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83" r:id="rId2"/>
    <p:sldId id="2975" r:id="rId3"/>
    <p:sldId id="2979" r:id="rId4"/>
    <p:sldId id="2976" r:id="rId5"/>
    <p:sldId id="2989" r:id="rId6"/>
    <p:sldId id="2985" r:id="rId7"/>
    <p:sldId id="2986" r:id="rId8"/>
    <p:sldId id="280"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66" d="100"/>
          <a:sy n="66" d="100"/>
        </p:scale>
        <p:origin x="115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074438" cy="1898458"/>
            <a:chOff x="1114157" y="1433245"/>
            <a:chExt cx="9074438"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12B</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PHẦN MỀM LUYỆN GÕ BÀN PHÍM</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617787" y="3631362"/>
            <a:ext cx="1156754" cy="822347"/>
          </a:xfrm>
          <a:prstGeom prst="rect">
            <a:avLst/>
          </a:prstGeom>
        </p:spPr>
      </p:pic>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8">
            <a:extLst>
              <a:ext uri="{28A0092B-C50C-407E-A947-70E740481C1C}">
                <a14:useLocalDpi xmlns:a14="http://schemas.microsoft.com/office/drawing/2010/main" val="0"/>
              </a:ext>
            </a:extLst>
          </a:blip>
          <a:srcRect l="11808" t="9211" r="13107" b="8877"/>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8257623" y="1178081"/>
              <a:ext cx="3768473" cy="2374768"/>
              <a:chOff x="1768766" y="4552258"/>
              <a:chExt cx="7300588" cy="2038202"/>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4E13F798-587C-4135-9533-05E3CCBA2CAC}"/>
                </a:ext>
              </a:extLst>
            </p:cNvPr>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p>
          </p:txBody>
        </p:sp>
      </p:grpSp>
      <p:grpSp>
        <p:nvGrpSpPr>
          <p:cNvPr id="3" name="Group 2"/>
          <p:cNvGrpSpPr/>
          <p:nvPr/>
        </p:nvGrpSpPr>
        <p:grpSpPr>
          <a:xfrm>
            <a:off x="53336" y="2478155"/>
            <a:ext cx="4220312" cy="1975554"/>
            <a:chOff x="464232" y="2637111"/>
            <a:chExt cx="4220312" cy="1975554"/>
          </a:xfrm>
        </p:grpSpPr>
        <p:grpSp>
          <p:nvGrpSpPr>
            <p:cNvPr id="15" name="Group 14">
              <a:extLst>
                <a:ext uri="{FF2B5EF4-FFF2-40B4-BE49-F238E27FC236}">
                  <a16:creationId xmlns:a16="http://schemas.microsoft.com/office/drawing/2014/main" id="{3A95127C-E707-4578-B525-F29FF2C55188}"/>
                </a:ext>
              </a:extLst>
            </p:cNvPr>
            <p:cNvGrpSpPr/>
            <p:nvPr/>
          </p:nvGrpSpPr>
          <p:grpSpPr>
            <a:xfrm flipH="1">
              <a:off x="464232" y="2637111"/>
              <a:ext cx="4220312" cy="1975554"/>
              <a:chOff x="1856791" y="4401654"/>
              <a:chExt cx="7212563" cy="2295927"/>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p>
          </p:txBody>
        </p:sp>
      </p:grpSp>
      <p:pic>
        <p:nvPicPr>
          <p:cNvPr id="2" name="Picture 1"/>
          <p:cNvPicPr>
            <a:picLocks noChangeAspect="1"/>
          </p:cNvPicPr>
          <p:nvPr/>
        </p:nvPicPr>
        <p:blipFill>
          <a:blip r:embed="rId9"/>
          <a:stretch>
            <a:fillRect/>
          </a:stretch>
        </p:blipFill>
        <p:spPr>
          <a:xfrm>
            <a:off x="7875450" y="3660112"/>
            <a:ext cx="4125323" cy="2624941"/>
          </a:xfrm>
          <a:prstGeom prst="rect">
            <a:avLst/>
          </a:prstGeom>
        </p:spPr>
      </p:pic>
      <p:sp>
        <p:nvSpPr>
          <p:cNvPr id="24" name="Rectangle 23">
            <a:extLst>
              <a:ext uri="{FF2B5EF4-FFF2-40B4-BE49-F238E27FC236}">
                <a16:creationId xmlns:a16="http://schemas.microsoft.com/office/drawing/2014/main" id="{4E13F798-587C-4135-9533-05E3CCBA2CAC}"/>
              </a:ext>
            </a:extLst>
          </p:cNvPr>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p>
        </p:txBody>
      </p:sp>
    </p:spTree>
    <p:custDataLst>
      <p:tags r:id="rId1"/>
    </p:custDataLst>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1</a:t>
            </a:r>
            <a:r>
              <a:rPr lang="vi-VN" sz="2000" smtClean="0">
                <a:latin typeface="UTM Avo" panose="02040603050506020204" pitchFamily="18" charset="0"/>
                <a:cs typeface="Times New Roman" panose="02020603050405020304" pitchFamily="18" charset="0"/>
              </a:rPr>
              <a:t>: Mở phần mềm </a:t>
            </a:r>
            <a:r>
              <a:rPr lang="vi-VN" sz="2000" smtClean="0">
                <a:solidFill>
                  <a:schemeClr val="accent6"/>
                </a:solidFill>
                <a:latin typeface="UTM Avo" panose="02040603050506020204" pitchFamily="18" charset="0"/>
                <a:cs typeface="Times New Roman" panose="02020603050405020304" pitchFamily="18" charset="0"/>
              </a:rPr>
              <a:t>Kiran’s Typing Tutor. </a:t>
            </a:r>
            <a:r>
              <a:rPr lang="vi-VN" sz="2000" smtClean="0">
                <a:latin typeface="UTM Avo" panose="02040603050506020204" pitchFamily="18" charset="0"/>
                <a:cs typeface="Times New Roman" panose="02020603050405020304" pitchFamily="18" charset="0"/>
              </a:rPr>
              <a:t>Chọn nút lệnh </a:t>
            </a:r>
            <a:r>
              <a:rPr lang="vi-VN" sz="2000" smtClean="0">
                <a:solidFill>
                  <a:schemeClr val="accent6"/>
                </a:solidFill>
                <a:latin typeface="UTM Avo" panose="02040603050506020204" pitchFamily="18" charset="0"/>
                <a:cs typeface="Times New Roman" panose="02020603050405020304" pitchFamily="18" charset="0"/>
              </a:rPr>
              <a:t>Kids Typing        </a:t>
            </a:r>
            <a:r>
              <a:rPr lang="vi-VN" sz="200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2</a:t>
            </a:r>
            <a:r>
              <a:rPr lang="vi-VN" sz="2000" smtClean="0">
                <a:latin typeface="UTM Avo" panose="02040603050506020204" pitchFamily="18" charset="0"/>
                <a:cs typeface="Times New Roman" panose="02020603050405020304" pitchFamily="18" charset="0"/>
              </a:rPr>
              <a:t>: Trong mục </a:t>
            </a:r>
            <a:r>
              <a:rPr lang="vi-VN" sz="2000" smtClean="0">
                <a:solidFill>
                  <a:schemeClr val="accent6"/>
                </a:solidFill>
                <a:latin typeface="UTM Avo" panose="02040603050506020204" pitchFamily="18" charset="0"/>
                <a:cs typeface="Times New Roman" panose="02020603050405020304" pitchFamily="18" charset="0"/>
              </a:rPr>
              <a:t>Course</a:t>
            </a:r>
            <a:r>
              <a:rPr lang="vi-VN" sz="2000" smtClean="0">
                <a:latin typeface="UTM Avo" panose="02040603050506020204" pitchFamily="18" charset="0"/>
                <a:cs typeface="Times New Roman" panose="02020603050405020304" pitchFamily="18" charset="0"/>
              </a:rPr>
              <a:t>, chọn bài học </a:t>
            </a:r>
            <a:r>
              <a:rPr lang="vi-VN" sz="2000" smtClean="0">
                <a:solidFill>
                  <a:schemeClr val="accent6"/>
                </a:solidFill>
                <a:latin typeface="UTM Avo" panose="02040603050506020204" pitchFamily="18" charset="0"/>
                <a:cs typeface="Times New Roman" panose="02020603050405020304" pitchFamily="18" charset="0"/>
              </a:rPr>
              <a:t>Capitals</a:t>
            </a:r>
            <a:r>
              <a:rPr lang="vi-VN" sz="2000" smtClean="0">
                <a:latin typeface="UTM Avo" panose="02040603050506020204" pitchFamily="18" charset="0"/>
                <a:cs typeface="Times New Roman" panose="02020603050405020304" pitchFamily="18" charset="0"/>
              </a:rPr>
              <a:t> (chữ hoa).</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3</a:t>
            </a:r>
            <a:r>
              <a:rPr lang="vi-VN" sz="2000" smtClean="0">
                <a:latin typeface="UTM Avo" panose="02040603050506020204" pitchFamily="18" charset="0"/>
                <a:cs typeface="Times New Roman" panose="02020603050405020304" pitchFamily="18" charset="0"/>
              </a:rPr>
              <a:t>: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gõ phím chữ tương ứng chữ hoa xuất hiện trên màn hình.</a:t>
            </a:r>
          </a:p>
          <a:p>
            <a:pPr algn="just" defTabSz="342900">
              <a:lnSpc>
                <a:spcPct val="150000"/>
              </a:lnSpc>
            </a:pPr>
            <a:r>
              <a:rPr lang="vi-VN" sz="2000" smtClean="0">
                <a:latin typeface="UTM Avo" panose="02040603050506020204" pitchFamily="18" charset="0"/>
                <a:cs typeface="Times New Roman" panose="02020603050405020304" pitchFamily="18" charset="0"/>
              </a:rPr>
              <a:t>         Ví dụ: Muốn gõ chữ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 em cần dùng ngón út của tay trái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ngón giữa của tay phải gõ phím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4</a:t>
            </a:r>
            <a:r>
              <a:rPr lang="vi-VN" sz="2000" smtClean="0">
                <a:latin typeface="UTM Avo" panose="02040603050506020204" pitchFamily="18" charset="0"/>
                <a:cs typeface="Times New Roman" panose="02020603050405020304" pitchFamily="18" charset="0"/>
              </a:rPr>
              <a:t>: Nháy vào nút lệnh         để về màn hình chính.</a:t>
            </a:r>
            <a:endParaRPr lang="vi-VN" sz="2000"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000068" y="4722471"/>
            <a:ext cx="440225" cy="475442"/>
          </a:xfrm>
          <a:prstGeom prst="rect">
            <a:avLst/>
          </a:prstGeom>
        </p:spPr>
      </p:pic>
      <p:pic>
        <p:nvPicPr>
          <p:cNvPr id="3" name="Picture 2"/>
          <p:cNvPicPr>
            <a:picLocks noChangeAspect="1"/>
          </p:cNvPicPr>
          <p:nvPr/>
        </p:nvPicPr>
        <p:blipFill>
          <a:blip r:embed="rId4"/>
          <a:stretch>
            <a:fillRect/>
          </a:stretch>
        </p:blipFill>
        <p:spPr>
          <a:xfrm>
            <a:off x="9404704" y="1525286"/>
            <a:ext cx="526374" cy="537817"/>
          </a:xfrm>
          <a:prstGeom prst="rect">
            <a:avLst/>
          </a:prstGeom>
        </p:spPr>
      </p:pic>
      <p:pic>
        <p:nvPicPr>
          <p:cNvPr id="5" name="Picture 4"/>
          <p:cNvPicPr>
            <a:picLocks noChangeAspect="1"/>
          </p:cNvPicPr>
          <p:nvPr/>
        </p:nvPicPr>
        <p:blipFill>
          <a:blip r:embed="rId5"/>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Khi </a:t>
            </a:r>
            <a:r>
              <a:rPr lang="vi-VN" sz="2000" dirty="0">
                <a:latin typeface="UTM Avo" panose="02040603050506020204" pitchFamily="18" charset="0"/>
                <a:cs typeface="Times New Roman" panose="02020603050405020304" pitchFamily="18" charset="0"/>
              </a:rPr>
              <a:t>đó em hãy nháy vào nút lệnh OK hoặc nhấn phím Enter để gõ tiếp</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về màn hình chính. </a:t>
            </a:r>
            <a:endParaRPr lang="vi-VN" sz="2000" dirty="0" smtClean="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4"/>
          <a:srcRect b="5675"/>
          <a:stretch/>
        </p:blipFill>
        <p:spPr>
          <a:xfrm>
            <a:off x="8577861" y="4864964"/>
            <a:ext cx="2653356" cy="1819021"/>
          </a:xfrm>
          <a:prstGeom prst="rect">
            <a:avLst/>
          </a:prstGeom>
        </p:spPr>
      </p:pic>
      <p:pic>
        <p:nvPicPr>
          <p:cNvPr id="5" name="Picture 4"/>
          <p:cNvPicPr>
            <a:picLocks noChangeAspect="1"/>
          </p:cNvPicPr>
          <p:nvPr/>
        </p:nvPicPr>
        <p:blipFill>
          <a:blip r:embed="rId5"/>
          <a:stretch>
            <a:fillRect/>
          </a:stretch>
        </p:blipFill>
        <p:spPr>
          <a:xfrm>
            <a:off x="3800268" y="5881531"/>
            <a:ext cx="473558" cy="511443"/>
          </a:xfrm>
          <a:prstGeom prst="rect">
            <a:avLst/>
          </a:prstGeom>
        </p:spPr>
      </p:pic>
    </p:spTree>
    <p:custDataLst>
      <p:tags r:id="rId1"/>
    </p:custDataLst>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smtClean="0">
                <a:latin typeface="UTM Avo" panose="02040603050506020204" pitchFamily="18" charset="0"/>
                <a:cs typeface="Times New Roman" panose="02020603050405020304" pitchFamily="18" charset="0"/>
              </a:rPr>
              <a:t>: Chọn nút lệnh </a:t>
            </a:r>
            <a:r>
              <a:rPr lang="vi-VN" sz="2000" dirty="0" smtClean="0">
                <a:solidFill>
                  <a:schemeClr val="accent6"/>
                </a:solidFill>
                <a:latin typeface="UTM Avo" panose="02040603050506020204" pitchFamily="18" charset="0"/>
                <a:cs typeface="Times New Roman" panose="02020603050405020304" pitchFamily="18" charset="0"/>
              </a:rPr>
              <a:t>Kids Typing         </a:t>
            </a:r>
            <a:r>
              <a:rPr lang="vi-VN" sz="2000" dirty="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Trong mục </a:t>
            </a:r>
            <a:r>
              <a:rPr lang="vi-VN" sz="2000" dirty="0" smtClean="0">
                <a:solidFill>
                  <a:schemeClr val="accent6"/>
                </a:solidFill>
                <a:latin typeface="UTM Avo" panose="02040603050506020204" pitchFamily="18" charset="0"/>
                <a:cs typeface="Times New Roman" panose="02020603050405020304" pitchFamily="18" charset="0"/>
              </a:rPr>
              <a:t>Course</a:t>
            </a:r>
            <a:r>
              <a:rPr lang="vi-VN" sz="2000" dirty="0" smtClean="0">
                <a:latin typeface="UTM Avo" panose="02040603050506020204" pitchFamily="18" charset="0"/>
                <a:cs typeface="Times New Roman" panose="02020603050405020304" pitchFamily="18" charset="0"/>
              </a:rPr>
              <a:t>, chọn bài học </a:t>
            </a:r>
            <a:r>
              <a:rPr lang="vi-VN" sz="2000" dirty="0" smtClean="0">
                <a:solidFill>
                  <a:schemeClr val="accent6"/>
                </a:solidFill>
                <a:latin typeface="UTM Avo" panose="02040603050506020204" pitchFamily="18" charset="0"/>
                <a:cs typeface="Times New Roman" panose="02020603050405020304" pitchFamily="18" charset="0"/>
              </a:rPr>
              <a:t>NumericKeys-Qwerty.</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r>
              <a:rPr lang="vi-VN" sz="2000" dirty="0" smtClean="0">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4767389" y="1959170"/>
            <a:ext cx="526374" cy="537817"/>
          </a:xfrm>
          <a:prstGeom prst="rect">
            <a:avLst/>
          </a:prstGeom>
        </p:spPr>
      </p:pic>
      <p:grpSp>
        <p:nvGrpSpPr>
          <p:cNvPr id="9" name="Group 8"/>
          <p:cNvGrpSpPr/>
          <p:nvPr/>
        </p:nvGrpSpPr>
        <p:grpSpPr>
          <a:xfrm>
            <a:off x="708098" y="236530"/>
            <a:ext cx="10199388" cy="1216454"/>
            <a:chOff x="708098" y="236530"/>
            <a:chExt cx="10199388" cy="121645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3</a:t>
              </a:r>
            </a:p>
          </p:txBody>
        </p:sp>
      </p:grpSp>
      <p:pic>
        <p:nvPicPr>
          <p:cNvPr id="4" name="Picture 3"/>
          <p:cNvPicPr>
            <a:picLocks noChangeAspect="1"/>
          </p:cNvPicPr>
          <p:nvPr/>
        </p:nvPicPr>
        <p:blipFill rotWithShape="1">
          <a:blip r:embed="rId4"/>
          <a:srcRect l="3441" t="3757"/>
          <a:stretch/>
        </p:blipFill>
        <p:spPr>
          <a:xfrm>
            <a:off x="8186057" y="1338942"/>
            <a:ext cx="1757562" cy="1625671"/>
          </a:xfrm>
          <a:prstGeom prst="rect">
            <a:avLst/>
          </a:prstGeom>
        </p:spPr>
      </p:pic>
      <p:pic>
        <p:nvPicPr>
          <p:cNvPr id="10" name="Picture 9"/>
          <p:cNvPicPr>
            <a:picLocks noChangeAspect="1"/>
          </p:cNvPicPr>
          <p:nvPr/>
        </p:nvPicPr>
        <p:blipFill>
          <a:blip r:embed="rId5"/>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a:t>
            </a:r>
            <a:r>
              <a:rPr lang="vi-VN" dirty="0" smtClean="0">
                <a:latin typeface="UTM Avo" panose="02040603050506020204" pitchFamily="18" charset="0"/>
                <a:cs typeface="Times New Roman" panose="02020603050405020304" pitchFamily="18" charset="0"/>
              </a:rPr>
              <a:t>lệnh        để </a:t>
            </a:r>
            <a:r>
              <a:rPr lang="vi-VN" dirty="0">
                <a:latin typeface="UTM Avo" panose="02040603050506020204" pitchFamily="18" charset="0"/>
                <a:cs typeface="Times New Roman" panose="02020603050405020304" pitchFamily="18" charset="0"/>
              </a:rPr>
              <a:t>về màn hình chính. Nháy chuột tiếp vào nút lệnh </a:t>
            </a: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để thoát khỏi phần mềm.</a:t>
            </a:r>
          </a:p>
        </p:txBody>
      </p:sp>
      <p:pic>
        <p:nvPicPr>
          <p:cNvPr id="14" name="Picture 13"/>
          <p:cNvPicPr>
            <a:picLocks noChangeAspect="1"/>
          </p:cNvPicPr>
          <p:nvPr/>
        </p:nvPicPr>
        <p:blipFill>
          <a:blip r:embed="rId6"/>
          <a:stretch>
            <a:fillRect/>
          </a:stretch>
        </p:blipFill>
        <p:spPr>
          <a:xfrm>
            <a:off x="4428912" y="4171186"/>
            <a:ext cx="510591" cy="589144"/>
          </a:xfrm>
          <a:prstGeom prst="rect">
            <a:avLst/>
          </a:prstGeom>
        </p:spPr>
      </p:pic>
      <p:pic>
        <p:nvPicPr>
          <p:cNvPr id="15" name="Picture 14"/>
          <p:cNvPicPr>
            <a:picLocks noChangeAspect="1"/>
          </p:cNvPicPr>
          <p:nvPr/>
        </p:nvPicPr>
        <p:blipFill>
          <a:blip r:embed="rId7"/>
          <a:stretch>
            <a:fillRect/>
          </a:stretch>
        </p:blipFill>
        <p:spPr>
          <a:xfrm>
            <a:off x="5239333" y="4636002"/>
            <a:ext cx="530094" cy="615595"/>
          </a:xfrm>
          <a:prstGeom prst="rect">
            <a:avLst/>
          </a:prstGeom>
        </p:spPr>
      </p:pic>
    </p:spTree>
    <p:custDataLst>
      <p:tags r:id="rId1"/>
    </p:custDataLst>
    <p:extLst>
      <p:ext uri="{BB962C8B-B14F-4D97-AF65-F5344CB8AC3E}">
        <p14:creationId xmlns:p14="http://schemas.microsoft.com/office/powerpoint/2010/main" val="118765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2400657"/>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Muốn gõ chữ hoa, em sử dụng phím nào sau đây</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UcPeriod"/>
            </a:pPr>
            <a:r>
              <a:rPr lang="vi-VN" sz="2000" dirty="0" smtClean="0">
                <a:latin typeface="UTM Avo" panose="02040603050506020204" pitchFamily="18" charset="0"/>
                <a:cs typeface="Times New Roman" panose="02020603050405020304" pitchFamily="18" charset="0"/>
              </a:rPr>
              <a:t>Tab                    B</a:t>
            </a:r>
            <a:r>
              <a:rPr lang="vi-VN" sz="2000" dirty="0">
                <a:latin typeface="UTM Avo" panose="02040603050506020204" pitchFamily="18" charset="0"/>
                <a:cs typeface="Times New Roman" panose="02020603050405020304" pitchFamily="18" charset="0"/>
              </a:rPr>
              <a:t>. Shift     </a:t>
            </a:r>
            <a:r>
              <a:rPr lang="vi-VN" sz="2000" dirty="0" smtClean="0">
                <a:latin typeface="UTM Avo" panose="02040603050506020204" pitchFamily="18" charset="0"/>
                <a:cs typeface="Times New Roman" panose="02020603050405020304" pitchFamily="18" charset="0"/>
              </a:rPr>
              <a:t>                        C</a:t>
            </a:r>
            <a:r>
              <a:rPr lang="vi-VN" sz="2000" dirty="0">
                <a:latin typeface="UTM Avo" panose="02040603050506020204" pitchFamily="18" charset="0"/>
                <a:cs typeface="Times New Roman" panose="02020603050405020304" pitchFamily="18" charset="0"/>
              </a:rPr>
              <a:t>. Ctrl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 </a:t>
            </a:r>
            <a:r>
              <a:rPr lang="vi-VN" sz="2000" dirty="0" smtClean="0">
                <a:latin typeface="UTM Avo" panose="02040603050506020204" pitchFamily="18" charset="0"/>
                <a:cs typeface="Times New Roman" panose="02020603050405020304" pitchFamily="18" charset="0"/>
              </a:rPr>
              <a:t>Alt</a:t>
            </a: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Trên bàn phím có hai phím Shift bên trái và bên phải, các phím có hai kí tự nằm ở hai khu vực như Hình 60</a:t>
            </a:r>
            <a:r>
              <a:rPr lang="vi-VN" sz="2000" dirty="0" smtClean="0">
                <a:latin typeface="UTM Avo" panose="02040603050506020204" pitchFamily="18" charset="0"/>
                <a:cs typeface="Times New Roman" panose="02020603050405020304" pitchFamily="18" charset="0"/>
              </a:rPr>
              <a:t>.</a:t>
            </a:r>
          </a:p>
        </p:txBody>
      </p:sp>
      <p:sp>
        <p:nvSpPr>
          <p:cNvPr id="7" name="Oval 6"/>
          <p:cNvSpPr/>
          <p:nvPr/>
        </p:nvSpPr>
        <p:spPr>
          <a:xfrm>
            <a:off x="2945627" y="170393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6286516" y="3003182"/>
            <a:ext cx="5529471" cy="2265378"/>
          </a:xfrm>
          <a:prstGeom prst="rect">
            <a:avLst/>
          </a:prstGeom>
        </p:spPr>
      </p:pic>
      <p:sp>
        <p:nvSpPr>
          <p:cNvPr id="9" name="Rectangle 8"/>
          <p:cNvSpPr/>
          <p:nvPr/>
        </p:nvSpPr>
        <p:spPr>
          <a:xfrm>
            <a:off x="895759" y="3600761"/>
            <a:ext cx="5321195" cy="133882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Muốn gõ các kí tự trên ở khu </a:t>
            </a:r>
            <a:r>
              <a:rPr lang="vi-VN" dirty="0" smtClean="0">
                <a:latin typeface="UTM Avo" panose="02040603050506020204" pitchFamily="18" charset="0"/>
                <a:cs typeface="Times New Roman" panose="02020603050405020304" pitchFamily="18" charset="0"/>
              </a:rPr>
              <a:t>vực </a:t>
            </a:r>
            <a:r>
              <a:rPr lang="vi-VN" dirty="0">
                <a:latin typeface="UTM Avo" panose="02040603050506020204" pitchFamily="18" charset="0"/>
                <a:cs typeface="Times New Roman" panose="02020603050405020304" pitchFamily="18" charset="0"/>
              </a:rPr>
              <a:t>2, em sử dụng phím Shift </a:t>
            </a:r>
            <a:r>
              <a:rPr lang="vi-VN" dirty="0" smtClean="0">
                <a:latin typeface="UTM Avo" panose="02040603050506020204" pitchFamily="18" charset="0"/>
                <a:cs typeface="Times New Roman" panose="02020603050405020304" pitchFamily="18" charset="0"/>
              </a:rPr>
              <a:t>nào?</a:t>
            </a:r>
          </a:p>
          <a:p>
            <a:pPr algn="just" defTabSz="342900">
              <a:lnSpc>
                <a:spcPct val="150000"/>
              </a:lnSpc>
            </a:pP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A.  Phím Shift bên trái.       B. Phím Shift bên phải</a:t>
            </a:r>
            <a:r>
              <a:rPr lang="vi-VN" dirty="0" smtClean="0">
                <a:latin typeface="UTM Avo" panose="02040603050506020204" pitchFamily="18" charset="0"/>
                <a:cs typeface="Times New Roman" panose="02020603050405020304" pitchFamily="18" charset="0"/>
              </a:rPr>
              <a:t>.</a:t>
            </a:r>
          </a:p>
        </p:txBody>
      </p:sp>
      <p:sp>
        <p:nvSpPr>
          <p:cNvPr id="16" name="Oval 15"/>
          <p:cNvSpPr/>
          <p:nvPr/>
        </p:nvSpPr>
        <p:spPr>
          <a:xfrm>
            <a:off x="3431766" y="445345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p:cNvSpPr/>
          <p:nvPr/>
        </p:nvSpPr>
        <p:spPr>
          <a:xfrm>
            <a:off x="1436315" y="5474699"/>
            <a:ext cx="1004232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3.Mở chương trình </a:t>
            </a:r>
            <a:r>
              <a:rPr lang="vi-VN" dirty="0">
                <a:solidFill>
                  <a:schemeClr val="accent6"/>
                </a:solidFill>
                <a:latin typeface="UTM Avo" panose="02040603050506020204" pitchFamily="18" charset="0"/>
                <a:cs typeface="Times New Roman" panose="02020603050405020304" pitchFamily="18" charset="0"/>
              </a:rPr>
              <a:t>Kiran’s Typing Tutor</a:t>
            </a:r>
            <a:r>
              <a:rPr lang="vi-VN" dirty="0">
                <a:latin typeface="UTM Avo" panose="02040603050506020204" pitchFamily="18" charset="0"/>
                <a:cs typeface="Times New Roman" panose="02020603050405020304" pitchFamily="18" charset="0"/>
              </a:rPr>
              <a:t>, chọn nút lệnh </a:t>
            </a:r>
            <a:r>
              <a:rPr lang="vi-VN" dirty="0">
                <a:solidFill>
                  <a:schemeClr val="accent6"/>
                </a:solidFill>
                <a:latin typeface="UTM Avo" panose="02040603050506020204" pitchFamily="18" charset="0"/>
                <a:cs typeface="Times New Roman" panose="02020603050405020304" pitchFamily="18" charset="0"/>
              </a:rPr>
              <a:t>Kids Typing </a:t>
            </a:r>
            <a:r>
              <a:rPr lang="vi-VN" dirty="0" smtClean="0">
                <a:solidFill>
                  <a:schemeClr val="accent6"/>
                </a:solidFill>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và </a:t>
            </a:r>
            <a:r>
              <a:rPr lang="vi-VN" dirty="0">
                <a:latin typeface="UTM Avo" panose="02040603050506020204" pitchFamily="18" charset="0"/>
                <a:cs typeface="Times New Roman" panose="02020603050405020304" pitchFamily="18" charset="0"/>
              </a:rPr>
              <a:t>chọn bài học </a:t>
            </a:r>
            <a:r>
              <a:rPr lang="vi-VN" dirty="0">
                <a:solidFill>
                  <a:schemeClr val="accent6"/>
                </a:solidFill>
                <a:latin typeface="UTM Avo" panose="02040603050506020204" pitchFamily="18" charset="0"/>
                <a:cs typeface="Times New Roman" panose="02020603050405020304" pitchFamily="18" charset="0"/>
              </a:rPr>
              <a:t>Colours</a:t>
            </a:r>
            <a:r>
              <a:rPr lang="vi-VN" dirty="0">
                <a:latin typeface="UTM Avo" panose="02040603050506020204" pitchFamily="18" charset="0"/>
                <a:cs typeface="Times New Roman" panose="02020603050405020304" pitchFamily="18" charset="0"/>
              </a:rPr>
              <a:t> để luyện gõ các từ chỉ màu sắc.</a:t>
            </a:r>
          </a:p>
        </p:txBody>
      </p:sp>
      <p:pic>
        <p:nvPicPr>
          <p:cNvPr id="12" name="Picture 11"/>
          <p:cNvPicPr>
            <a:picLocks noChangeAspect="1"/>
          </p:cNvPicPr>
          <p:nvPr/>
        </p:nvPicPr>
        <p:blipFill>
          <a:blip r:embed="rId7"/>
          <a:stretch>
            <a:fillRect/>
          </a:stretch>
        </p:blipFill>
        <p:spPr>
          <a:xfrm>
            <a:off x="8405492" y="5486919"/>
            <a:ext cx="563410" cy="563410"/>
          </a:xfrm>
          <a:prstGeom prst="rect">
            <a:avLst/>
          </a:prstGeom>
        </p:spPr>
      </p:pic>
    </p:spTree>
    <p:custDataLst>
      <p:tags r:id="rId1"/>
    </p:custDataLst>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3"/>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99176"/>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mở phần mềm </a:t>
            </a:r>
            <a:r>
              <a:rPr lang="vi-VN" sz="2000" dirty="0">
                <a:solidFill>
                  <a:schemeClr val="accent6"/>
                </a:solidFill>
                <a:latin typeface="UTM Avo" panose="02040603050506020204" pitchFamily="18" charset="0"/>
                <a:cs typeface="Times New Roman" panose="02020603050405020304" pitchFamily="18" charset="0"/>
              </a:rPr>
              <a:t>Kiran’s Typing Tutor</a:t>
            </a:r>
            <a:r>
              <a:rPr lang="vi-VN" sz="2000" dirty="0">
                <a:latin typeface="UTM Avo" panose="02040603050506020204" pitchFamily="18" charset="0"/>
                <a:cs typeface="Times New Roman" panose="02020603050405020304" pitchFamily="18" charset="0"/>
              </a:rPr>
              <a:t> và chọn bài luyện tập gõ hàng phím số.</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custDataLst>
      <p:tags r:id="rId1"/>
    </p:custDataLst>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A845A9B-A89F-4B46-B25F-7D2A9860351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s\uFFFD\u001Bj{5EFFD1BA-C689-4D47-B5E4-1ADE8129419F}&quot;,&quot;C:\\Users\\LIEN THANH\\Desktop\\WEB CHUYÊN\\LI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HOC 4 - BAI 12B"/>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18FB8A7B-6090-4928-9644-21BABCBA786D}:283"/>
</p:tagLst>
</file>

<file path=ppt/tags/tag3.xml><?xml version="1.0" encoding="utf-8"?>
<p:tagLst xmlns:a="http://schemas.openxmlformats.org/drawingml/2006/main" xmlns:r="http://schemas.openxmlformats.org/officeDocument/2006/relationships" xmlns:p="http://schemas.openxmlformats.org/presentationml/2006/main">
  <p:tag name="GENSWF_SLIDE_UID" val="{6602A9B2-BD3D-49B8-9D97-74F691120DA5}:2975"/>
</p:tagLst>
</file>

<file path=ppt/tags/tag4.xml><?xml version="1.0" encoding="utf-8"?>
<p:tagLst xmlns:a="http://schemas.openxmlformats.org/drawingml/2006/main" xmlns:r="http://schemas.openxmlformats.org/officeDocument/2006/relationships" xmlns:p="http://schemas.openxmlformats.org/presentationml/2006/main">
  <p:tag name="GENSWF_SLIDE_UID" val="{AA57A614-DB4B-470B-A411-BEA325B8EA19}:2979"/>
</p:tagLst>
</file>

<file path=ppt/tags/tag5.xml><?xml version="1.0" encoding="utf-8"?>
<p:tagLst xmlns:a="http://schemas.openxmlformats.org/drawingml/2006/main" xmlns:r="http://schemas.openxmlformats.org/officeDocument/2006/relationships" xmlns:p="http://schemas.openxmlformats.org/presentationml/2006/main">
  <p:tag name="GENSWF_SLIDE_UID" val="{A2647F9E-0188-49FD-83F7-7A3BA36418A1}:2976"/>
</p:tagLst>
</file>

<file path=ppt/tags/tag6.xml><?xml version="1.0" encoding="utf-8"?>
<p:tagLst xmlns:a="http://schemas.openxmlformats.org/drawingml/2006/main" xmlns:r="http://schemas.openxmlformats.org/officeDocument/2006/relationships" xmlns:p="http://schemas.openxmlformats.org/presentationml/2006/main">
  <p:tag name="GENSWF_SLIDE_UID" val="{B554F561-925E-47BE-BB4C-8220620FCB0F}:2989"/>
</p:tagLst>
</file>

<file path=ppt/tags/tag7.xml><?xml version="1.0" encoding="utf-8"?>
<p:tagLst xmlns:a="http://schemas.openxmlformats.org/drawingml/2006/main" xmlns:r="http://schemas.openxmlformats.org/officeDocument/2006/relationships" xmlns:p="http://schemas.openxmlformats.org/presentationml/2006/main">
  <p:tag name="GENSWF_SLIDE_UID" val="{A2A91053-68E9-43C5-A2D1-47AD2767C293}:2985"/>
</p:tagLst>
</file>

<file path=ppt/tags/tag8.xml><?xml version="1.0" encoding="utf-8"?>
<p:tagLst xmlns:a="http://schemas.openxmlformats.org/drawingml/2006/main" xmlns:r="http://schemas.openxmlformats.org/officeDocument/2006/relationships" xmlns:p="http://schemas.openxmlformats.org/presentationml/2006/main">
  <p:tag name="GENSWF_SLIDE_UID" val="{29132B25-C16F-48F0-B3AB-FA2EC5C4B357}:2986"/>
</p:tagLst>
</file>

<file path=ppt/tags/tag9.xml><?xml version="1.0" encoding="utf-8"?>
<p:tagLst xmlns:a="http://schemas.openxmlformats.org/drawingml/2006/main" xmlns:r="http://schemas.openxmlformats.org/officeDocument/2006/relationships" xmlns:p="http://schemas.openxmlformats.org/presentationml/2006/main">
  <p:tag name="GENSWF_SLIDE_UID" val="{8D4FFD51-FE73-4BA0-BF1F-18F5EE80900B}:28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8024</TotalTime>
  <Words>606</Words>
  <Application>Microsoft Office PowerPoint</Application>
  <PresentationFormat>Widescreen</PresentationFormat>
  <Paragraphs>63</Paragraphs>
  <Slides>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等线</vt:lpstr>
      <vt:lpstr>iCiel Cadena</vt:lpstr>
      <vt:lpstr>微软雅黑</vt:lpstr>
      <vt:lpstr>SVN-Adam Gorry</vt:lpstr>
      <vt:lpstr>SVN-Androgyne</vt:lpstr>
      <vt:lpstr>SVN-Avo</vt:lpstr>
      <vt:lpstr>SVN-SAF</vt:lpstr>
      <vt:lpstr>UTM Avo</vt:lpstr>
      <vt:lpstr>UVF Salome</vt:lpstr>
      <vt:lpstr>方正黑体_GBK</vt:lpstr>
      <vt:lpstr>Arial</vt:lpstr>
      <vt:lpstr>Calibri</vt:lpstr>
      <vt:lpstr>Segoe Print</vt:lpstr>
      <vt:lpstr>Sitka Subheading</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4 - BAI 12B</dc:title>
  <dc:creator>Uyen Uyen</dc:creator>
  <cp:lastModifiedBy>LIEN THANH</cp:lastModifiedBy>
  <cp:revision>219</cp:revision>
  <dcterms:created xsi:type="dcterms:W3CDTF">2021-11-14T08:33:55Z</dcterms:created>
  <dcterms:modified xsi:type="dcterms:W3CDTF">2025-03-17T12:20:43Z</dcterms:modified>
</cp:coreProperties>
</file>