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23"/>
  </p:notesMasterIdLst>
  <p:sldIdLst>
    <p:sldId id="281" r:id="rId3"/>
    <p:sldId id="301" r:id="rId4"/>
    <p:sldId id="302" r:id="rId5"/>
    <p:sldId id="303" r:id="rId6"/>
    <p:sldId id="304" r:id="rId7"/>
    <p:sldId id="305" r:id="rId8"/>
    <p:sldId id="306" r:id="rId9"/>
    <p:sldId id="307" r:id="rId10"/>
    <p:sldId id="308" r:id="rId11"/>
    <p:sldId id="309" r:id="rId12"/>
    <p:sldId id="313" r:id="rId13"/>
    <p:sldId id="314" r:id="rId14"/>
    <p:sldId id="315" r:id="rId15"/>
    <p:sldId id="316" r:id="rId16"/>
    <p:sldId id="317" r:id="rId17"/>
    <p:sldId id="318" r:id="rId18"/>
    <p:sldId id="310" r:id="rId19"/>
    <p:sldId id="319" r:id="rId20"/>
    <p:sldId id="312" r:id="rId21"/>
    <p:sldId id="290" r:id="rId22"/>
  </p:sldIdLst>
  <p:sldSz cx="9144000" cy="6858000" type="screen4x3"/>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660"/>
  </p:normalViewPr>
  <p:slideViewPr>
    <p:cSldViewPr>
      <p:cViewPr varScale="1">
        <p:scale>
          <a:sx n="66" d="100"/>
          <a:sy n="66" d="100"/>
        </p:scale>
        <p:origin x="1548"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A2DBB8-1C98-4E3C-A86C-C0138FD42099}" type="datetimeFigureOut">
              <a:rPr lang="en-US" smtClean="0"/>
              <a:t>3/24/2025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492B2A-8FB3-46AE-B35D-ED5CB24EC970}" type="slidenum">
              <a:rPr lang="en-US" smtClean="0"/>
              <a:t>‹#›</a:t>
            </a:fld>
            <a:endParaRPr lang="en-US"/>
          </a:p>
        </p:txBody>
      </p:sp>
    </p:spTree>
    <p:extLst>
      <p:ext uri="{BB962C8B-B14F-4D97-AF65-F5344CB8AC3E}">
        <p14:creationId xmlns:p14="http://schemas.microsoft.com/office/powerpoint/2010/main" val="2777307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492B2A-8FB3-46AE-B35D-ED5CB24EC970}" type="slidenum">
              <a:rPr lang="en-US" smtClean="0"/>
              <a:t>1</a:t>
            </a:fld>
            <a:endParaRPr lang="en-US"/>
          </a:p>
        </p:txBody>
      </p:sp>
    </p:spTree>
    <p:extLst>
      <p:ext uri="{BB962C8B-B14F-4D97-AF65-F5344CB8AC3E}">
        <p14:creationId xmlns:p14="http://schemas.microsoft.com/office/powerpoint/2010/main" val="730276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CF90CD-9D22-4A91-868E-AD627DC16496}"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1978555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07293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071590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0954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232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9088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556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2516F6-A21F-4EE1-B641-5C28C9F93BB8}" type="datetimeFigureOut">
              <a:rPr lang="en-US" smtClean="0">
                <a:solidFill>
                  <a:prstClr val="black">
                    <a:tint val="75000"/>
                  </a:prstClr>
                </a:solidFill>
              </a:rPr>
              <a:pPr/>
              <a:t>3/24/2025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7690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2516F6-A21F-4EE1-B641-5C28C9F93BB8}" type="datetimeFigureOut">
              <a:rPr lang="en-US" smtClean="0">
                <a:solidFill>
                  <a:prstClr val="black">
                    <a:tint val="75000"/>
                  </a:prstClr>
                </a:solidFill>
              </a:rPr>
              <a:pPr/>
              <a:t>3/24/2025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7165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516F6-A21F-4EE1-B641-5C28C9F93BB8}" type="datetimeFigureOut">
              <a:rPr lang="en-US" smtClean="0">
                <a:solidFill>
                  <a:prstClr val="black">
                    <a:tint val="75000"/>
                  </a:prstClr>
                </a:solidFill>
              </a:rPr>
              <a:pPr/>
              <a:t>3/24/2025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2854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740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174897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9160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06784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60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CF90CD-9D22-4A91-868E-AD627DC16496}"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313812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CF90CD-9D22-4A91-868E-AD627DC16496}" type="datetimeFigureOut">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595806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CF90CD-9D22-4A91-868E-AD627DC16496}" type="datetimeFigureOut">
              <a:rPr lang="en-US" smtClean="0"/>
              <a:t>3/24/2025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302989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CF90CD-9D22-4A91-868E-AD627DC16496}" type="datetimeFigureOut">
              <a:rPr lang="en-US" smtClean="0"/>
              <a:t>3/24/2025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146152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F90CD-9D22-4A91-868E-AD627DC16496}" type="datetimeFigureOut">
              <a:rPr lang="en-US" smtClean="0"/>
              <a:t>3/24/2025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033505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822120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343778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F90CD-9D22-4A91-868E-AD627DC16496}" type="datetimeFigureOut">
              <a:rPr lang="en-US" smtClean="0"/>
              <a:t>3/24/2025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4C5A7-A939-45A6-8A54-3FC5A8796CAF}" type="slidenum">
              <a:rPr lang="en-US" smtClean="0"/>
              <a:t>‹#›</a:t>
            </a:fld>
            <a:endParaRPr lang="en-US"/>
          </a:p>
        </p:txBody>
      </p:sp>
    </p:spTree>
    <p:extLst>
      <p:ext uri="{BB962C8B-B14F-4D97-AF65-F5344CB8AC3E}">
        <p14:creationId xmlns:p14="http://schemas.microsoft.com/office/powerpoint/2010/main" val="727282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516F6-A21F-4EE1-B641-5C28C9F93BB8}"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64464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gif"/><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audio" Target="../media/media2.mp3"/><Relationship Id="rId7" Type="http://schemas.openxmlformats.org/officeDocument/2006/relationships/image" Target="../media/image16.png"/><Relationship Id="rId2" Type="http://schemas.microsoft.com/office/2007/relationships/media" Target="../media/media2.mp3"/><Relationship Id="rId1" Type="http://schemas.openxmlformats.org/officeDocument/2006/relationships/tags" Target="../tags/tag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13.xml"/><Relationship Id="rId1" Type="http://schemas.openxmlformats.org/officeDocument/2006/relationships/tags" Target="../tags/tag18.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4.gif"/></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Layout" Target="../slideLayouts/slideLayout13.xml"/><Relationship Id="rId1" Type="http://schemas.openxmlformats.org/officeDocument/2006/relationships/tags" Target="../tags/tag19.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13.xml"/><Relationship Id="rId1" Type="http://schemas.openxmlformats.org/officeDocument/2006/relationships/tags" Target="../tags/tag20.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14.png"/><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media1.mp3"/><Relationship Id="rId7" Type="http://schemas.openxmlformats.org/officeDocument/2006/relationships/image" Target="../media/image7.png"/><Relationship Id="rId2" Type="http://schemas.microsoft.com/office/2007/relationships/media" Target="../media/media1.mp3"/><Relationship Id="rId1" Type="http://schemas.openxmlformats.org/officeDocument/2006/relationships/tags" Target="../tags/tag4.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slideLayout" Target="../slideLayouts/slideLayout2.xml"/><Relationship Id="rId9"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4.gif"/><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4.png"/><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4.gif"/><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4.gif"/><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4"/>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923312" y="1772970"/>
            <a:ext cx="1749518" cy="707886"/>
          </a:xfrm>
          <a:prstGeom prst="rect">
            <a:avLst/>
          </a:prstGeom>
        </p:spPr>
        <p:txBody>
          <a:bodyPr wrap="none">
            <a:spAutoFit/>
          </a:bodyPr>
          <a:lstStyle/>
          <a:p>
            <a:r>
              <a:rPr lang="vi-VN" sz="4000" b="1">
                <a:solidFill>
                  <a:srgbClr val="FF0000"/>
                </a:solidFill>
              </a:rPr>
              <a:t>Tiết </a:t>
            </a:r>
            <a:r>
              <a:rPr lang="en-US" sz="4000" b="1">
                <a:solidFill>
                  <a:srgbClr val="FF0000"/>
                </a:solidFill>
              </a:rPr>
              <a:t>27</a:t>
            </a:r>
            <a:endParaRPr lang="en-US" sz="4000" dirty="0">
              <a:solidFill>
                <a:srgbClr val="FF0000"/>
              </a:solidFill>
            </a:endParaRPr>
          </a:p>
        </p:txBody>
      </p:sp>
      <p:sp>
        <p:nvSpPr>
          <p:cNvPr id="3" name="Rectangle 2"/>
          <p:cNvSpPr/>
          <p:nvPr/>
        </p:nvSpPr>
        <p:spPr>
          <a:xfrm>
            <a:off x="1043608" y="2636912"/>
            <a:ext cx="5976664" cy="579967"/>
          </a:xfrm>
          <a:prstGeom prst="rect">
            <a:avLst/>
          </a:prstGeom>
        </p:spPr>
        <p:txBody>
          <a:bodyPr wrap="square">
            <a:spAutoFit/>
          </a:bodyPr>
          <a:lstStyle/>
          <a:p>
            <a:pPr algn="ctr">
              <a:lnSpc>
                <a:spcPct val="150000"/>
              </a:lnSpc>
              <a:spcAft>
                <a:spcPts val="0"/>
              </a:spcAft>
            </a:pPr>
            <a:r>
              <a:rPr lang="en-US" sz="2400" b="1">
                <a:solidFill>
                  <a:srgbClr val="FF0000"/>
                </a:solidFill>
                <a:latin typeface="Times New Roman"/>
                <a:ea typeface="Calibri"/>
              </a:rPr>
              <a:t>HỌC HÁT BÀI TRANG TRẠI VUI VẺ</a:t>
            </a:r>
            <a:endParaRPr lang="en-US" sz="2400">
              <a:effectLst/>
              <a:latin typeface="Times New Roman"/>
              <a:ea typeface="Calibri"/>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97" y="6031808"/>
            <a:ext cx="826192" cy="826192"/>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68865" y="6309320"/>
            <a:ext cx="301199" cy="241474"/>
          </a:xfrm>
          <a:prstGeom prst="rect">
            <a:avLst/>
          </a:prstGeom>
        </p:spPr>
      </p:pic>
      <p:sp>
        <p:nvSpPr>
          <p:cNvPr id="6" name="TextBox 5"/>
          <p:cNvSpPr txBox="1"/>
          <p:nvPr/>
        </p:nvSpPr>
        <p:spPr>
          <a:xfrm>
            <a:off x="-11723" y="0"/>
            <a:ext cx="7354131" cy="2926895"/>
          </a:xfrm>
          <a:prstGeom prst="rect">
            <a:avLst/>
          </a:prstGeom>
          <a:noFill/>
        </p:spPr>
        <p:txBody>
          <a:bodyPr wrap="square" rtlCol="0">
            <a:prstTxWarp prst="textArchUpPour">
              <a:avLst/>
            </a:prstTxWarp>
            <a:spAutoFit/>
          </a:bodyPr>
          <a:lstStyle/>
          <a:p>
            <a:r>
              <a:rPr lang="en-US" sz="3600" b="1">
                <a:solidFill>
                  <a:srgbClr val="002060"/>
                </a:solidFill>
              </a:rPr>
              <a:t>ÂM NHẠC LỚP 2</a:t>
            </a:r>
          </a:p>
        </p:txBody>
      </p:sp>
      <p:sp>
        <p:nvSpPr>
          <p:cNvPr id="2" name="Rectangle 1"/>
          <p:cNvSpPr/>
          <p:nvPr/>
        </p:nvSpPr>
        <p:spPr>
          <a:xfrm>
            <a:off x="4886535" y="3676981"/>
            <a:ext cx="2386830" cy="507831"/>
          </a:xfrm>
          <a:prstGeom prst="rect">
            <a:avLst/>
          </a:prstGeom>
        </p:spPr>
        <p:txBody>
          <a:bodyPr wrap="square">
            <a:spAutoFit/>
          </a:bodyPr>
          <a:lstStyle/>
          <a:p>
            <a:pPr algn="just">
              <a:lnSpc>
                <a:spcPct val="150000"/>
              </a:lnSpc>
              <a:spcAft>
                <a:spcPts val="0"/>
              </a:spcAft>
            </a:pPr>
            <a:r>
              <a:rPr lang="en-US">
                <a:latin typeface="Times New Roman"/>
                <a:ea typeface="Times New Roman"/>
              </a:rPr>
              <a:t>Lơi việt: Việt Anh</a:t>
            </a:r>
          </a:p>
        </p:txBody>
      </p:sp>
      <p:sp>
        <p:nvSpPr>
          <p:cNvPr id="4" name="Rectangle 3"/>
          <p:cNvSpPr/>
          <p:nvPr/>
        </p:nvSpPr>
        <p:spPr>
          <a:xfrm>
            <a:off x="4886535" y="3175084"/>
            <a:ext cx="1880643" cy="507831"/>
          </a:xfrm>
          <a:prstGeom prst="rect">
            <a:avLst/>
          </a:prstGeom>
        </p:spPr>
        <p:txBody>
          <a:bodyPr wrap="none">
            <a:spAutoFit/>
          </a:bodyPr>
          <a:lstStyle/>
          <a:p>
            <a:pPr lvl="0" algn="just">
              <a:lnSpc>
                <a:spcPct val="150000"/>
              </a:lnSpc>
            </a:pPr>
            <a:r>
              <a:rPr lang="en-US">
                <a:solidFill>
                  <a:prstClr val="black"/>
                </a:solidFill>
                <a:latin typeface="Times New Roman"/>
                <a:ea typeface="Times New Roman"/>
              </a:rPr>
              <a:t>Nhạc: Nước ngoài</a:t>
            </a:r>
            <a:endParaRPr lang="en-US">
              <a:solidFill>
                <a:prstClr val="black"/>
              </a:solidFill>
              <a:latin typeface="Times New Roman"/>
              <a:ea typeface="Calibri"/>
            </a:endParaRP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9319" y="3930896"/>
            <a:ext cx="858120" cy="758006"/>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68711" y="3551893"/>
            <a:ext cx="858120" cy="758006"/>
          </a:xfrm>
          <a:prstGeom prst="rect">
            <a:avLst/>
          </a:prstGeom>
        </p:spPr>
      </p:pic>
    </p:spTree>
    <p:custDataLst>
      <p:tags r:id="rId1"/>
    </p:custDataLst>
    <p:extLst>
      <p:ext uri="{BB962C8B-B14F-4D97-AF65-F5344CB8AC3E}">
        <p14:creationId xmlns:p14="http://schemas.microsoft.com/office/powerpoint/2010/main" val="15322624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635896" y="0"/>
            <a:ext cx="2896947" cy="1015663"/>
          </a:xfrm>
          <a:prstGeom prst="rect">
            <a:avLst/>
          </a:prstGeom>
        </p:spPr>
        <p:txBody>
          <a:bodyPr wrap="none">
            <a:spAutoFit/>
          </a:bodyPr>
          <a:lstStyle/>
          <a:p>
            <a:r>
              <a:rPr lang="en-US" sz="6000" b="1" err="1">
                <a:solidFill>
                  <a:srgbClr val="0070C0"/>
                </a:solidFill>
              </a:rPr>
              <a:t>Câu</a:t>
            </a:r>
            <a:r>
              <a:rPr lang="en-US" sz="6000" b="1">
                <a:solidFill>
                  <a:srgbClr val="0070C0"/>
                </a:solidFill>
              </a:rPr>
              <a:t> 3+ 4</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2282" y="6689619"/>
            <a:ext cx="210027" cy="168381"/>
          </a:xfrm>
          <a:prstGeom prst="rect">
            <a:avLst/>
          </a:prstGeom>
        </p:spPr>
      </p:pic>
      <p:sp>
        <p:nvSpPr>
          <p:cNvPr id="2" name="Rectangle 1"/>
          <p:cNvSpPr/>
          <p:nvPr/>
        </p:nvSpPr>
        <p:spPr>
          <a:xfrm>
            <a:off x="1259632" y="1412776"/>
            <a:ext cx="6768752" cy="3785652"/>
          </a:xfrm>
          <a:prstGeom prst="rect">
            <a:avLst/>
          </a:prstGeom>
        </p:spPr>
        <p:txBody>
          <a:bodyPr wrap="square">
            <a:spAutoFit/>
          </a:bodyPr>
          <a:lstStyle/>
          <a:p>
            <a:pPr lvl="0"/>
            <a:r>
              <a:rPr lang="en-US" sz="4800" i="1">
                <a:solidFill>
                  <a:srgbClr val="333333"/>
                </a:solidFill>
                <a:latin typeface="Times New Roman"/>
                <a:ea typeface="Calibri"/>
              </a:rPr>
              <a:t>Hôm nay em về tham trang trại i ai i ai ồ. Kia bao nông trại là bao con Vịt  i ai  ai ồ</a:t>
            </a:r>
            <a:br>
              <a:rPr lang="en-US" sz="4800" i="1">
                <a:solidFill>
                  <a:srgbClr val="333333"/>
                </a:solidFill>
                <a:latin typeface="Times New Roman"/>
                <a:ea typeface="Calibri"/>
              </a:rPr>
            </a:br>
            <a:endParaRPr lang="en-US" sz="4800"/>
          </a:p>
        </p:txBody>
      </p:sp>
    </p:spTree>
    <p:custDataLst>
      <p:tags r:id="rId1"/>
    </p:custDataLst>
    <p:extLst>
      <p:ext uri="{BB962C8B-B14F-4D97-AF65-F5344CB8AC3E}">
        <p14:creationId xmlns:p14="http://schemas.microsoft.com/office/powerpoint/2010/main" val="33436914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7210" y="2708920"/>
            <a:ext cx="420054" cy="336761"/>
          </a:xfrm>
          <a:prstGeom prst="rect">
            <a:avLst/>
          </a:prstGeom>
        </p:spPr>
      </p:pic>
      <p:sp>
        <p:nvSpPr>
          <p:cNvPr id="4" name="Rectangle 3"/>
          <p:cNvSpPr/>
          <p:nvPr/>
        </p:nvSpPr>
        <p:spPr>
          <a:xfrm>
            <a:off x="2555776" y="-27141"/>
            <a:ext cx="4940968" cy="707886"/>
          </a:xfrm>
          <a:prstGeom prst="rect">
            <a:avLst/>
          </a:prstGeom>
        </p:spPr>
        <p:txBody>
          <a:bodyPr wrap="none">
            <a:spAutoFit/>
          </a:bodyPr>
          <a:lstStyle/>
          <a:p>
            <a:r>
              <a:rPr lang="en-US" sz="4000" b="1" err="1">
                <a:solidFill>
                  <a:srgbClr val="0070C0"/>
                </a:solidFill>
              </a:rPr>
              <a:t>Câu</a:t>
            </a:r>
            <a:r>
              <a:rPr lang="en-US" sz="4000" b="1">
                <a:solidFill>
                  <a:srgbClr val="0070C0"/>
                </a:solidFill>
              </a:rPr>
              <a:t> 5 lời 3 giống câu 1</a:t>
            </a:r>
          </a:p>
        </p:txBody>
      </p:sp>
      <p:sp>
        <p:nvSpPr>
          <p:cNvPr id="2" name="Rectangle 1"/>
          <p:cNvSpPr/>
          <p:nvPr/>
        </p:nvSpPr>
        <p:spPr>
          <a:xfrm>
            <a:off x="1593932" y="1307640"/>
            <a:ext cx="5886400" cy="1569660"/>
          </a:xfrm>
          <a:prstGeom prst="rect">
            <a:avLst/>
          </a:prstGeom>
        </p:spPr>
        <p:txBody>
          <a:bodyPr wrap="square">
            <a:spAutoFit/>
          </a:bodyPr>
          <a:lstStyle/>
          <a:p>
            <a:pPr lvl="0"/>
            <a:r>
              <a:rPr lang="en-US" sz="4800" i="1">
                <a:solidFill>
                  <a:srgbClr val="333333"/>
                </a:solidFill>
                <a:latin typeface="Times New Roman"/>
                <a:ea typeface="Calibri"/>
              </a:rPr>
              <a:t>Hôm nay em về tham trang trại i ai i ai ồ  </a:t>
            </a:r>
            <a:endParaRPr lang="en-US" sz="4800">
              <a:solidFill>
                <a:prstClr val="black"/>
              </a:solidFill>
              <a:latin typeface="Times New Roman"/>
              <a:ea typeface="Calibri"/>
            </a:endParaRPr>
          </a:p>
        </p:txBody>
      </p:sp>
    </p:spTree>
    <p:custDataLst>
      <p:tags r:id="rId1"/>
    </p:custDataLst>
    <p:extLst>
      <p:ext uri="{BB962C8B-B14F-4D97-AF65-F5344CB8AC3E}">
        <p14:creationId xmlns:p14="http://schemas.microsoft.com/office/powerpoint/2010/main" val="16022442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555776" y="-27141"/>
            <a:ext cx="4940968" cy="707886"/>
          </a:xfrm>
          <a:prstGeom prst="rect">
            <a:avLst/>
          </a:prstGeom>
        </p:spPr>
        <p:txBody>
          <a:bodyPr wrap="none">
            <a:spAutoFit/>
          </a:bodyPr>
          <a:lstStyle/>
          <a:p>
            <a:r>
              <a:rPr lang="en-US" sz="4000" b="1" err="1">
                <a:solidFill>
                  <a:srgbClr val="0070C0"/>
                </a:solidFill>
              </a:rPr>
              <a:t>Câu</a:t>
            </a:r>
            <a:r>
              <a:rPr lang="en-US" sz="4000" b="1">
                <a:solidFill>
                  <a:srgbClr val="0070C0"/>
                </a:solidFill>
              </a:rPr>
              <a:t> 6 lời 3 giống câu 1</a:t>
            </a:r>
          </a:p>
        </p:txBody>
      </p:sp>
      <p:sp>
        <p:nvSpPr>
          <p:cNvPr id="2" name="Rectangle 1"/>
          <p:cNvSpPr/>
          <p:nvPr/>
        </p:nvSpPr>
        <p:spPr>
          <a:xfrm>
            <a:off x="1187624" y="2228672"/>
            <a:ext cx="6840760" cy="1569660"/>
          </a:xfrm>
          <a:prstGeom prst="rect">
            <a:avLst/>
          </a:prstGeom>
        </p:spPr>
        <p:txBody>
          <a:bodyPr wrap="square">
            <a:spAutoFit/>
          </a:bodyPr>
          <a:lstStyle/>
          <a:p>
            <a:r>
              <a:rPr lang="en-US" sz="4800" i="1">
                <a:solidFill>
                  <a:srgbClr val="333333"/>
                </a:solidFill>
                <a:latin typeface="Times New Roman"/>
                <a:ea typeface="Calibri"/>
              </a:rPr>
              <a:t>Kia bao nông trại là bao con Bò i ai  ai ồ</a:t>
            </a:r>
            <a:endParaRPr lang="en-US" sz="4800"/>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31795" y="6668024"/>
            <a:ext cx="236963" cy="189976"/>
          </a:xfrm>
          <a:prstGeom prst="rect">
            <a:avLst/>
          </a:prstGeom>
        </p:spPr>
      </p:pic>
      <p:pic>
        <p:nvPicPr>
          <p:cNvPr id="5" name="6 L4.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6228184" y="3791405"/>
            <a:ext cx="609600" cy="609600"/>
          </a:xfrm>
          <a:prstGeom prst="rect">
            <a:avLst/>
          </a:prstGeom>
        </p:spPr>
      </p:pic>
    </p:spTree>
    <p:custDataLst>
      <p:tags r:id="rId1"/>
    </p:custDataLst>
    <p:extLst>
      <p:ext uri="{BB962C8B-B14F-4D97-AF65-F5344CB8AC3E}">
        <p14:creationId xmlns:p14="http://schemas.microsoft.com/office/powerpoint/2010/main" val="21423693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614"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987824" y="260648"/>
            <a:ext cx="2722220" cy="1015663"/>
          </a:xfrm>
          <a:prstGeom prst="rect">
            <a:avLst/>
          </a:prstGeom>
        </p:spPr>
        <p:txBody>
          <a:bodyPr wrap="none">
            <a:spAutoFit/>
          </a:bodyPr>
          <a:lstStyle/>
          <a:p>
            <a:r>
              <a:rPr lang="en-US" sz="6000" b="1" err="1">
                <a:solidFill>
                  <a:srgbClr val="0070C0"/>
                </a:solidFill>
              </a:rPr>
              <a:t>Câu</a:t>
            </a:r>
            <a:r>
              <a:rPr lang="en-US" sz="6000" b="1">
                <a:solidFill>
                  <a:srgbClr val="0070C0"/>
                </a:solidFill>
              </a:rPr>
              <a:t> 5+6</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57263" y="6689619"/>
            <a:ext cx="210027" cy="168381"/>
          </a:xfrm>
          <a:prstGeom prst="rect">
            <a:avLst/>
          </a:prstGeom>
        </p:spPr>
      </p:pic>
      <p:sp>
        <p:nvSpPr>
          <p:cNvPr id="2" name="Rectangle 1"/>
          <p:cNvSpPr/>
          <p:nvPr/>
        </p:nvSpPr>
        <p:spPr>
          <a:xfrm>
            <a:off x="1440097" y="1324000"/>
            <a:ext cx="6480720" cy="3046988"/>
          </a:xfrm>
          <a:prstGeom prst="rect">
            <a:avLst/>
          </a:prstGeom>
        </p:spPr>
        <p:txBody>
          <a:bodyPr wrap="square">
            <a:spAutoFit/>
          </a:bodyPr>
          <a:lstStyle/>
          <a:p>
            <a:pPr lvl="0"/>
            <a:r>
              <a:rPr lang="en-US" sz="4800" i="1">
                <a:solidFill>
                  <a:srgbClr val="333333"/>
                </a:solidFill>
                <a:latin typeface="Times New Roman"/>
                <a:ea typeface="Calibri"/>
              </a:rPr>
              <a:t>Hôm nay em về tham trang trại i ai i ai ồ. Kia bao nông trại là bao con Bò i ai  ai ồ</a:t>
            </a:r>
            <a:endParaRPr lang="en-US" sz="4800"/>
          </a:p>
        </p:txBody>
      </p:sp>
    </p:spTree>
    <p:custDataLst>
      <p:tags r:id="rId1"/>
    </p:custDataLst>
    <p:extLst>
      <p:ext uri="{BB962C8B-B14F-4D97-AF65-F5344CB8AC3E}">
        <p14:creationId xmlns:p14="http://schemas.microsoft.com/office/powerpoint/2010/main" val="27011102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962610" y="29402"/>
            <a:ext cx="1949573" cy="1015663"/>
          </a:xfrm>
          <a:prstGeom prst="rect">
            <a:avLst/>
          </a:prstGeom>
        </p:spPr>
        <p:txBody>
          <a:bodyPr wrap="none">
            <a:spAutoFit/>
          </a:bodyPr>
          <a:lstStyle/>
          <a:p>
            <a:r>
              <a:rPr lang="en-US" sz="6000" b="1" err="1">
                <a:solidFill>
                  <a:srgbClr val="0070C0"/>
                </a:solidFill>
              </a:rPr>
              <a:t>Câu</a:t>
            </a:r>
            <a:r>
              <a:rPr lang="en-US" sz="6000" b="1">
                <a:solidFill>
                  <a:srgbClr val="0070C0"/>
                </a:solidFill>
              </a:rPr>
              <a:t> 7</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7210" y="2708920"/>
            <a:ext cx="420054" cy="336761"/>
          </a:xfrm>
          <a:prstGeom prst="rect">
            <a:avLst/>
          </a:prstGeom>
        </p:spPr>
      </p:pic>
      <p:sp>
        <p:nvSpPr>
          <p:cNvPr id="2" name="Rectangle 1"/>
          <p:cNvSpPr/>
          <p:nvPr/>
        </p:nvSpPr>
        <p:spPr>
          <a:xfrm>
            <a:off x="1019410" y="2260851"/>
            <a:ext cx="7297006" cy="1569660"/>
          </a:xfrm>
          <a:prstGeom prst="rect">
            <a:avLst/>
          </a:prstGeom>
        </p:spPr>
        <p:txBody>
          <a:bodyPr wrap="square">
            <a:spAutoFit/>
          </a:bodyPr>
          <a:lstStyle/>
          <a:p>
            <a:r>
              <a:rPr lang="en-US" sz="4800" i="1">
                <a:solidFill>
                  <a:srgbClr val="333333"/>
                </a:solidFill>
                <a:latin typeface="Times New Roman"/>
                <a:ea typeface="Calibri"/>
              </a:rPr>
              <a:t>Hôm nay em về tham trang trại i ai i ai ồ </a:t>
            </a:r>
            <a:endParaRPr lang="en-US" sz="4800"/>
          </a:p>
        </p:txBody>
      </p:sp>
    </p:spTree>
    <p:custDataLst>
      <p:tags r:id="rId1"/>
    </p:custDataLst>
    <p:extLst>
      <p:ext uri="{BB962C8B-B14F-4D97-AF65-F5344CB8AC3E}">
        <p14:creationId xmlns:p14="http://schemas.microsoft.com/office/powerpoint/2010/main" val="14473280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962610" y="1693"/>
            <a:ext cx="1949573" cy="1015663"/>
          </a:xfrm>
          <a:prstGeom prst="rect">
            <a:avLst/>
          </a:prstGeom>
        </p:spPr>
        <p:txBody>
          <a:bodyPr wrap="none">
            <a:spAutoFit/>
          </a:bodyPr>
          <a:lstStyle/>
          <a:p>
            <a:r>
              <a:rPr lang="en-US" sz="6000" b="1" err="1">
                <a:solidFill>
                  <a:srgbClr val="0070C0"/>
                </a:solidFill>
              </a:rPr>
              <a:t>Câu</a:t>
            </a:r>
            <a:r>
              <a:rPr lang="en-US" sz="6000" b="1">
                <a:solidFill>
                  <a:srgbClr val="0070C0"/>
                </a:solidFill>
              </a:rPr>
              <a:t> 8</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4979" y="6689620"/>
            <a:ext cx="105013" cy="84190"/>
          </a:xfrm>
          <a:prstGeom prst="rect">
            <a:avLst/>
          </a:prstGeom>
        </p:spPr>
      </p:pic>
      <p:sp>
        <p:nvSpPr>
          <p:cNvPr id="2" name="Rectangle 1"/>
          <p:cNvSpPr/>
          <p:nvPr/>
        </p:nvSpPr>
        <p:spPr>
          <a:xfrm>
            <a:off x="1475656" y="1706852"/>
            <a:ext cx="6109365" cy="923330"/>
          </a:xfrm>
          <a:prstGeom prst="rect">
            <a:avLst/>
          </a:prstGeom>
        </p:spPr>
        <p:txBody>
          <a:bodyPr wrap="none">
            <a:spAutoFit/>
          </a:bodyPr>
          <a:lstStyle/>
          <a:p>
            <a:pPr lvl="0"/>
            <a:r>
              <a:rPr lang="en-US" sz="5400" i="1">
                <a:solidFill>
                  <a:srgbClr val="333333"/>
                </a:solidFill>
                <a:latin typeface="Times New Roman"/>
                <a:ea typeface="Calibri"/>
              </a:rPr>
              <a:t>i ai i ai ồ - i ai i ai ồ  </a:t>
            </a:r>
            <a:endParaRPr lang="en-US" sz="5400">
              <a:solidFill>
                <a:prstClr val="black"/>
              </a:solidFill>
              <a:latin typeface="Times New Roman"/>
              <a:ea typeface="Calibri"/>
            </a:endParaRPr>
          </a:p>
        </p:txBody>
      </p:sp>
    </p:spTree>
    <p:custDataLst>
      <p:tags r:id="rId1"/>
    </p:custDataLst>
    <p:extLst>
      <p:ext uri="{BB962C8B-B14F-4D97-AF65-F5344CB8AC3E}">
        <p14:creationId xmlns:p14="http://schemas.microsoft.com/office/powerpoint/2010/main" val="21812917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987824" y="260648"/>
            <a:ext cx="2722220" cy="1015663"/>
          </a:xfrm>
          <a:prstGeom prst="rect">
            <a:avLst/>
          </a:prstGeom>
        </p:spPr>
        <p:txBody>
          <a:bodyPr wrap="none">
            <a:spAutoFit/>
          </a:bodyPr>
          <a:lstStyle/>
          <a:p>
            <a:r>
              <a:rPr lang="en-US" sz="6000" b="1" err="1">
                <a:solidFill>
                  <a:srgbClr val="0070C0"/>
                </a:solidFill>
              </a:rPr>
              <a:t>Câu</a:t>
            </a:r>
            <a:r>
              <a:rPr lang="en-US" sz="6000" b="1">
                <a:solidFill>
                  <a:srgbClr val="0070C0"/>
                </a:solidFill>
              </a:rPr>
              <a:t> 7+8</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7210" y="2708920"/>
            <a:ext cx="420054" cy="336761"/>
          </a:xfrm>
          <a:prstGeom prst="rect">
            <a:avLst/>
          </a:prstGeom>
        </p:spPr>
      </p:pic>
      <p:sp>
        <p:nvSpPr>
          <p:cNvPr id="2" name="Rectangle 1"/>
          <p:cNvSpPr/>
          <p:nvPr/>
        </p:nvSpPr>
        <p:spPr>
          <a:xfrm>
            <a:off x="971600" y="1753019"/>
            <a:ext cx="6984776" cy="2585323"/>
          </a:xfrm>
          <a:prstGeom prst="rect">
            <a:avLst/>
          </a:prstGeom>
        </p:spPr>
        <p:txBody>
          <a:bodyPr wrap="square">
            <a:spAutoFit/>
          </a:bodyPr>
          <a:lstStyle/>
          <a:p>
            <a:pPr lvl="0"/>
            <a:r>
              <a:rPr lang="en-US" sz="5400" i="1">
                <a:solidFill>
                  <a:srgbClr val="333333"/>
                </a:solidFill>
                <a:latin typeface="Times New Roman"/>
                <a:ea typeface="Calibri"/>
              </a:rPr>
              <a:t>Hôm nay em về tham trang trại i ai i ai ồ. I ai i ai ồ - i ai i ai ồ  </a:t>
            </a:r>
            <a:endParaRPr lang="en-US" sz="5400">
              <a:solidFill>
                <a:prstClr val="black"/>
              </a:solidFill>
              <a:latin typeface="Times New Roman"/>
              <a:ea typeface="Calibri"/>
            </a:endParaRPr>
          </a:p>
        </p:txBody>
      </p:sp>
    </p:spTree>
    <p:custDataLst>
      <p:tags r:id="rId1"/>
    </p:custDataLst>
    <p:extLst>
      <p:ext uri="{BB962C8B-B14F-4D97-AF65-F5344CB8AC3E}">
        <p14:creationId xmlns:p14="http://schemas.microsoft.com/office/powerpoint/2010/main" val="41071481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627784" y="-171400"/>
            <a:ext cx="5903860" cy="707886"/>
          </a:xfrm>
          <a:prstGeom prst="rect">
            <a:avLst/>
          </a:prstGeom>
        </p:spPr>
        <p:txBody>
          <a:bodyPr wrap="none">
            <a:spAutoFit/>
          </a:bodyPr>
          <a:lstStyle/>
          <a:p>
            <a:r>
              <a:rPr lang="en-US" sz="4000" err="1">
                <a:solidFill>
                  <a:srgbClr val="FF0000"/>
                </a:solidFill>
              </a:rPr>
              <a:t>Hát</a:t>
            </a:r>
            <a:r>
              <a:rPr lang="en-US" sz="4000">
                <a:solidFill>
                  <a:srgbClr val="FF0000"/>
                </a:solidFill>
              </a:rPr>
              <a:t> cả bài với </a:t>
            </a:r>
            <a:r>
              <a:rPr lang="en-US" sz="4000" err="1">
                <a:solidFill>
                  <a:srgbClr val="FF0000"/>
                </a:solidFill>
              </a:rPr>
              <a:t>các</a:t>
            </a:r>
            <a:r>
              <a:rPr lang="en-US" sz="4000">
                <a:solidFill>
                  <a:srgbClr val="FF0000"/>
                </a:solidFill>
              </a:rPr>
              <a:t> </a:t>
            </a:r>
            <a:r>
              <a:rPr lang="en-US" sz="4000" err="1">
                <a:solidFill>
                  <a:srgbClr val="FF0000"/>
                </a:solidFill>
              </a:rPr>
              <a:t>hình</a:t>
            </a:r>
            <a:r>
              <a:rPr lang="en-US" sz="4000">
                <a:solidFill>
                  <a:srgbClr val="FF0000"/>
                </a:solidFill>
              </a:rPr>
              <a:t> </a:t>
            </a:r>
            <a:r>
              <a:rPr lang="en-US" sz="4000" err="1">
                <a:solidFill>
                  <a:srgbClr val="FF0000"/>
                </a:solidFill>
              </a:rPr>
              <a:t>thức</a:t>
            </a:r>
            <a:endParaRPr lang="en-US" sz="4000">
              <a:solidFill>
                <a:srgbClr val="FF0000"/>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7704" y="5787875"/>
            <a:ext cx="858120" cy="75800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33972" y="6689618"/>
            <a:ext cx="210027" cy="168381"/>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5314" y="-22328"/>
            <a:ext cx="7928659" cy="648072"/>
          </a:xfrm>
          <a:prstGeom prst="rect">
            <a:avLst/>
          </a:prstGeom>
        </p:spPr>
      </p:pic>
    </p:spTree>
    <p:custDataLst>
      <p:tags r:id="rId1"/>
    </p:custDataLst>
    <p:extLst>
      <p:ext uri="{BB962C8B-B14F-4D97-AF65-F5344CB8AC3E}">
        <p14:creationId xmlns:p14="http://schemas.microsoft.com/office/powerpoint/2010/main" val="25335217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319536" y="639852"/>
            <a:ext cx="4572000" cy="1384995"/>
          </a:xfrm>
          <a:prstGeom prst="rect">
            <a:avLst/>
          </a:prstGeom>
        </p:spPr>
        <p:txBody>
          <a:bodyPr>
            <a:spAutoFit/>
          </a:bodyPr>
          <a:lstStyle/>
          <a:p>
            <a:pPr algn="just">
              <a:spcAft>
                <a:spcPts val="0"/>
              </a:spcAft>
            </a:pPr>
            <a:r>
              <a:rPr lang="en-US" sz="2800">
                <a:latin typeface="Times New Roman"/>
                <a:ea typeface="Calibri"/>
              </a:rPr>
              <a:t>+Nhóm 1 hát câu 1/3/5/</a:t>
            </a:r>
          </a:p>
          <a:p>
            <a:pPr algn="just">
              <a:spcAft>
                <a:spcPts val="0"/>
              </a:spcAft>
            </a:pPr>
            <a:r>
              <a:rPr lang="en-US" sz="2800">
                <a:latin typeface="Times New Roman"/>
                <a:ea typeface="Calibri"/>
              </a:rPr>
              <a:t>+Nhóm 2 hát câu 2/4/6/</a:t>
            </a:r>
          </a:p>
          <a:p>
            <a:pPr algn="just">
              <a:spcAft>
                <a:spcPts val="0"/>
              </a:spcAft>
            </a:pPr>
            <a:r>
              <a:rPr lang="en-US" sz="2800">
                <a:latin typeface="Times New Roman"/>
                <a:ea typeface="Calibri"/>
              </a:rPr>
              <a:t>+Cả lớp hat câu 7/8.</a:t>
            </a:r>
            <a:endParaRPr lang="en-US" sz="2800">
              <a:effectLst/>
              <a:latin typeface="Times New Roman"/>
              <a:ea typeface="Calibri"/>
            </a:endParaRPr>
          </a:p>
        </p:txBody>
      </p:sp>
      <p:sp>
        <p:nvSpPr>
          <p:cNvPr id="5" name="Rectangle 4"/>
          <p:cNvSpPr/>
          <p:nvPr/>
        </p:nvSpPr>
        <p:spPr>
          <a:xfrm>
            <a:off x="2242549" y="116632"/>
            <a:ext cx="4725974" cy="523220"/>
          </a:xfrm>
          <a:prstGeom prst="rect">
            <a:avLst/>
          </a:prstGeom>
        </p:spPr>
        <p:txBody>
          <a:bodyPr wrap="none">
            <a:spAutoFit/>
          </a:bodyPr>
          <a:lstStyle/>
          <a:p>
            <a:pPr lvl="0" algn="just"/>
            <a:r>
              <a:rPr lang="en-US" sz="2800">
                <a:solidFill>
                  <a:prstClr val="black"/>
                </a:solidFill>
                <a:latin typeface="Times New Roman"/>
                <a:ea typeface="Calibri"/>
              </a:rPr>
              <a:t>Chia thành 2 nhóm hát nối tiếp:</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0072" y="2636912"/>
            <a:ext cx="236963" cy="189976"/>
          </a:xfrm>
          <a:prstGeom prst="rect">
            <a:avLst/>
          </a:prstGeom>
        </p:spPr>
      </p:pic>
    </p:spTree>
    <p:custDataLst>
      <p:tags r:id="rId1"/>
    </p:custDataLst>
    <p:extLst>
      <p:ext uri="{BB962C8B-B14F-4D97-AF65-F5344CB8AC3E}">
        <p14:creationId xmlns:p14="http://schemas.microsoft.com/office/powerpoint/2010/main" val="34999055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9766"/>
            <a:ext cx="3337965" cy="40011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fr-FR" sz="2000" b="1">
                <a:solidFill>
                  <a:srgbClr val="002060"/>
                </a:solidFill>
                <a:latin typeface="Times New Roman"/>
                <a:ea typeface="Times New Roman"/>
              </a:rPr>
              <a:t>THỰC HÀNH-LUYỆN TẬP</a:t>
            </a:r>
            <a:endParaRPr lang="en-US" sz="2000">
              <a:solidFill>
                <a:srgbClr val="002060"/>
              </a:solidFill>
            </a:endParaRPr>
          </a:p>
        </p:txBody>
      </p:sp>
      <p:sp>
        <p:nvSpPr>
          <p:cNvPr id="5" name="Rectangle 4"/>
          <p:cNvSpPr/>
          <p:nvPr/>
        </p:nvSpPr>
        <p:spPr>
          <a:xfrm>
            <a:off x="3546793" y="37806"/>
            <a:ext cx="5387180" cy="461665"/>
          </a:xfrm>
          <a:prstGeom prst="rect">
            <a:avLst/>
          </a:prstGeom>
        </p:spPr>
        <p:txBody>
          <a:bodyPr wrap="none">
            <a:spAutoFit/>
          </a:bodyPr>
          <a:lstStyle/>
          <a:p>
            <a:r>
              <a:rPr lang="en-US" sz="2400"/>
              <a:t>Hát </a:t>
            </a:r>
            <a:r>
              <a:rPr lang="en-US" sz="2400" err="1"/>
              <a:t>gõ</a:t>
            </a:r>
            <a:r>
              <a:rPr lang="en-US" sz="2400"/>
              <a:t> </a:t>
            </a:r>
            <a:r>
              <a:rPr lang="en-US" sz="2400" err="1"/>
              <a:t>đệm</a:t>
            </a:r>
            <a:r>
              <a:rPr lang="en-US" sz="2400"/>
              <a:t> </a:t>
            </a:r>
            <a:r>
              <a:rPr lang="en-US" sz="2400" err="1"/>
              <a:t>theo</a:t>
            </a:r>
            <a:r>
              <a:rPr lang="en-US" sz="2400"/>
              <a:t> phách với các hình thức </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3972" y="6645928"/>
            <a:ext cx="210027" cy="168381"/>
          </a:xfrm>
          <a:prstGeom prst="rect">
            <a:avLst/>
          </a:prstGeom>
        </p:spPr>
      </p:pic>
    </p:spTree>
    <p:custDataLst>
      <p:tags r:id="rId1"/>
    </p:custDataLst>
    <p:extLst>
      <p:ext uri="{BB962C8B-B14F-4D97-AF65-F5344CB8AC3E}">
        <p14:creationId xmlns:p14="http://schemas.microsoft.com/office/powerpoint/2010/main" val="2888888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rot="19928027">
            <a:off x="-51564" y="227529"/>
            <a:ext cx="2445541" cy="830997"/>
          </a:xfrm>
          <a:prstGeom prst="rect">
            <a:avLst/>
          </a:prstGeom>
        </p:spPr>
        <p:txBody>
          <a:bodyPr wrap="none">
            <a:spAutoFit/>
          </a:bodyPr>
          <a:lstStyle/>
          <a:p>
            <a:pPr marL="3810"/>
            <a:r>
              <a:rPr lang="en-US" sz="2400" b="1">
                <a:solidFill>
                  <a:srgbClr val="002060"/>
                </a:solidFill>
                <a:latin typeface="Times New Roman"/>
                <a:ea typeface="Arial"/>
              </a:rPr>
              <a:t>KHÁM PHÁ</a:t>
            </a:r>
          </a:p>
          <a:p>
            <a:pPr marL="3810"/>
            <a:r>
              <a:rPr lang="en-US" sz="2400" b="1">
                <a:solidFill>
                  <a:srgbClr val="002060"/>
                </a:solidFill>
                <a:latin typeface="Times New Roman"/>
                <a:ea typeface="Arial"/>
              </a:rPr>
              <a:t>Tìm hiểu bài hát</a:t>
            </a:r>
            <a:r>
              <a:rPr lang="en-US" sz="2400" b="1">
                <a:solidFill>
                  <a:srgbClr val="002060"/>
                </a:solidFill>
                <a:latin typeface="Times New Roman"/>
                <a:ea typeface="Times New Roman"/>
              </a:rPr>
              <a:t>.</a:t>
            </a:r>
            <a:endParaRPr lang="en-US" sz="2400">
              <a:solidFill>
                <a:srgbClr val="002060"/>
              </a:solidFill>
              <a:latin typeface="Times New Roman"/>
              <a:ea typeface="Calibri"/>
            </a:endParaRPr>
          </a:p>
        </p:txBody>
      </p:sp>
      <p:sp>
        <p:nvSpPr>
          <p:cNvPr id="9" name="Rectangle 8"/>
          <p:cNvSpPr/>
          <p:nvPr/>
        </p:nvSpPr>
        <p:spPr>
          <a:xfrm>
            <a:off x="6876256" y="273696"/>
            <a:ext cx="1556836" cy="369332"/>
          </a:xfrm>
          <a:prstGeom prst="rect">
            <a:avLst/>
          </a:prstGeom>
        </p:spPr>
        <p:txBody>
          <a:bodyPr wrap="none">
            <a:spAutoFit/>
          </a:bodyPr>
          <a:lstStyle/>
          <a:p>
            <a:r>
              <a:rPr lang="en-US" b="1">
                <a:solidFill>
                  <a:prstClr val="white"/>
                </a:solidFill>
                <a:latin typeface="Times New Roman"/>
              </a:rPr>
              <a:t>Vùng Nam bộ</a:t>
            </a:r>
            <a:endParaRPr lang="en-US" b="1">
              <a:solidFill>
                <a:prstClr val="white"/>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3946" y="6521238"/>
            <a:ext cx="420054" cy="336761"/>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49231" y="-7606"/>
            <a:ext cx="694769" cy="694769"/>
          </a:xfrm>
          <a:prstGeom prst="rect">
            <a:avLst/>
          </a:prstGeom>
        </p:spPr>
      </p:pic>
      <p:sp>
        <p:nvSpPr>
          <p:cNvPr id="2" name="Rectangle 1"/>
          <p:cNvSpPr/>
          <p:nvPr/>
        </p:nvSpPr>
        <p:spPr>
          <a:xfrm>
            <a:off x="982363" y="1340768"/>
            <a:ext cx="2377333" cy="3785652"/>
          </a:xfrm>
          <a:prstGeom prst="rect">
            <a:avLst/>
          </a:prstGeom>
        </p:spPr>
        <p:txBody>
          <a:bodyPr wrap="square">
            <a:spAutoFit/>
          </a:bodyPr>
          <a:lstStyle/>
          <a:p>
            <a:r>
              <a:rPr lang="en-US" sz="2000" b="1" i="1">
                <a:solidFill>
                  <a:srgbClr val="000000"/>
                </a:solidFill>
                <a:latin typeface="Times New Roman"/>
                <a:ea typeface="Calibri"/>
              </a:rPr>
              <a:t>Trang trại vui vẻ là bài hát nhước ngoài có tên là Happy Farm </a:t>
            </a:r>
            <a:r>
              <a:rPr lang="en-US" sz="2000">
                <a:solidFill>
                  <a:srgbClr val="000000"/>
                </a:solidFill>
                <a:latin typeface="Times New Roman"/>
                <a:ea typeface="Calibri"/>
              </a:rPr>
              <a:t>có giai điệu tình cảm sâu lắng có giai điệu vui nhộn nói về trải nghiệm của các bạn nhỏ khi đến thăm trang trại và được làm quen với rất nhiều loài vật vui vẻ, ngộ nghĩnh.</a:t>
            </a:r>
            <a:endParaRPr lang="en-US" sz="2000"/>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0152" y="2428517"/>
            <a:ext cx="2304256" cy="2944699"/>
          </a:xfrm>
          <a:prstGeom prst="rect">
            <a:avLst/>
          </a:prstGeom>
        </p:spPr>
      </p:pic>
    </p:spTree>
    <p:custDataLst>
      <p:tags r:id="rId1"/>
    </p:custDataLst>
    <p:extLst>
      <p:ext uri="{BB962C8B-B14F-4D97-AF65-F5344CB8AC3E}">
        <p14:creationId xmlns:p14="http://schemas.microsoft.com/office/powerpoint/2010/main" val="2731469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475656" y="0"/>
            <a:ext cx="8280920" cy="3960440"/>
          </a:xfrm>
          <a:prstGeom prst="rect">
            <a:avLst/>
          </a:prstGeom>
          <a:noFill/>
        </p:spPr>
        <p:txBody>
          <a:bodyPr wrap="square" rtlCol="0">
            <a:prstTxWarp prst="textArchUpPour">
              <a:avLst/>
            </a:prstTxWarp>
            <a:spAutoFit/>
          </a:bodyPr>
          <a:lstStyle/>
          <a:p>
            <a:r>
              <a:rPr lang="en-US" sz="4400" b="1" err="1">
                <a:solidFill>
                  <a:srgbClr val="FF0000"/>
                </a:solidFill>
                <a:latin typeface="Times New Roman" pitchFamily="18" charset="0"/>
                <a:cs typeface="Times New Roman" pitchFamily="18" charset="0"/>
              </a:rPr>
              <a:t>Giáo</a:t>
            </a:r>
            <a:r>
              <a:rPr lang="en-US" sz="4400" b="1">
                <a:solidFill>
                  <a:srgbClr val="FF0000"/>
                </a:solidFill>
                <a:latin typeface="Times New Roman" pitchFamily="18" charset="0"/>
                <a:cs typeface="Times New Roman" pitchFamily="18" charset="0"/>
              </a:rPr>
              <a:t> </a:t>
            </a:r>
            <a:r>
              <a:rPr lang="en-US" sz="4400" b="1" err="1">
                <a:solidFill>
                  <a:srgbClr val="FF0000"/>
                </a:solidFill>
                <a:latin typeface="Times New Roman" pitchFamily="18" charset="0"/>
                <a:cs typeface="Times New Roman" pitchFamily="18" charset="0"/>
              </a:rPr>
              <a:t>dục-củng</a:t>
            </a:r>
            <a:r>
              <a:rPr lang="en-US" sz="4400" b="1">
                <a:solidFill>
                  <a:srgbClr val="FF0000"/>
                </a:solidFill>
                <a:latin typeface="Times New Roman" pitchFamily="18" charset="0"/>
                <a:cs typeface="Times New Roman" pitchFamily="18" charset="0"/>
              </a:rPr>
              <a:t> </a:t>
            </a:r>
            <a:r>
              <a:rPr lang="en-US" sz="4400" b="1" err="1">
                <a:solidFill>
                  <a:srgbClr val="FF0000"/>
                </a:solidFill>
                <a:latin typeface="Times New Roman" pitchFamily="18" charset="0"/>
                <a:cs typeface="Times New Roman" pitchFamily="18" charset="0"/>
              </a:rPr>
              <a:t>cố-dặn</a:t>
            </a:r>
            <a:r>
              <a:rPr lang="en-US" sz="4400" b="1">
                <a:solidFill>
                  <a:srgbClr val="FF0000"/>
                </a:solidFill>
                <a:latin typeface="Times New Roman" pitchFamily="18" charset="0"/>
                <a:cs typeface="Times New Roman" pitchFamily="18" charset="0"/>
              </a:rPr>
              <a:t> </a:t>
            </a:r>
            <a:r>
              <a:rPr lang="en-US" sz="4400" b="1" err="1">
                <a:solidFill>
                  <a:srgbClr val="FF0000"/>
                </a:solidFill>
                <a:latin typeface="Times New Roman" pitchFamily="18" charset="0"/>
                <a:cs typeface="Times New Roman" pitchFamily="18" charset="0"/>
              </a:rPr>
              <a:t>dò</a:t>
            </a:r>
            <a:endParaRPr lang="en-US" sz="4400" b="1">
              <a:solidFill>
                <a:srgbClr val="FF0000"/>
              </a:solidFill>
              <a:latin typeface="Times New Roman" pitchFamily="18" charset="0"/>
              <a:cs typeface="Times New Roman" pitchFamily="18"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312" y="5589240"/>
            <a:ext cx="858120" cy="75800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79153" y="3758474"/>
            <a:ext cx="236963" cy="189976"/>
          </a:xfrm>
          <a:prstGeom prst="rect">
            <a:avLst/>
          </a:prstGeom>
        </p:spPr>
      </p:pic>
    </p:spTree>
    <p:custDataLst>
      <p:tags r:id="rId1"/>
    </p:custDataLst>
    <p:extLst>
      <p:ext uri="{BB962C8B-B14F-4D97-AF65-F5344CB8AC3E}">
        <p14:creationId xmlns:p14="http://schemas.microsoft.com/office/powerpoint/2010/main" val="613630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347864" y="0"/>
            <a:ext cx="2304256" cy="707886"/>
          </a:xfrm>
          <a:prstGeom prst="rect">
            <a:avLst/>
          </a:prstGeom>
          <a:noFill/>
        </p:spPr>
        <p:txBody>
          <a:bodyPr wrap="square" rtlCol="0">
            <a:spAutoFit/>
          </a:bodyPr>
          <a:lstStyle/>
          <a:p>
            <a:r>
              <a:rPr lang="en-US" sz="4000" err="1">
                <a:solidFill>
                  <a:srgbClr val="002060"/>
                </a:solidFill>
              </a:rPr>
              <a:t>Hát</a:t>
            </a:r>
            <a:r>
              <a:rPr lang="en-US" sz="4000">
                <a:solidFill>
                  <a:srgbClr val="002060"/>
                </a:solidFill>
              </a:rPr>
              <a:t> </a:t>
            </a:r>
            <a:r>
              <a:rPr lang="en-US" sz="4000" err="1">
                <a:solidFill>
                  <a:srgbClr val="002060"/>
                </a:solidFill>
              </a:rPr>
              <a:t>mẫu</a:t>
            </a:r>
            <a:endParaRPr lang="en-US" sz="4000">
              <a:solidFill>
                <a:srgbClr val="002060"/>
              </a:solidFill>
            </a:endParaRP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35696" y="6377500"/>
            <a:ext cx="210027" cy="168381"/>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49231" y="-7606"/>
            <a:ext cx="694769" cy="694769"/>
          </a:xfrm>
          <a:prstGeom prst="rect">
            <a:avLst/>
          </a:prstGeom>
        </p:spPr>
      </p:pic>
      <p:pic>
        <p:nvPicPr>
          <p:cNvPr id="4" name="TRAG TRAI VV BEAT.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052111" y="-67903"/>
            <a:ext cx="609600" cy="609600"/>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07704" y="5787875"/>
            <a:ext cx="858120" cy="758006"/>
          </a:xfrm>
          <a:prstGeom prst="rect">
            <a:avLst/>
          </a:prstGeom>
        </p:spPr>
      </p:pic>
    </p:spTree>
    <p:custDataLst>
      <p:tags r:id="rId1"/>
    </p:custDataLst>
    <p:extLst>
      <p:ext uri="{BB962C8B-B14F-4D97-AF65-F5344CB8AC3E}">
        <p14:creationId xmlns:p14="http://schemas.microsoft.com/office/powerpoint/2010/main" val="15260819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12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2080" y="3717032"/>
            <a:ext cx="210027" cy="168381"/>
          </a:xfrm>
          <a:prstGeom prst="rect">
            <a:avLst/>
          </a:prstGeom>
        </p:spPr>
      </p:pic>
      <p:sp>
        <p:nvSpPr>
          <p:cNvPr id="6" name="Rectangle 5"/>
          <p:cNvSpPr/>
          <p:nvPr/>
        </p:nvSpPr>
        <p:spPr>
          <a:xfrm>
            <a:off x="899592" y="824277"/>
            <a:ext cx="2068708" cy="646331"/>
          </a:xfrm>
          <a:prstGeom prst="rect">
            <a:avLst/>
          </a:prstGeom>
        </p:spPr>
        <p:txBody>
          <a:bodyPr wrap="none">
            <a:spAutoFit/>
          </a:bodyPr>
          <a:lstStyle/>
          <a:p>
            <a:r>
              <a:rPr lang="en-US" sz="3600" b="1">
                <a:solidFill>
                  <a:srgbClr val="FF0000"/>
                </a:solidFill>
              </a:rPr>
              <a:t>Đọc lời ca</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47076" y="5301208"/>
            <a:ext cx="858120" cy="758006"/>
          </a:xfrm>
          <a:prstGeom prst="rect">
            <a:avLst/>
          </a:prstGeom>
        </p:spPr>
      </p:pic>
      <p:sp>
        <p:nvSpPr>
          <p:cNvPr id="2" name="Rectangle 1"/>
          <p:cNvSpPr/>
          <p:nvPr/>
        </p:nvSpPr>
        <p:spPr>
          <a:xfrm>
            <a:off x="3707904" y="8670"/>
            <a:ext cx="5985918" cy="2923877"/>
          </a:xfrm>
          <a:prstGeom prst="rect">
            <a:avLst/>
          </a:prstGeom>
        </p:spPr>
        <p:txBody>
          <a:bodyPr wrap="square">
            <a:spAutoFit/>
          </a:bodyPr>
          <a:lstStyle/>
          <a:p>
            <a:pPr algn="just">
              <a:spcAft>
                <a:spcPts val="0"/>
              </a:spcAft>
            </a:pPr>
            <a:r>
              <a:rPr lang="en-US" sz="2000" i="1">
                <a:solidFill>
                  <a:srgbClr val="333333"/>
                </a:solidFill>
                <a:latin typeface="Times New Roman"/>
                <a:ea typeface="Calibri"/>
              </a:rPr>
              <a:t>Câu 1:Hôm nay em về tham trang trại i ai i ai ồ  </a:t>
            </a:r>
            <a:endParaRPr lang="en-US" sz="2000">
              <a:latin typeface="Times New Roman"/>
              <a:ea typeface="Calibri"/>
            </a:endParaRPr>
          </a:p>
          <a:p>
            <a:r>
              <a:rPr lang="en-US" sz="2000" i="1">
                <a:solidFill>
                  <a:srgbClr val="333333"/>
                </a:solidFill>
                <a:latin typeface="Times New Roman"/>
                <a:ea typeface="Calibri"/>
              </a:rPr>
              <a:t>Câu 2:Kia bao nông trại là bao con Cừu  i ai  ai ồ</a:t>
            </a:r>
            <a:br>
              <a:rPr lang="en-US" sz="2000" i="1">
                <a:solidFill>
                  <a:srgbClr val="333333"/>
                </a:solidFill>
                <a:latin typeface="Times New Roman"/>
                <a:ea typeface="Calibri"/>
              </a:rPr>
            </a:br>
            <a:r>
              <a:rPr lang="en-US" sz="2000" i="1">
                <a:solidFill>
                  <a:srgbClr val="333333"/>
                </a:solidFill>
                <a:latin typeface="Times New Roman"/>
                <a:ea typeface="Calibri"/>
              </a:rPr>
              <a:t>Câu 3: Hôm nay em về tham trang trại i ai i ai ồ  </a:t>
            </a:r>
            <a:endParaRPr lang="en-US" sz="2000">
              <a:latin typeface="Times New Roman"/>
              <a:ea typeface="Calibri"/>
            </a:endParaRPr>
          </a:p>
          <a:p>
            <a:r>
              <a:rPr lang="en-US" sz="2000" i="1">
                <a:solidFill>
                  <a:srgbClr val="333333"/>
                </a:solidFill>
                <a:latin typeface="Times New Roman"/>
                <a:ea typeface="Calibri"/>
              </a:rPr>
              <a:t>Câu 4: Kia bao nông trại là bao con Vịt  i ai  ai ồ</a:t>
            </a:r>
            <a:br>
              <a:rPr lang="en-US" sz="2000" i="1">
                <a:solidFill>
                  <a:srgbClr val="333333"/>
                </a:solidFill>
                <a:latin typeface="Times New Roman"/>
                <a:ea typeface="Calibri"/>
              </a:rPr>
            </a:br>
            <a:r>
              <a:rPr lang="en-US" sz="2000" i="1">
                <a:solidFill>
                  <a:srgbClr val="333333"/>
                </a:solidFill>
                <a:latin typeface="Times New Roman"/>
                <a:ea typeface="Calibri"/>
              </a:rPr>
              <a:t>Câu 5: Hôm nay em về tham trang trại i ai i ai ồ  </a:t>
            </a:r>
            <a:endParaRPr lang="en-US" sz="2000">
              <a:latin typeface="Times New Roman"/>
              <a:ea typeface="Calibri"/>
            </a:endParaRPr>
          </a:p>
          <a:p>
            <a:r>
              <a:rPr lang="en-US" sz="2000" i="1">
                <a:solidFill>
                  <a:srgbClr val="333333"/>
                </a:solidFill>
                <a:latin typeface="Times New Roman"/>
                <a:ea typeface="Calibri"/>
              </a:rPr>
              <a:t>Câu 6: Kia bao nông trại là bao con Bò i ai  ai ồ</a:t>
            </a:r>
            <a:br>
              <a:rPr lang="en-US" sz="2000" i="1">
                <a:solidFill>
                  <a:srgbClr val="333333"/>
                </a:solidFill>
                <a:latin typeface="Times New Roman"/>
                <a:ea typeface="Calibri"/>
              </a:rPr>
            </a:br>
            <a:r>
              <a:rPr lang="en-US" sz="2000" i="1">
                <a:solidFill>
                  <a:srgbClr val="333333"/>
                </a:solidFill>
                <a:latin typeface="Times New Roman"/>
                <a:ea typeface="Calibri"/>
              </a:rPr>
              <a:t>Câu 7: Hôm nay em về tham trang trại i ai i ai ồ  </a:t>
            </a:r>
          </a:p>
          <a:p>
            <a:r>
              <a:rPr lang="en-US" sz="2000" i="1">
                <a:solidFill>
                  <a:srgbClr val="333333"/>
                </a:solidFill>
                <a:latin typeface="Times New Roman"/>
                <a:ea typeface="Calibri"/>
              </a:rPr>
              <a:t>Câu 8: i ai i ai ồ - i ai i ai ồ  </a:t>
            </a:r>
            <a:endParaRPr lang="en-US" sz="2000">
              <a:latin typeface="Times New Roman"/>
              <a:ea typeface="Calibri"/>
            </a:endParaRPr>
          </a:p>
          <a:p>
            <a:endParaRPr lang="en-US" sz="2400">
              <a:effectLst/>
              <a:latin typeface="Times New Roman"/>
              <a:ea typeface="Calibri"/>
            </a:endParaRPr>
          </a:p>
        </p:txBody>
      </p:sp>
    </p:spTree>
    <p:custDataLst>
      <p:tags r:id="rId1"/>
    </p:custDataLst>
    <p:extLst>
      <p:ext uri="{BB962C8B-B14F-4D97-AF65-F5344CB8AC3E}">
        <p14:creationId xmlns:p14="http://schemas.microsoft.com/office/powerpoint/2010/main" val="141673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707904" y="905829"/>
            <a:ext cx="1944216" cy="707886"/>
          </a:xfrm>
          <a:prstGeom prst="rect">
            <a:avLst/>
          </a:prstGeom>
          <a:noFill/>
        </p:spPr>
        <p:txBody>
          <a:bodyPr wrap="square" rtlCol="0">
            <a:spAutoFit/>
          </a:bodyPr>
          <a:lstStyle/>
          <a:p>
            <a:r>
              <a:rPr lang="en-US" sz="4000" b="1">
                <a:solidFill>
                  <a:srgbClr val="0070C0"/>
                </a:solidFill>
                <a:latin typeface="Times New Roman" pitchFamily="18" charset="0"/>
                <a:cs typeface="Times New Roman" pitchFamily="18" charset="0"/>
              </a:rPr>
              <a:t>CÂU 1</a:t>
            </a:r>
          </a:p>
        </p:txBody>
      </p:sp>
      <p:sp>
        <p:nvSpPr>
          <p:cNvPr id="7" name="TextBox 6"/>
          <p:cNvSpPr txBox="1"/>
          <p:nvPr/>
        </p:nvSpPr>
        <p:spPr>
          <a:xfrm>
            <a:off x="3347864" y="0"/>
            <a:ext cx="3710880" cy="923330"/>
          </a:xfrm>
          <a:prstGeom prst="rect">
            <a:avLst/>
          </a:prstGeom>
          <a:noFill/>
        </p:spPr>
        <p:txBody>
          <a:bodyPr wrap="square" rtlCol="0">
            <a:spAutoFit/>
          </a:bodyPr>
          <a:lstStyle/>
          <a:p>
            <a:r>
              <a:rPr lang="en-US" sz="5400" b="1" err="1">
                <a:solidFill>
                  <a:srgbClr val="002060"/>
                </a:solidFill>
              </a:rPr>
              <a:t>Dạy</a:t>
            </a:r>
            <a:r>
              <a:rPr lang="en-US" sz="5400" b="1">
                <a:solidFill>
                  <a:srgbClr val="002060"/>
                </a:solidFill>
              </a:rPr>
              <a:t> </a:t>
            </a:r>
            <a:r>
              <a:rPr lang="en-US" sz="5400" b="1" err="1">
                <a:solidFill>
                  <a:srgbClr val="002060"/>
                </a:solidFill>
              </a:rPr>
              <a:t>hát</a:t>
            </a:r>
            <a:endParaRPr lang="en-US" sz="5400" b="1">
              <a:solidFill>
                <a:srgbClr val="002060"/>
              </a:solidFill>
            </a:endParaRPr>
          </a:p>
        </p:txBody>
      </p:sp>
      <p:sp>
        <p:nvSpPr>
          <p:cNvPr id="2" name="Rectangle 1"/>
          <p:cNvSpPr/>
          <p:nvPr/>
        </p:nvSpPr>
        <p:spPr>
          <a:xfrm>
            <a:off x="1043608" y="2348880"/>
            <a:ext cx="6696744" cy="1569660"/>
          </a:xfrm>
          <a:prstGeom prst="rect">
            <a:avLst/>
          </a:prstGeom>
        </p:spPr>
        <p:txBody>
          <a:bodyPr wrap="square">
            <a:spAutoFit/>
          </a:bodyPr>
          <a:lstStyle/>
          <a:p>
            <a:pPr lvl="0" algn="just"/>
            <a:r>
              <a:rPr lang="en-US" sz="4800" i="1">
                <a:solidFill>
                  <a:srgbClr val="333333"/>
                </a:solidFill>
                <a:latin typeface="Times New Roman"/>
                <a:ea typeface="Calibri"/>
              </a:rPr>
              <a:t>Hôm nay em về thăm trang trại i ai i ai ồ  </a:t>
            </a:r>
            <a:endParaRPr lang="en-US" sz="4800">
              <a:solidFill>
                <a:prstClr val="black"/>
              </a:solidFill>
              <a:latin typeface="Times New Roman"/>
              <a:ea typeface="Calibri"/>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200" y="82662"/>
            <a:ext cx="858120" cy="758006"/>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7037" y="6519773"/>
            <a:ext cx="236963" cy="189976"/>
          </a:xfrm>
          <a:prstGeom prst="rect">
            <a:avLst/>
          </a:prstGeom>
        </p:spPr>
      </p:pic>
    </p:spTree>
    <p:custDataLst>
      <p:tags r:id="rId1"/>
    </p:custDataLst>
    <p:extLst>
      <p:ext uri="{BB962C8B-B14F-4D97-AF65-F5344CB8AC3E}">
        <p14:creationId xmlns:p14="http://schemas.microsoft.com/office/powerpoint/2010/main" val="42697342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705347" y="8531"/>
            <a:ext cx="1949573" cy="1015663"/>
          </a:xfrm>
          <a:prstGeom prst="rect">
            <a:avLst/>
          </a:prstGeom>
        </p:spPr>
        <p:txBody>
          <a:bodyPr wrap="none">
            <a:spAutoFit/>
          </a:bodyPr>
          <a:lstStyle/>
          <a:p>
            <a:r>
              <a:rPr lang="en-US" sz="6000" b="1" err="1">
                <a:solidFill>
                  <a:srgbClr val="0070C0"/>
                </a:solidFill>
              </a:rPr>
              <a:t>Câu</a:t>
            </a:r>
            <a:r>
              <a:rPr lang="en-US" sz="6000" b="1">
                <a:solidFill>
                  <a:srgbClr val="0070C0"/>
                </a:solidFill>
              </a:rPr>
              <a:t> 2</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3972" y="6689618"/>
            <a:ext cx="210027" cy="168381"/>
          </a:xfrm>
          <a:prstGeom prst="rect">
            <a:avLst/>
          </a:prstGeom>
        </p:spPr>
      </p:pic>
      <p:sp>
        <p:nvSpPr>
          <p:cNvPr id="2" name="Rectangle 1"/>
          <p:cNvSpPr/>
          <p:nvPr/>
        </p:nvSpPr>
        <p:spPr>
          <a:xfrm>
            <a:off x="1431892" y="1772816"/>
            <a:ext cx="5886400" cy="1569660"/>
          </a:xfrm>
          <a:prstGeom prst="rect">
            <a:avLst/>
          </a:prstGeom>
        </p:spPr>
        <p:txBody>
          <a:bodyPr wrap="square">
            <a:spAutoFit/>
          </a:bodyPr>
          <a:lstStyle/>
          <a:p>
            <a:r>
              <a:rPr lang="en-US" sz="4800" i="1">
                <a:solidFill>
                  <a:srgbClr val="333333"/>
                </a:solidFill>
                <a:latin typeface="Times New Roman"/>
                <a:ea typeface="Calibri"/>
              </a:rPr>
              <a:t>Kia bao nông trại là bao con Cừu  i ai  ai ồ</a:t>
            </a:r>
            <a:endParaRPr lang="en-US" sz="480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60988" y="33536"/>
            <a:ext cx="858120" cy="758006"/>
          </a:xfrm>
          <a:prstGeom prst="rect">
            <a:avLst/>
          </a:prstGeom>
        </p:spPr>
      </p:pic>
    </p:spTree>
    <p:custDataLst>
      <p:tags r:id="rId1"/>
    </p:custDataLst>
    <p:extLst>
      <p:ext uri="{BB962C8B-B14F-4D97-AF65-F5344CB8AC3E}">
        <p14:creationId xmlns:p14="http://schemas.microsoft.com/office/powerpoint/2010/main" val="20593053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131840" y="-2956"/>
            <a:ext cx="2975495" cy="1107996"/>
          </a:xfrm>
          <a:prstGeom prst="rect">
            <a:avLst/>
          </a:prstGeom>
        </p:spPr>
        <p:txBody>
          <a:bodyPr wrap="none">
            <a:spAutoFit/>
          </a:bodyPr>
          <a:lstStyle/>
          <a:p>
            <a:r>
              <a:rPr lang="en-US" sz="6600" b="1" err="1">
                <a:solidFill>
                  <a:srgbClr val="0070C0"/>
                </a:solidFill>
              </a:rPr>
              <a:t>Câu</a:t>
            </a:r>
            <a:r>
              <a:rPr lang="en-US" sz="6600" b="1">
                <a:solidFill>
                  <a:srgbClr val="0070C0"/>
                </a:solidFill>
              </a:rPr>
              <a:t> 1+2</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3972" y="6689618"/>
            <a:ext cx="210027" cy="168381"/>
          </a:xfrm>
          <a:prstGeom prst="rect">
            <a:avLst/>
          </a:prstGeom>
        </p:spPr>
      </p:pic>
      <p:sp>
        <p:nvSpPr>
          <p:cNvPr id="3" name="Rectangle 2"/>
          <p:cNvSpPr/>
          <p:nvPr/>
        </p:nvSpPr>
        <p:spPr>
          <a:xfrm>
            <a:off x="906506" y="1491590"/>
            <a:ext cx="7488832" cy="3046988"/>
          </a:xfrm>
          <a:prstGeom prst="rect">
            <a:avLst/>
          </a:prstGeom>
        </p:spPr>
        <p:txBody>
          <a:bodyPr wrap="square">
            <a:spAutoFit/>
          </a:bodyPr>
          <a:lstStyle/>
          <a:p>
            <a:pPr lvl="0"/>
            <a:r>
              <a:rPr lang="en-US" sz="4800" i="1">
                <a:solidFill>
                  <a:srgbClr val="333333"/>
                </a:solidFill>
                <a:latin typeface="Times New Roman"/>
                <a:ea typeface="Calibri"/>
              </a:rPr>
              <a:t>Hôm nay em về tham trang trại i ai i ai ồ. Kia bao nông trại là bao con Cừu  i ai  ai ồ</a:t>
            </a:r>
            <a:br>
              <a:rPr lang="en-US" sz="4800" i="1">
                <a:solidFill>
                  <a:srgbClr val="333333"/>
                </a:solidFill>
                <a:latin typeface="Times New Roman"/>
                <a:ea typeface="Calibri"/>
              </a:rPr>
            </a:br>
            <a:endParaRPr lang="en-US" sz="4800"/>
          </a:p>
        </p:txBody>
      </p:sp>
    </p:spTree>
    <p:custDataLst>
      <p:tags r:id="rId1"/>
    </p:custDataLst>
    <p:extLst>
      <p:ext uri="{BB962C8B-B14F-4D97-AF65-F5344CB8AC3E}">
        <p14:creationId xmlns:p14="http://schemas.microsoft.com/office/powerpoint/2010/main" val="2902828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627784" y="-27141"/>
            <a:ext cx="5183022" cy="707886"/>
          </a:xfrm>
          <a:prstGeom prst="rect">
            <a:avLst/>
          </a:prstGeom>
        </p:spPr>
        <p:txBody>
          <a:bodyPr wrap="none">
            <a:spAutoFit/>
          </a:bodyPr>
          <a:lstStyle/>
          <a:p>
            <a:r>
              <a:rPr lang="en-US" sz="4000" b="1" err="1">
                <a:solidFill>
                  <a:srgbClr val="0070C0"/>
                </a:solidFill>
              </a:rPr>
              <a:t>Câu</a:t>
            </a:r>
            <a:r>
              <a:rPr lang="en-US" sz="4000" b="1">
                <a:solidFill>
                  <a:srgbClr val="0070C0"/>
                </a:solidFill>
              </a:rPr>
              <a:t> 3 lời 2 giống câu 1 </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6533" y="6691672"/>
            <a:ext cx="207467" cy="166328"/>
          </a:xfrm>
          <a:prstGeom prst="rect">
            <a:avLst/>
          </a:prstGeom>
        </p:spPr>
      </p:pic>
      <p:sp>
        <p:nvSpPr>
          <p:cNvPr id="3" name="Rectangle 2"/>
          <p:cNvSpPr/>
          <p:nvPr/>
        </p:nvSpPr>
        <p:spPr>
          <a:xfrm>
            <a:off x="1639710" y="2204864"/>
            <a:ext cx="5670376" cy="1569660"/>
          </a:xfrm>
          <a:prstGeom prst="rect">
            <a:avLst/>
          </a:prstGeom>
        </p:spPr>
        <p:txBody>
          <a:bodyPr wrap="square">
            <a:spAutoFit/>
          </a:bodyPr>
          <a:lstStyle/>
          <a:p>
            <a:pPr lvl="0"/>
            <a:r>
              <a:rPr lang="en-US" sz="4800" i="1">
                <a:solidFill>
                  <a:srgbClr val="333333"/>
                </a:solidFill>
                <a:latin typeface="Times New Roman"/>
                <a:ea typeface="Calibri"/>
              </a:rPr>
              <a:t>Hôm nay em về tham trang trại i ai i ai ồ  </a:t>
            </a:r>
            <a:endParaRPr lang="en-US" sz="4800">
              <a:solidFill>
                <a:prstClr val="black"/>
              </a:solidFill>
              <a:latin typeface="Times New Roman"/>
              <a:ea typeface="Calibri"/>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10086" y="326802"/>
            <a:ext cx="858120" cy="758006"/>
          </a:xfrm>
          <a:prstGeom prst="rect">
            <a:avLst/>
          </a:prstGeom>
        </p:spPr>
      </p:pic>
    </p:spTree>
    <p:custDataLst>
      <p:tags r:id="rId1"/>
    </p:custDataLst>
    <p:extLst>
      <p:ext uri="{BB962C8B-B14F-4D97-AF65-F5344CB8AC3E}">
        <p14:creationId xmlns:p14="http://schemas.microsoft.com/office/powerpoint/2010/main" val="32696741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3972" y="6689618"/>
            <a:ext cx="210027" cy="168381"/>
          </a:xfrm>
          <a:prstGeom prst="rect">
            <a:avLst/>
          </a:prstGeom>
        </p:spPr>
      </p:pic>
      <p:sp>
        <p:nvSpPr>
          <p:cNvPr id="5" name="Rectangle 4"/>
          <p:cNvSpPr/>
          <p:nvPr/>
        </p:nvSpPr>
        <p:spPr>
          <a:xfrm>
            <a:off x="2555776" y="-27141"/>
            <a:ext cx="4940968" cy="707886"/>
          </a:xfrm>
          <a:prstGeom prst="rect">
            <a:avLst/>
          </a:prstGeom>
        </p:spPr>
        <p:txBody>
          <a:bodyPr wrap="none">
            <a:spAutoFit/>
          </a:bodyPr>
          <a:lstStyle/>
          <a:p>
            <a:r>
              <a:rPr lang="en-US" sz="4000" b="1" err="1">
                <a:solidFill>
                  <a:srgbClr val="0070C0"/>
                </a:solidFill>
              </a:rPr>
              <a:t>Câu</a:t>
            </a:r>
            <a:r>
              <a:rPr lang="en-US" sz="4000" b="1">
                <a:solidFill>
                  <a:srgbClr val="0070C0"/>
                </a:solidFill>
              </a:rPr>
              <a:t> 4 lời 2 giống câu 2</a:t>
            </a:r>
          </a:p>
        </p:txBody>
      </p:sp>
      <p:sp>
        <p:nvSpPr>
          <p:cNvPr id="4" name="Rectangle 3"/>
          <p:cNvSpPr/>
          <p:nvPr/>
        </p:nvSpPr>
        <p:spPr>
          <a:xfrm>
            <a:off x="1187624" y="1700808"/>
            <a:ext cx="6437946" cy="2585323"/>
          </a:xfrm>
          <a:prstGeom prst="rect">
            <a:avLst/>
          </a:prstGeom>
        </p:spPr>
        <p:txBody>
          <a:bodyPr wrap="square">
            <a:spAutoFit/>
          </a:bodyPr>
          <a:lstStyle/>
          <a:p>
            <a:r>
              <a:rPr lang="en-US" sz="5400" i="1">
                <a:solidFill>
                  <a:srgbClr val="333333"/>
                </a:solidFill>
                <a:latin typeface="Times New Roman"/>
                <a:ea typeface="Calibri"/>
              </a:rPr>
              <a:t>Kia bao nông trại là bao con Vịt  i ai  ai ồ</a:t>
            </a:r>
            <a:br>
              <a:rPr lang="en-US" sz="5400" i="1">
                <a:solidFill>
                  <a:srgbClr val="333333"/>
                </a:solidFill>
                <a:latin typeface="Times New Roman"/>
                <a:ea typeface="Calibri"/>
              </a:rPr>
            </a:br>
            <a:endParaRPr lang="en-US" sz="5400"/>
          </a:p>
        </p:txBody>
      </p:sp>
    </p:spTree>
    <p:custDataLst>
      <p:tags r:id="rId1"/>
    </p:custDataLst>
    <p:extLst>
      <p:ext uri="{BB962C8B-B14F-4D97-AF65-F5344CB8AC3E}">
        <p14:creationId xmlns:p14="http://schemas.microsoft.com/office/powerpoint/2010/main" val="235536083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AD6CD8DF-B1BA-450C-8D14-94F3B063C313"/>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s\uFFFD\u001Bj{5EFFD1BA-C689-4D47-B5E4-1ADE8129419F}&quot;,&quot;C:\\Users\\LIEN THANH\\Desktop\\WEB CHUYÊN\\- Giáo viên Quách Thị Tâm&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27 CĐ 7 -LỚP 2 - HH TRAG TRẠI VV"/>
</p:tagLst>
</file>

<file path=ppt/tags/tag10.xml><?xml version="1.0" encoding="utf-8"?>
<p:tagLst xmlns:a="http://schemas.openxmlformats.org/drawingml/2006/main" xmlns:r="http://schemas.openxmlformats.org/officeDocument/2006/relationships" xmlns:p="http://schemas.openxmlformats.org/presentationml/2006/main">
  <p:tag name="GENSWF_SLIDE_UID" val="{9DC2883C-8131-4055-9B6E-73BA463B0728}:308"/>
</p:tagLst>
</file>

<file path=ppt/tags/tag11.xml><?xml version="1.0" encoding="utf-8"?>
<p:tagLst xmlns:a="http://schemas.openxmlformats.org/drawingml/2006/main" xmlns:r="http://schemas.openxmlformats.org/officeDocument/2006/relationships" xmlns:p="http://schemas.openxmlformats.org/presentationml/2006/main">
  <p:tag name="GENSWF_SLIDE_UID" val="{B5EDD026-209A-45EE-8BD8-4B2711ED9758}:309"/>
</p:tagLst>
</file>

<file path=ppt/tags/tag12.xml><?xml version="1.0" encoding="utf-8"?>
<p:tagLst xmlns:a="http://schemas.openxmlformats.org/drawingml/2006/main" xmlns:r="http://schemas.openxmlformats.org/officeDocument/2006/relationships" xmlns:p="http://schemas.openxmlformats.org/presentationml/2006/main">
  <p:tag name="GENSWF_SLIDE_UID" val="{6B798B10-6D64-4D32-944E-AE2A48B7D627}:313"/>
</p:tagLst>
</file>

<file path=ppt/tags/tag13.xml><?xml version="1.0" encoding="utf-8"?>
<p:tagLst xmlns:a="http://schemas.openxmlformats.org/drawingml/2006/main" xmlns:r="http://schemas.openxmlformats.org/officeDocument/2006/relationships" xmlns:p="http://schemas.openxmlformats.org/presentationml/2006/main">
  <p:tag name="GENSWF_SLIDE_UID" val="{402A79DB-96C5-47CC-82AE-AFD40AA0BC4B}:314"/>
</p:tagLst>
</file>

<file path=ppt/tags/tag14.xml><?xml version="1.0" encoding="utf-8"?>
<p:tagLst xmlns:a="http://schemas.openxmlformats.org/drawingml/2006/main" xmlns:r="http://schemas.openxmlformats.org/officeDocument/2006/relationships" xmlns:p="http://schemas.openxmlformats.org/presentationml/2006/main">
  <p:tag name="GENSWF_SLIDE_UID" val="{614EA368-CD3B-44B7-BFE9-10CB16123CF6}:315"/>
</p:tagLst>
</file>

<file path=ppt/tags/tag15.xml><?xml version="1.0" encoding="utf-8"?>
<p:tagLst xmlns:a="http://schemas.openxmlformats.org/drawingml/2006/main" xmlns:r="http://schemas.openxmlformats.org/officeDocument/2006/relationships" xmlns:p="http://schemas.openxmlformats.org/presentationml/2006/main">
  <p:tag name="GENSWF_SLIDE_UID" val="{C2D1E13F-C6C0-4A7F-A228-9F0F9AAF2154}:316"/>
</p:tagLst>
</file>

<file path=ppt/tags/tag16.xml><?xml version="1.0" encoding="utf-8"?>
<p:tagLst xmlns:a="http://schemas.openxmlformats.org/drawingml/2006/main" xmlns:r="http://schemas.openxmlformats.org/officeDocument/2006/relationships" xmlns:p="http://schemas.openxmlformats.org/presentationml/2006/main">
  <p:tag name="GENSWF_SLIDE_UID" val="{B3F8D488-BD0D-43CB-8FF4-2293673D7C3B}:317"/>
</p:tagLst>
</file>

<file path=ppt/tags/tag17.xml><?xml version="1.0" encoding="utf-8"?>
<p:tagLst xmlns:a="http://schemas.openxmlformats.org/drawingml/2006/main" xmlns:r="http://schemas.openxmlformats.org/officeDocument/2006/relationships" xmlns:p="http://schemas.openxmlformats.org/presentationml/2006/main">
  <p:tag name="GENSWF_SLIDE_UID" val="{2DE301B9-5620-4E6C-8149-81314AC32212}:318"/>
</p:tagLst>
</file>

<file path=ppt/tags/tag18.xml><?xml version="1.0" encoding="utf-8"?>
<p:tagLst xmlns:a="http://schemas.openxmlformats.org/drawingml/2006/main" xmlns:r="http://schemas.openxmlformats.org/officeDocument/2006/relationships" xmlns:p="http://schemas.openxmlformats.org/presentationml/2006/main">
  <p:tag name="GENSWF_SLIDE_UID" val="{645BA949-130A-4BA2-98FF-76F833FF1094}:310"/>
</p:tagLst>
</file>

<file path=ppt/tags/tag19.xml><?xml version="1.0" encoding="utf-8"?>
<p:tagLst xmlns:a="http://schemas.openxmlformats.org/drawingml/2006/main" xmlns:r="http://schemas.openxmlformats.org/officeDocument/2006/relationships" xmlns:p="http://schemas.openxmlformats.org/presentationml/2006/main">
  <p:tag name="GENSWF_SLIDE_UID" val="{F4408728-CAD6-405D-B29E-81FA699760BD}:319"/>
</p:tagLst>
</file>

<file path=ppt/tags/tag2.xml><?xml version="1.0" encoding="utf-8"?>
<p:tagLst xmlns:a="http://schemas.openxmlformats.org/drawingml/2006/main" xmlns:r="http://schemas.openxmlformats.org/officeDocument/2006/relationships" xmlns:p="http://schemas.openxmlformats.org/presentationml/2006/main">
  <p:tag name="GENSWF_SLIDE_UID" val="{3A24594A-BA02-4E6D-9B6E-5564A93FACFF}:281"/>
</p:tagLst>
</file>

<file path=ppt/tags/tag20.xml><?xml version="1.0" encoding="utf-8"?>
<p:tagLst xmlns:a="http://schemas.openxmlformats.org/drawingml/2006/main" xmlns:r="http://schemas.openxmlformats.org/officeDocument/2006/relationships" xmlns:p="http://schemas.openxmlformats.org/presentationml/2006/main">
  <p:tag name="GENSWF_SLIDE_UID" val="{795A9B8C-872B-411F-93EE-3C968D104BEB}:312"/>
</p:tagLst>
</file>

<file path=ppt/tags/tag21.xml><?xml version="1.0" encoding="utf-8"?>
<p:tagLst xmlns:a="http://schemas.openxmlformats.org/drawingml/2006/main" xmlns:r="http://schemas.openxmlformats.org/officeDocument/2006/relationships" xmlns:p="http://schemas.openxmlformats.org/presentationml/2006/main">
  <p:tag name="GENSWF_SLIDE_UID" val="{6ED7CDE0-CCEC-4AB8-B5F5-98E7F30A0784}:290"/>
</p:tagLst>
</file>

<file path=ppt/tags/tag3.xml><?xml version="1.0" encoding="utf-8"?>
<p:tagLst xmlns:a="http://schemas.openxmlformats.org/drawingml/2006/main" xmlns:r="http://schemas.openxmlformats.org/officeDocument/2006/relationships" xmlns:p="http://schemas.openxmlformats.org/presentationml/2006/main">
  <p:tag name="GENSWF_SLIDE_UID" val="{14805CEC-3D02-405F-82B7-74112F0597FB}:301"/>
</p:tagLst>
</file>

<file path=ppt/tags/tag4.xml><?xml version="1.0" encoding="utf-8"?>
<p:tagLst xmlns:a="http://schemas.openxmlformats.org/drawingml/2006/main" xmlns:r="http://schemas.openxmlformats.org/officeDocument/2006/relationships" xmlns:p="http://schemas.openxmlformats.org/presentationml/2006/main">
  <p:tag name="GENSWF_SLIDE_UID" val="{DFD6D53E-F673-45D0-BCA1-371F999005DE}:302"/>
</p:tagLst>
</file>

<file path=ppt/tags/tag5.xml><?xml version="1.0" encoding="utf-8"?>
<p:tagLst xmlns:a="http://schemas.openxmlformats.org/drawingml/2006/main" xmlns:r="http://schemas.openxmlformats.org/officeDocument/2006/relationships" xmlns:p="http://schemas.openxmlformats.org/presentationml/2006/main">
  <p:tag name="GENSWF_SLIDE_UID" val="{121A150E-B712-43F0-B4E5-963D01C1A8F1}:303"/>
</p:tagLst>
</file>

<file path=ppt/tags/tag6.xml><?xml version="1.0" encoding="utf-8"?>
<p:tagLst xmlns:a="http://schemas.openxmlformats.org/drawingml/2006/main" xmlns:r="http://schemas.openxmlformats.org/officeDocument/2006/relationships" xmlns:p="http://schemas.openxmlformats.org/presentationml/2006/main">
  <p:tag name="GENSWF_SLIDE_UID" val="{58A5E49A-0F24-4262-81B9-D622B246150C}:304"/>
</p:tagLst>
</file>

<file path=ppt/tags/tag7.xml><?xml version="1.0" encoding="utf-8"?>
<p:tagLst xmlns:a="http://schemas.openxmlformats.org/drawingml/2006/main" xmlns:r="http://schemas.openxmlformats.org/officeDocument/2006/relationships" xmlns:p="http://schemas.openxmlformats.org/presentationml/2006/main">
  <p:tag name="GENSWF_SLIDE_UID" val="{BDAD5360-0991-4110-BDF4-E305B7AD04C9}:305"/>
</p:tagLst>
</file>

<file path=ppt/tags/tag8.xml><?xml version="1.0" encoding="utf-8"?>
<p:tagLst xmlns:a="http://schemas.openxmlformats.org/drawingml/2006/main" xmlns:r="http://schemas.openxmlformats.org/officeDocument/2006/relationships" xmlns:p="http://schemas.openxmlformats.org/presentationml/2006/main">
  <p:tag name="GENSWF_SLIDE_UID" val="{121D0E39-C148-425B-88E5-67CFB3F2DC7F}:306"/>
</p:tagLst>
</file>

<file path=ppt/tags/tag9.xml><?xml version="1.0" encoding="utf-8"?>
<p:tagLst xmlns:a="http://schemas.openxmlformats.org/drawingml/2006/main" xmlns:r="http://schemas.openxmlformats.org/officeDocument/2006/relationships" xmlns:p="http://schemas.openxmlformats.org/presentationml/2006/main">
  <p:tag name="GENSWF_SLIDE_UID" val="{D4B72DDA-F048-4491-A098-AF1A3CBE57A2}:30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TotalTime>
  <Words>412</Words>
  <Application>Microsoft Office PowerPoint</Application>
  <PresentationFormat>On-screen Show (4:3)</PresentationFormat>
  <Paragraphs>50</Paragraphs>
  <Slides>20</Slides>
  <Notes>1</Notes>
  <HiddenSlides>0</HiddenSlides>
  <MMClips>2</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vt:lpstr>
      <vt:lpstr>Calibri</vt:lpstr>
      <vt:lpstr>Times New Roman</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T27 CĐ 7 -LỚP 2 - HH TRAG TRẠI VV</dc:title>
  <dc:creator>Administrator</dc:creator>
  <cp:lastModifiedBy>LIEN THANH</cp:lastModifiedBy>
  <cp:revision>71</cp:revision>
  <dcterms:created xsi:type="dcterms:W3CDTF">2021-06-23T07:33:39Z</dcterms:created>
  <dcterms:modified xsi:type="dcterms:W3CDTF">2025-03-24T07:37:05Z</dcterms:modified>
</cp:coreProperties>
</file>