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7" r:id="rId2"/>
    <p:sldId id="2007577271" r:id="rId3"/>
    <p:sldId id="2007577319" r:id="rId4"/>
    <p:sldId id="2007577300" r:id="rId5"/>
    <p:sldId id="2007577321" r:id="rId6"/>
    <p:sldId id="2007577320" r:id="rId7"/>
    <p:sldId id="2007577228" r:id="rId8"/>
    <p:sldId id="2007577314" r:id="rId9"/>
    <p:sldId id="259" r:id="rId10"/>
    <p:sldId id="549" r:id="rId11"/>
    <p:sldId id="2007577316" r:id="rId12"/>
    <p:sldId id="2007577327" r:id="rId13"/>
    <p:sldId id="2007577328" r:id="rId14"/>
    <p:sldId id="2007577329" r:id="rId15"/>
    <p:sldId id="2007577331" r:id="rId16"/>
    <p:sldId id="2007577317" r:id="rId17"/>
    <p:sldId id="2007577332" r:id="rId18"/>
    <p:sldId id="2007577333" r:id="rId19"/>
    <p:sldId id="2007577334" r:id="rId20"/>
    <p:sldId id="2007577335" r:id="rId21"/>
    <p:sldId id="293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.VnHelvetInsH" panose="020B720000000000000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icrosoft YaHei" panose="020B0503020204020204" pitchFamily="34" charset="-122"/>
      <p:regular r:id="rId31"/>
      <p:bold r:id="rId32"/>
    </p:embeddedFont>
    <p:embeddedFont>
      <p:font typeface=".VnCooper" panose="020B7200000000000000"/>
      <p:regular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.VnAvant" panose="020B720000000000000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DB"/>
    <a:srgbClr val="FF0066"/>
    <a:srgbClr val="9C5438"/>
    <a:srgbClr val="FFEEBB"/>
    <a:srgbClr val="FEC765"/>
    <a:srgbClr val="FEC763"/>
    <a:srgbClr val="A3ECD1"/>
    <a:srgbClr val="E87557"/>
    <a:srgbClr val="FFE5E5"/>
    <a:srgbClr val="FF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2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033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770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732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83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3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78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children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5D48656-71F8-19FC-F2F6-EFDD642D2C3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4.wav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audio" Target="../media/audio3.wav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audio" Target="../media/audio11.wav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audio" Target="../media/audio12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audio" Target="../media/audio11.wav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audio" Target="../media/audio13.wav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1.wav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audio" Target="../media/audio14.wav"/><Relationship Id="rId9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26.emf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9.gif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9.gif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39.gi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39.gif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39.gif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1.png"/><Relationship Id="rId18" Type="http://schemas.openxmlformats.org/officeDocument/2006/relationships/image" Target="../media/image11.emf"/><Relationship Id="rId26" Type="http://schemas.openxmlformats.org/officeDocument/2006/relationships/image" Target="../media/image46.png"/><Relationship Id="rId3" Type="http://schemas.openxmlformats.org/officeDocument/2006/relationships/audio" Target="../media/media1.mp3"/><Relationship Id="rId21" Type="http://schemas.openxmlformats.org/officeDocument/2006/relationships/image" Target="../media/image45.png"/><Relationship Id="rId7" Type="http://schemas.openxmlformats.org/officeDocument/2006/relationships/audio" Target="../media/media3.mp3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5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43.png"/><Relationship Id="rId20" Type="http://schemas.openxmlformats.org/officeDocument/2006/relationships/image" Target="../media/image12.png"/><Relationship Id="rId1" Type="http://schemas.openxmlformats.org/officeDocument/2006/relationships/tags" Target="../tags/tag22.xml"/><Relationship Id="rId6" Type="http://schemas.microsoft.com/office/2007/relationships/media" Target="../media/media3.mp3"/><Relationship Id="rId11" Type="http://schemas.openxmlformats.org/officeDocument/2006/relationships/image" Target="../media/image3.png"/><Relationship Id="rId24" Type="http://schemas.openxmlformats.org/officeDocument/2006/relationships/image" Target="../media/image7.png"/><Relationship Id="rId5" Type="http://schemas.openxmlformats.org/officeDocument/2006/relationships/audio" Target="../media/media2.mp3"/><Relationship Id="rId15" Type="http://schemas.openxmlformats.org/officeDocument/2006/relationships/image" Target="../media/image4.png"/><Relationship Id="rId23" Type="http://schemas.openxmlformats.org/officeDocument/2006/relationships/image" Target="../media/image6.png"/><Relationship Id="rId10" Type="http://schemas.openxmlformats.org/officeDocument/2006/relationships/image" Target="../media/image2.jpg"/><Relationship Id="rId19" Type="http://schemas.openxmlformats.org/officeDocument/2006/relationships/image" Target="../media/image26.emf"/><Relationship Id="rId4" Type="http://schemas.microsoft.com/office/2007/relationships/media" Target="../media/media2.mp3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42.png"/><Relationship Id="rId2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11" Type="http://schemas.openxmlformats.org/officeDocument/2006/relationships/image" Target="../media/image11.e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8.wav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audio" Target="../media/audio7.wav"/><Relationship Id="rId11" Type="http://schemas.openxmlformats.org/officeDocument/2006/relationships/image" Target="../media/image26.emf"/><Relationship Id="rId5" Type="http://schemas.openxmlformats.org/officeDocument/2006/relationships/audio" Target="../media/audio6.wav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447"/>
            <a:ext cx="12191999" cy="70194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703886"/>
            <a:ext cx="12191707" cy="4154116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62" y="3155026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82799-7692-C6F6-79CA-FC111E2B37C5}"/>
              </a:ext>
            </a:extLst>
          </p:cNvPr>
          <p:cNvGrpSpPr/>
          <p:nvPr/>
        </p:nvGrpSpPr>
        <p:grpSpPr>
          <a:xfrm>
            <a:off x="6934261" y="381450"/>
            <a:ext cx="4405555" cy="1082097"/>
            <a:chOff x="1173836" y="671814"/>
            <a:chExt cx="6750762" cy="16581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62F55-8432-1149-A728-264BED40D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1DB6A33-13B2-E392-C9A0-591363614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4" name="TextBox 22">
            <a:extLst>
              <a:ext uri="{FF2B5EF4-FFF2-40B4-BE49-F238E27FC236}">
                <a16:creationId xmlns:a16="http://schemas.microsoft.com/office/drawing/2014/main" id="{CC636F94-E467-939B-A8E2-742035EA39D4}"/>
              </a:ext>
            </a:extLst>
          </p:cNvPr>
          <p:cNvSpPr txBox="1"/>
          <p:nvPr/>
        </p:nvSpPr>
        <p:spPr>
          <a:xfrm>
            <a:off x="2229311" y="2208286"/>
            <a:ext cx="784145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E74"/>
                </a:solidFill>
                <a:effectLst>
                  <a:outerShdw blurRad="12700" dist="38100" dir="2700000" algn="tl" rotWithShape="0">
                    <a:srgbClr val="FF5EA6"/>
                  </a:outerShdw>
                </a:effectLst>
                <a:latin typeface=".VnHelvetInsH" panose="020B7200000000000000" pitchFamily="34" charset="0"/>
              </a:rPr>
              <a:t>In the city</a:t>
            </a:r>
          </a:p>
        </p:txBody>
      </p:sp>
      <p:sp>
        <p:nvSpPr>
          <p:cNvPr id="15" name="Google Shape;1586;p38">
            <a:extLst>
              <a:ext uri="{FF2B5EF4-FFF2-40B4-BE49-F238E27FC236}">
                <a16:creationId xmlns:a16="http://schemas.microsoft.com/office/drawing/2014/main" id="{196964C8-A867-772C-CA1B-DEC126E065CA}"/>
              </a:ext>
            </a:extLst>
          </p:cNvPr>
          <p:cNvSpPr txBox="1">
            <a:spLocks/>
          </p:cNvSpPr>
          <p:nvPr/>
        </p:nvSpPr>
        <p:spPr>
          <a:xfrm>
            <a:off x="4481815" y="1225158"/>
            <a:ext cx="3027174" cy="964167"/>
          </a:xfrm>
          <a:prstGeom prst="rect">
            <a:avLst/>
          </a:prstGeom>
        </p:spPr>
        <p:txBody>
          <a:bodyPr spcFirstLastPara="1" wrap="square" lIns="59545" tIns="59545" rIns="59545" bIns="5954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713" b="1">
                <a:solidFill>
                  <a:srgbClr val="33CC33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17</a:t>
            </a:r>
            <a:endParaRPr lang="en-US" sz="4169" b="1">
              <a:solidFill>
                <a:srgbClr val="33CC33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2AEF59-6108-4436-CCC9-D20BAA3D8F86}"/>
              </a:ext>
            </a:extLst>
          </p:cNvPr>
          <p:cNvGrpSpPr/>
          <p:nvPr/>
        </p:nvGrpSpPr>
        <p:grpSpPr>
          <a:xfrm>
            <a:off x="3859781" y="4315278"/>
            <a:ext cx="4472438" cy="513484"/>
            <a:chOff x="8403980" y="8626817"/>
            <a:chExt cx="9155889" cy="1051194"/>
          </a:xfrm>
          <a:solidFill>
            <a:srgbClr val="33CC33"/>
          </a:solidFill>
        </p:grpSpPr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A1A807D4-2D2A-80BE-620B-6310A7E8D0AE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  <a:grpFill/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F65B661F-A254-F2DC-8281-AA845F7FEF6B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759"/>
              </a:p>
            </p:txBody>
          </p:sp>
        </p:grpSp>
        <p:sp>
          <p:nvSpPr>
            <p:cNvPr id="18" name="Google Shape;1587;p38">
              <a:extLst>
                <a:ext uri="{FF2B5EF4-FFF2-40B4-BE49-F238E27FC236}">
                  <a16:creationId xmlns:a16="http://schemas.microsoft.com/office/drawing/2014/main" id="{156F4398-1160-F5A3-762B-A5955A7618EE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  <a:grpFill/>
          </p:spPr>
          <p:txBody>
            <a:bodyPr spcFirstLastPara="1" wrap="square" lIns="59545" tIns="59545" rIns="59545" bIns="5954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345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1</a:t>
              </a: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3E14FCD1-C7EB-D888-5C5D-853E99A57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4" y="4006250"/>
            <a:ext cx="554017" cy="259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778FD-E77A-E24C-1BFF-BCD5666C88E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59093" y="4583132"/>
            <a:ext cx="2592690" cy="21549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D0B7B9D-A41B-A8C7-B85E-D0BB936063E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04" y="4761788"/>
            <a:ext cx="1346727" cy="17284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300119" y="3915211"/>
            <a:ext cx="1034257" cy="1100048"/>
            <a:chOff x="3709758" y="2860517"/>
            <a:chExt cx="1414455" cy="1504430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1989" y="2860517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803742" y="268714"/>
            <a:ext cx="10090400" cy="712756"/>
            <a:chOff x="1105774" y="247259"/>
            <a:chExt cx="10090399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9378194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và trả lời biển hiệu này có nghĩa là gì: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1999148" y="1227378"/>
            <a:ext cx="4558573" cy="1293764"/>
          </a:xfrm>
          <a:prstGeom prst="roundRect">
            <a:avLst/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What does it say?</a:t>
            </a:r>
          </a:p>
          <a:p>
            <a:pPr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It say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: “_____________”.</a:t>
            </a: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803742" y="3083055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6683768" y="1414180"/>
            <a:ext cx="6036216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(Nó có nghĩa là gì?)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3342968" y="4144298"/>
            <a:ext cx="3684570" cy="618007"/>
          </a:xfrm>
          <a:prstGeom prst="wedgeRoundRectCallout">
            <a:avLst>
              <a:gd name="adj1" fmla="val -56516"/>
              <a:gd name="adj2" fmla="val 4053"/>
              <a:gd name="adj3" fmla="val 16667"/>
            </a:avLst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does it say?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3342968" y="4912820"/>
            <a:ext cx="3583545" cy="618006"/>
          </a:xfrm>
          <a:prstGeom prst="wedgeRoundRectCallout">
            <a:avLst>
              <a:gd name="adj1" fmla="val 57058"/>
              <a:gd name="adj2" fmla="val -25788"/>
              <a:gd name="adj3" fmla="val 16667"/>
            </a:avLst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 says: “stop”.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0206941-253F-EA2A-4E57-DE9E4EDF3A18}"/>
              </a:ext>
            </a:extLst>
          </p:cNvPr>
          <p:cNvSpPr txBox="1">
            <a:spLocks/>
          </p:cNvSpPr>
          <p:nvPr/>
        </p:nvSpPr>
        <p:spPr>
          <a:xfrm>
            <a:off x="6683768" y="1995703"/>
            <a:ext cx="6078176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(Nó có nghĩa: __________.)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4420DB-8621-2F4A-19E5-15B5531F0A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26" t="-3981" r="21935" b="63198"/>
          <a:stretch/>
        </p:blipFill>
        <p:spPr>
          <a:xfrm rot="687427" flipH="1">
            <a:off x="7349933" y="4763061"/>
            <a:ext cx="548640" cy="50439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F370ED-A529-C2C0-ADE1-857184901A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88" t="-2497" r="-6129" b="56738"/>
          <a:stretch/>
        </p:blipFill>
        <p:spPr>
          <a:xfrm>
            <a:off x="2456941" y="4192691"/>
            <a:ext cx="548640" cy="52122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D23414-E518-C5A0-EEDE-8E6590234BFA}"/>
              </a:ext>
            </a:extLst>
          </p:cNvPr>
          <p:cNvGrpSpPr/>
          <p:nvPr/>
        </p:nvGrpSpPr>
        <p:grpSpPr>
          <a:xfrm>
            <a:off x="8191636" y="3136694"/>
            <a:ext cx="3251222" cy="3251222"/>
            <a:chOff x="1189992" y="1495227"/>
            <a:chExt cx="4557252" cy="4557252"/>
          </a:xfrm>
        </p:grpSpPr>
        <p:pic>
          <p:nvPicPr>
            <p:cNvPr id="3" name="Picture 2" descr="A traffic light with different colored lights&#10;&#10;Description automatically generated">
              <a:extLst>
                <a:ext uri="{FF2B5EF4-FFF2-40B4-BE49-F238E27FC236}">
                  <a16:creationId xmlns:a16="http://schemas.microsoft.com/office/drawing/2014/main" id="{36CADB5D-2FCF-E08E-7E2E-A3B45B36E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992" y="1495227"/>
              <a:ext cx="4557252" cy="455725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7D0FD2-8334-4EE3-75BE-537B14D24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147" y="1514534"/>
              <a:ext cx="1490415" cy="149041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28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8" grpId="0" animBg="1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995C0F7C-E805-8EC2-E3EF-98F3B806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E81EF0C1-A596-8CE1-5767-7A51941AE372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45D6DA3-0763-A446-2222-B16663869792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801A89-CB76-5504-9BC7-A604EE0C008B}"/>
              </a:ext>
            </a:extLst>
          </p:cNvPr>
          <p:cNvGrpSpPr/>
          <p:nvPr/>
        </p:nvGrpSpPr>
        <p:grpSpPr>
          <a:xfrm>
            <a:off x="3214110" y="1579369"/>
            <a:ext cx="1034257" cy="1065531"/>
            <a:chOff x="4294186" y="3610031"/>
            <a:chExt cx="677773" cy="69826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355D10CA-EC31-1FEE-3DFA-55DD69A17404}"/>
                </a:ext>
              </a:extLst>
            </p:cNvPr>
            <p:cNvSpPr txBox="1"/>
            <p:nvPr/>
          </p:nvSpPr>
          <p:spPr>
            <a:xfrm>
              <a:off x="4294186" y="4005758"/>
              <a:ext cx="677773" cy="3025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EE3C4F1C-22F2-7828-E524-E34CAED76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48776" y="3610031"/>
              <a:ext cx="372961" cy="37296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074AAF3-7CDE-EC1B-32E2-D86146497460}"/>
              </a:ext>
            </a:extLst>
          </p:cNvPr>
          <p:cNvSpPr txBox="1">
            <a:spLocks/>
          </p:cNvSpPr>
          <p:nvPr/>
        </p:nvSpPr>
        <p:spPr>
          <a:xfrm>
            <a:off x="1943371" y="11283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718587D-58C3-BDF8-2C8B-D1AD20FB2607}"/>
              </a:ext>
            </a:extLst>
          </p:cNvPr>
          <p:cNvSpPr txBox="1">
            <a:spLocks/>
          </p:cNvSpPr>
          <p:nvPr/>
        </p:nvSpPr>
        <p:spPr>
          <a:xfrm>
            <a:off x="6019800" y="11283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C333697-DB4D-070F-7F9E-D9BA4FF58D7B}"/>
              </a:ext>
            </a:extLst>
          </p:cNvPr>
          <p:cNvSpPr txBox="1">
            <a:spLocks/>
          </p:cNvSpPr>
          <p:nvPr/>
        </p:nvSpPr>
        <p:spPr>
          <a:xfrm>
            <a:off x="1960956" y="387115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2163E17-1DBF-AFBF-CD46-1F60682EE483}"/>
              </a:ext>
            </a:extLst>
          </p:cNvPr>
          <p:cNvSpPr txBox="1">
            <a:spLocks/>
          </p:cNvSpPr>
          <p:nvPr/>
        </p:nvSpPr>
        <p:spPr>
          <a:xfrm>
            <a:off x="6037385" y="387115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B512F4-60CF-5177-E53F-7072F8966CAE}"/>
              </a:ext>
            </a:extLst>
          </p:cNvPr>
          <p:cNvGrpSpPr/>
          <p:nvPr/>
        </p:nvGrpSpPr>
        <p:grpSpPr>
          <a:xfrm>
            <a:off x="1805575" y="1059761"/>
            <a:ext cx="7592425" cy="5236233"/>
            <a:chOff x="1805575" y="1059761"/>
            <a:chExt cx="7592425" cy="523623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3125416-C6CF-C155-8827-761CD9295A93}"/>
                </a:ext>
              </a:extLst>
            </p:cNvPr>
            <p:cNvGrpSpPr/>
            <p:nvPr/>
          </p:nvGrpSpPr>
          <p:grpSpPr>
            <a:xfrm>
              <a:off x="1805575" y="1059761"/>
              <a:ext cx="7592425" cy="5131931"/>
              <a:chOff x="1805575" y="1059761"/>
              <a:chExt cx="8718476" cy="589306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7F013A7-3B62-05F1-AE69-6D6237C02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05575" y="1094054"/>
                <a:ext cx="4214225" cy="2781541"/>
              </a:xfrm>
              <a:prstGeom prst="roundRect">
                <a:avLst>
                  <a:gd name="adj" fmla="val 3371"/>
                </a:avLst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724EB29-DD59-3734-255E-D89693DDA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09826" y="1059761"/>
                <a:ext cx="4214225" cy="2850127"/>
              </a:xfrm>
              <a:prstGeom prst="roundRect">
                <a:avLst>
                  <a:gd name="adj" fmla="val 3371"/>
                </a:avLst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9D6C947-0992-B358-A42E-250D8A950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0816" y="4144607"/>
                <a:ext cx="4183743" cy="2789162"/>
              </a:xfrm>
              <a:prstGeom prst="roundRect">
                <a:avLst>
                  <a:gd name="adj" fmla="val 3371"/>
                </a:avLst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9F36507-152A-63CE-6831-A5CCEE679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21257" y="4125556"/>
                <a:ext cx="4191363" cy="2827265"/>
              </a:xfrm>
              <a:prstGeom prst="roundRect">
                <a:avLst>
                  <a:gd name="adj" fmla="val 3371"/>
                </a:avLst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3AEEE5A-F3EA-4A15-6805-EB2361C9C705}"/>
                </a:ext>
              </a:extLst>
            </p:cNvPr>
            <p:cNvGrpSpPr/>
            <p:nvPr/>
          </p:nvGrpSpPr>
          <p:grpSpPr>
            <a:xfrm>
              <a:off x="2413307" y="3242106"/>
              <a:ext cx="6570466" cy="3053888"/>
              <a:chOff x="2413307" y="3242106"/>
              <a:chExt cx="6570466" cy="3053888"/>
            </a:xfrm>
          </p:grpSpPr>
          <p:sp>
            <p:nvSpPr>
              <p:cNvPr id="16" name="Mspham-0936082789">
                <a:extLst>
                  <a:ext uri="{FF2B5EF4-FFF2-40B4-BE49-F238E27FC236}">
                    <a16:creationId xmlns:a16="http://schemas.microsoft.com/office/drawing/2014/main" id="{A8E69F55-D055-B172-E38E-620AF2BCD9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40503" y="3242106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  <p:sp>
            <p:nvSpPr>
              <p:cNvPr id="17" name="Mspham-0936082789">
                <a:extLst>
                  <a:ext uri="{FF2B5EF4-FFF2-40B4-BE49-F238E27FC236}">
                    <a16:creationId xmlns:a16="http://schemas.microsoft.com/office/drawing/2014/main" id="{201D6553-6221-E2CE-A398-3F79919E80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47912" y="3271864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  <p:sp>
            <p:nvSpPr>
              <p:cNvPr id="18" name="Mspham-0936082789">
                <a:extLst>
                  <a:ext uri="{FF2B5EF4-FFF2-40B4-BE49-F238E27FC236}">
                    <a16:creationId xmlns:a16="http://schemas.microsoft.com/office/drawing/2014/main" id="{FA4ECE39-7AA1-91A1-F62A-96A991651E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13307" y="5884514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  <p:sp>
            <p:nvSpPr>
              <p:cNvPr id="19" name="Mspham-0936082789">
                <a:extLst>
                  <a:ext uri="{FF2B5EF4-FFF2-40B4-BE49-F238E27FC236}">
                    <a16:creationId xmlns:a16="http://schemas.microsoft.com/office/drawing/2014/main" id="{4DB8AB69-654D-34C5-7BC3-0ED462071A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47912" y="5884514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</p:grp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585D20D-B31B-C50D-1C45-35098C1BCB5E}"/>
              </a:ext>
            </a:extLst>
          </p:cNvPr>
          <p:cNvSpPr txBox="1">
            <a:spLocks/>
          </p:cNvSpPr>
          <p:nvPr/>
        </p:nvSpPr>
        <p:spPr>
          <a:xfrm>
            <a:off x="7112001" y="373186"/>
            <a:ext cx="4022286" cy="548640"/>
          </a:xfrm>
          <a:prstGeom prst="wedgeRoundRectCallout">
            <a:avLst>
              <a:gd name="adj1" fmla="val -60474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 What does it say?</a:t>
            </a:r>
            <a:endParaRPr lang="en-US" sz="2400" dirty="0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08D5220-90E9-726D-C9BF-04C7B6C3E87F}"/>
              </a:ext>
            </a:extLst>
          </p:cNvPr>
          <p:cNvSpPr txBox="1">
            <a:spLocks/>
          </p:cNvSpPr>
          <p:nvPr/>
        </p:nvSpPr>
        <p:spPr>
          <a:xfrm>
            <a:off x="7112001" y="1008909"/>
            <a:ext cx="4022286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It says: “__________”.</a:t>
            </a:r>
            <a:endParaRPr lang="en-US" sz="2400" dirty="0"/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BDC51C32-A5EC-7D5F-F377-A1FEF05BD064}"/>
              </a:ext>
            </a:extLst>
          </p:cNvPr>
          <p:cNvSpPr txBox="1">
            <a:spLocks/>
          </p:cNvSpPr>
          <p:nvPr/>
        </p:nvSpPr>
        <p:spPr>
          <a:xfrm>
            <a:off x="2440503" y="3242106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stop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F8751242-97ED-2E30-ADD8-ABDE8A99E836}"/>
              </a:ext>
            </a:extLst>
          </p:cNvPr>
          <p:cNvSpPr txBox="1">
            <a:spLocks/>
          </p:cNvSpPr>
          <p:nvPr/>
        </p:nvSpPr>
        <p:spPr>
          <a:xfrm>
            <a:off x="6347912" y="327186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go straight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A34FC7B-3B4C-A7A8-2909-7B7429272AB7}"/>
              </a:ext>
            </a:extLst>
          </p:cNvPr>
          <p:cNvSpPr txBox="1">
            <a:spLocks/>
          </p:cNvSpPr>
          <p:nvPr/>
        </p:nvSpPr>
        <p:spPr>
          <a:xfrm>
            <a:off x="2413307" y="588451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right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F2F1717F-0CA0-F58E-2FEF-E38ECBF6AA4E}"/>
              </a:ext>
            </a:extLst>
          </p:cNvPr>
          <p:cNvSpPr txBox="1">
            <a:spLocks/>
          </p:cNvSpPr>
          <p:nvPr/>
        </p:nvSpPr>
        <p:spPr>
          <a:xfrm>
            <a:off x="6347912" y="588451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left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0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1E720C-DDE2-8B8E-22A2-A6DDE43C4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310" y="5213230"/>
            <a:ext cx="685116" cy="704236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3816247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 What does it say?</a:t>
            </a:r>
            <a:endParaRPr lang="en-US" sz="28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374640" y="5875600"/>
            <a:ext cx="3549670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It says: “stop”.</a:t>
            </a:r>
            <a:endParaRPr lang="en-US" sz="2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76B077A-8AD4-38AC-BD52-979E1DB9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39C067-865D-1E91-6D05-A478FB0AA372}"/>
              </a:ext>
            </a:extLst>
          </p:cNvPr>
          <p:cNvGrpSpPr/>
          <p:nvPr/>
        </p:nvGrpSpPr>
        <p:grpSpPr>
          <a:xfrm>
            <a:off x="157137" y="223853"/>
            <a:ext cx="6020369" cy="1689436"/>
            <a:chOff x="157137" y="223853"/>
            <a:chExt cx="6020369" cy="1689436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B0EB3918-9378-9DFB-A808-5A4AF6D53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3505">
              <a:off x="157137" y="223853"/>
              <a:ext cx="695745" cy="1689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CD5B4BD-7F4E-C204-06FA-7A817F228ADE}"/>
                </a:ext>
              </a:extLst>
            </p:cNvPr>
            <p:cNvSpPr txBox="1">
              <a:spLocks/>
            </p:cNvSpPr>
            <p:nvPr/>
          </p:nvSpPr>
          <p:spPr>
            <a:xfrm>
              <a:off x="393475" y="302302"/>
              <a:ext cx="548640" cy="548640"/>
            </a:xfrm>
            <a:prstGeom prst="ellipse">
              <a:avLst/>
            </a:prstGeom>
            <a:solidFill>
              <a:srgbClr val="A3ECD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7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5784464E-7169-CDF0-BCE8-2D79BC6F6C9C}"/>
                </a:ext>
              </a:extLst>
            </p:cNvPr>
            <p:cNvSpPr txBox="1">
              <a:spLocks/>
            </p:cNvSpPr>
            <p:nvPr/>
          </p:nvSpPr>
          <p:spPr>
            <a:xfrm>
              <a:off x="1121502" y="360521"/>
              <a:ext cx="5056004" cy="386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/>
                <a:t>Listen, point and say.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4135F0B-E6A3-95DD-C6E2-B2D4B0861C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5983" y="1228240"/>
            <a:ext cx="4797523" cy="3166539"/>
          </a:xfrm>
          <a:prstGeom prst="roundRect">
            <a:avLst>
              <a:gd name="adj" fmla="val 3371"/>
            </a:avLst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044145"/>
            <a:ext cx="2635861" cy="52884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stop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3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3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3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598021-7F71-029C-F834-9AC6ADC26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310" y="5213230"/>
            <a:ext cx="685116" cy="704236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3816247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 What does it say?</a:t>
            </a:r>
            <a:endParaRPr lang="en-US" sz="28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711959" y="5875600"/>
            <a:ext cx="4212351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It says: “go straight”.</a:t>
            </a:r>
            <a:endParaRPr lang="en-US" sz="2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76B077A-8AD4-38AC-BD52-979E1DB9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39C067-865D-1E91-6D05-A478FB0AA372}"/>
              </a:ext>
            </a:extLst>
          </p:cNvPr>
          <p:cNvGrpSpPr/>
          <p:nvPr/>
        </p:nvGrpSpPr>
        <p:grpSpPr>
          <a:xfrm>
            <a:off x="157137" y="223853"/>
            <a:ext cx="6020369" cy="1689436"/>
            <a:chOff x="157137" y="223853"/>
            <a:chExt cx="6020369" cy="1689436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B0EB3918-9378-9DFB-A808-5A4AF6D53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3505">
              <a:off x="157137" y="223853"/>
              <a:ext cx="695745" cy="1689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CD5B4BD-7F4E-C204-06FA-7A817F228ADE}"/>
                </a:ext>
              </a:extLst>
            </p:cNvPr>
            <p:cNvSpPr txBox="1">
              <a:spLocks/>
            </p:cNvSpPr>
            <p:nvPr/>
          </p:nvSpPr>
          <p:spPr>
            <a:xfrm>
              <a:off x="393475" y="302302"/>
              <a:ext cx="548640" cy="548640"/>
            </a:xfrm>
            <a:prstGeom prst="ellipse">
              <a:avLst/>
            </a:prstGeom>
            <a:solidFill>
              <a:srgbClr val="A3ECD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7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5784464E-7169-CDF0-BCE8-2D79BC6F6C9C}"/>
                </a:ext>
              </a:extLst>
            </p:cNvPr>
            <p:cNvSpPr txBox="1">
              <a:spLocks/>
            </p:cNvSpPr>
            <p:nvPr/>
          </p:nvSpPr>
          <p:spPr>
            <a:xfrm>
              <a:off x="1121502" y="360521"/>
              <a:ext cx="5056004" cy="386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/>
                <a:t>Listen, point and say.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A2F256-49FC-F104-10D5-D614F171F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5983" y="1180025"/>
            <a:ext cx="4797522" cy="3244618"/>
          </a:xfrm>
          <a:prstGeom prst="roundRect">
            <a:avLst>
              <a:gd name="adj" fmla="val 3371"/>
            </a:avLst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378960" y="4044145"/>
            <a:ext cx="2885440" cy="52884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go straight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381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BDBB95-D994-FEDF-112E-809DF1C3D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310" y="5213230"/>
            <a:ext cx="685116" cy="704236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736843C-4574-DE81-C15D-5FAE9292B1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9255" y="1222883"/>
            <a:ext cx="4762822" cy="3175215"/>
          </a:xfrm>
          <a:prstGeom prst="roundRect">
            <a:avLst>
              <a:gd name="adj" fmla="val 3371"/>
            </a:avLst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3816247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 What does it say?</a:t>
            </a:r>
            <a:endParaRPr lang="en-US" sz="28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374640" y="5875600"/>
            <a:ext cx="3549670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It says: “turn right”.</a:t>
            </a:r>
            <a:endParaRPr lang="en-US" sz="2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76B077A-8AD4-38AC-BD52-979E1DB9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39C067-865D-1E91-6D05-A478FB0AA372}"/>
              </a:ext>
            </a:extLst>
          </p:cNvPr>
          <p:cNvGrpSpPr/>
          <p:nvPr/>
        </p:nvGrpSpPr>
        <p:grpSpPr>
          <a:xfrm>
            <a:off x="157137" y="223853"/>
            <a:ext cx="6020369" cy="1689436"/>
            <a:chOff x="157137" y="223853"/>
            <a:chExt cx="6020369" cy="1689436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B0EB3918-9378-9DFB-A808-5A4AF6D53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3505">
              <a:off x="157137" y="223853"/>
              <a:ext cx="695745" cy="1689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CD5B4BD-7F4E-C204-06FA-7A817F228ADE}"/>
                </a:ext>
              </a:extLst>
            </p:cNvPr>
            <p:cNvSpPr txBox="1">
              <a:spLocks/>
            </p:cNvSpPr>
            <p:nvPr/>
          </p:nvSpPr>
          <p:spPr>
            <a:xfrm>
              <a:off x="393475" y="302302"/>
              <a:ext cx="548640" cy="548640"/>
            </a:xfrm>
            <a:prstGeom prst="ellipse">
              <a:avLst/>
            </a:prstGeom>
            <a:solidFill>
              <a:srgbClr val="A3ECD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7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5784464E-7169-CDF0-BCE8-2D79BC6F6C9C}"/>
                </a:ext>
              </a:extLst>
            </p:cNvPr>
            <p:cNvSpPr txBox="1">
              <a:spLocks/>
            </p:cNvSpPr>
            <p:nvPr/>
          </p:nvSpPr>
          <p:spPr>
            <a:xfrm>
              <a:off x="1121502" y="360521"/>
              <a:ext cx="5056004" cy="386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/>
                <a:t>Listen, point and say.</a:t>
              </a:r>
            </a:p>
          </p:txBody>
        </p:sp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044145"/>
            <a:ext cx="2635861" cy="52884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turn right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995C0F7C-E805-8EC2-E3EF-98F3B806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E81EF0C1-A596-8CE1-5767-7A51941AE372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45D6DA3-0763-A446-2222-B16663869792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801A89-CB76-5504-9BC7-A604EE0C008B}"/>
              </a:ext>
            </a:extLst>
          </p:cNvPr>
          <p:cNvGrpSpPr/>
          <p:nvPr/>
        </p:nvGrpSpPr>
        <p:grpSpPr>
          <a:xfrm>
            <a:off x="3214110" y="1579369"/>
            <a:ext cx="1034257" cy="1065531"/>
            <a:chOff x="4294186" y="3610031"/>
            <a:chExt cx="677773" cy="69826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355D10CA-EC31-1FEE-3DFA-55DD69A17404}"/>
                </a:ext>
              </a:extLst>
            </p:cNvPr>
            <p:cNvSpPr txBox="1"/>
            <p:nvPr/>
          </p:nvSpPr>
          <p:spPr>
            <a:xfrm>
              <a:off x="4294186" y="4005758"/>
              <a:ext cx="677773" cy="3025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EE3C4F1C-22F2-7828-E524-E34CAED76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8776" y="3610031"/>
              <a:ext cx="372961" cy="37296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074AAF3-7CDE-EC1B-32E2-D86146497460}"/>
              </a:ext>
            </a:extLst>
          </p:cNvPr>
          <p:cNvSpPr txBox="1">
            <a:spLocks/>
          </p:cNvSpPr>
          <p:nvPr/>
        </p:nvSpPr>
        <p:spPr>
          <a:xfrm>
            <a:off x="1943371" y="11283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718587D-58C3-BDF8-2C8B-D1AD20FB2607}"/>
              </a:ext>
            </a:extLst>
          </p:cNvPr>
          <p:cNvSpPr txBox="1">
            <a:spLocks/>
          </p:cNvSpPr>
          <p:nvPr/>
        </p:nvSpPr>
        <p:spPr>
          <a:xfrm>
            <a:off x="6019800" y="11283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C333697-DB4D-070F-7F9E-D9BA4FF58D7B}"/>
              </a:ext>
            </a:extLst>
          </p:cNvPr>
          <p:cNvSpPr txBox="1">
            <a:spLocks/>
          </p:cNvSpPr>
          <p:nvPr/>
        </p:nvSpPr>
        <p:spPr>
          <a:xfrm>
            <a:off x="1960956" y="387115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2163E17-1DBF-AFBF-CD46-1F60682EE483}"/>
              </a:ext>
            </a:extLst>
          </p:cNvPr>
          <p:cNvSpPr txBox="1">
            <a:spLocks/>
          </p:cNvSpPr>
          <p:nvPr/>
        </p:nvSpPr>
        <p:spPr>
          <a:xfrm>
            <a:off x="6037385" y="387115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B512F4-60CF-5177-E53F-7072F8966CAE}"/>
              </a:ext>
            </a:extLst>
          </p:cNvPr>
          <p:cNvGrpSpPr/>
          <p:nvPr/>
        </p:nvGrpSpPr>
        <p:grpSpPr>
          <a:xfrm>
            <a:off x="1805575" y="1059761"/>
            <a:ext cx="7592425" cy="5236233"/>
            <a:chOff x="1805575" y="1059761"/>
            <a:chExt cx="7592425" cy="523623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3125416-C6CF-C155-8827-761CD9295A93}"/>
                </a:ext>
              </a:extLst>
            </p:cNvPr>
            <p:cNvGrpSpPr/>
            <p:nvPr/>
          </p:nvGrpSpPr>
          <p:grpSpPr>
            <a:xfrm>
              <a:off x="1805575" y="1059761"/>
              <a:ext cx="7592425" cy="5131931"/>
              <a:chOff x="1805575" y="1059761"/>
              <a:chExt cx="8718476" cy="589306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7F013A7-3B62-05F1-AE69-6D6237C02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05575" y="1094054"/>
                <a:ext cx="4214225" cy="2781541"/>
              </a:xfrm>
              <a:prstGeom prst="roundRect">
                <a:avLst>
                  <a:gd name="adj" fmla="val 3371"/>
                </a:avLst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724EB29-DD59-3734-255E-D89693DDA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9826" y="1059761"/>
                <a:ext cx="4214225" cy="2850127"/>
              </a:xfrm>
              <a:prstGeom prst="roundRect">
                <a:avLst>
                  <a:gd name="adj" fmla="val 3371"/>
                </a:avLst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9D6C947-0992-B358-A42E-250D8A950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20816" y="4144607"/>
                <a:ext cx="4183743" cy="2789162"/>
              </a:xfrm>
              <a:prstGeom prst="roundRect">
                <a:avLst>
                  <a:gd name="adj" fmla="val 3371"/>
                </a:avLst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9F36507-152A-63CE-6831-A5CCEE679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21257" y="4125556"/>
                <a:ext cx="4191363" cy="2827265"/>
              </a:xfrm>
              <a:prstGeom prst="roundRect">
                <a:avLst>
                  <a:gd name="adj" fmla="val 3371"/>
                </a:avLst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3AEEE5A-F3EA-4A15-6805-EB2361C9C705}"/>
                </a:ext>
              </a:extLst>
            </p:cNvPr>
            <p:cNvGrpSpPr/>
            <p:nvPr/>
          </p:nvGrpSpPr>
          <p:grpSpPr>
            <a:xfrm>
              <a:off x="2413307" y="3242106"/>
              <a:ext cx="6570466" cy="3053888"/>
              <a:chOff x="2413307" y="3242106"/>
              <a:chExt cx="6570466" cy="3053888"/>
            </a:xfrm>
          </p:grpSpPr>
          <p:sp>
            <p:nvSpPr>
              <p:cNvPr id="16" name="Mspham-0936082789">
                <a:extLst>
                  <a:ext uri="{FF2B5EF4-FFF2-40B4-BE49-F238E27FC236}">
                    <a16:creationId xmlns:a16="http://schemas.microsoft.com/office/drawing/2014/main" id="{A8E69F55-D055-B172-E38E-620AF2BCD9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40503" y="3242106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  <p:sp>
            <p:nvSpPr>
              <p:cNvPr id="17" name="Mspham-0936082789">
                <a:extLst>
                  <a:ext uri="{FF2B5EF4-FFF2-40B4-BE49-F238E27FC236}">
                    <a16:creationId xmlns:a16="http://schemas.microsoft.com/office/drawing/2014/main" id="{201D6553-6221-E2CE-A398-3F79919E80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47912" y="3271864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  <p:sp>
            <p:nvSpPr>
              <p:cNvPr id="18" name="Mspham-0936082789">
                <a:extLst>
                  <a:ext uri="{FF2B5EF4-FFF2-40B4-BE49-F238E27FC236}">
                    <a16:creationId xmlns:a16="http://schemas.microsoft.com/office/drawing/2014/main" id="{FA4ECE39-7AA1-91A1-F62A-96A991651E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13307" y="5884514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  <p:sp>
            <p:nvSpPr>
              <p:cNvPr id="19" name="Mspham-0936082789">
                <a:extLst>
                  <a:ext uri="{FF2B5EF4-FFF2-40B4-BE49-F238E27FC236}">
                    <a16:creationId xmlns:a16="http://schemas.microsoft.com/office/drawing/2014/main" id="{4DB8AB69-654D-34C5-7BC3-0ED462071A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47912" y="5884514"/>
                <a:ext cx="2635861" cy="411480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1" i="0" u="none" strike="noStrike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2000"/>
                  <a:t> </a:t>
                </a:r>
              </a:p>
            </p:txBody>
          </p:sp>
        </p:grp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585D20D-B31B-C50D-1C45-35098C1BCB5E}"/>
              </a:ext>
            </a:extLst>
          </p:cNvPr>
          <p:cNvSpPr txBox="1">
            <a:spLocks/>
          </p:cNvSpPr>
          <p:nvPr/>
        </p:nvSpPr>
        <p:spPr>
          <a:xfrm>
            <a:off x="7112001" y="373186"/>
            <a:ext cx="4022286" cy="548640"/>
          </a:xfrm>
          <a:prstGeom prst="wedgeRoundRectCallout">
            <a:avLst>
              <a:gd name="adj1" fmla="val -60474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 What does it say?</a:t>
            </a:r>
            <a:endParaRPr lang="en-US" sz="2400" dirty="0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08D5220-90E9-726D-C9BF-04C7B6C3E87F}"/>
              </a:ext>
            </a:extLst>
          </p:cNvPr>
          <p:cNvSpPr txBox="1">
            <a:spLocks/>
          </p:cNvSpPr>
          <p:nvPr/>
        </p:nvSpPr>
        <p:spPr>
          <a:xfrm>
            <a:off x="7112001" y="1008909"/>
            <a:ext cx="4022286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It says: “__________”.</a:t>
            </a:r>
            <a:endParaRPr lang="en-US" sz="2400" dirty="0"/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BDC51C32-A5EC-7D5F-F377-A1FEF05BD064}"/>
              </a:ext>
            </a:extLst>
          </p:cNvPr>
          <p:cNvSpPr txBox="1">
            <a:spLocks/>
          </p:cNvSpPr>
          <p:nvPr/>
        </p:nvSpPr>
        <p:spPr>
          <a:xfrm>
            <a:off x="2440503" y="3242106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stop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F8751242-97ED-2E30-ADD8-ABDE8A99E836}"/>
              </a:ext>
            </a:extLst>
          </p:cNvPr>
          <p:cNvSpPr txBox="1">
            <a:spLocks/>
          </p:cNvSpPr>
          <p:nvPr/>
        </p:nvSpPr>
        <p:spPr>
          <a:xfrm>
            <a:off x="6347912" y="327186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go straight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A34FC7B-3B4C-A7A8-2909-7B7429272AB7}"/>
              </a:ext>
            </a:extLst>
          </p:cNvPr>
          <p:cNvSpPr txBox="1">
            <a:spLocks/>
          </p:cNvSpPr>
          <p:nvPr/>
        </p:nvSpPr>
        <p:spPr>
          <a:xfrm>
            <a:off x="2413307" y="588451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right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F2F1717F-0CA0-F58E-2FEF-E38ECBF6AA4E}"/>
              </a:ext>
            </a:extLst>
          </p:cNvPr>
          <p:cNvSpPr txBox="1">
            <a:spLocks/>
          </p:cNvSpPr>
          <p:nvPr/>
        </p:nvSpPr>
        <p:spPr>
          <a:xfrm>
            <a:off x="6347912" y="588451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turn left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55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44503D-65F9-05AA-4B5D-66B00944B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74" y="680169"/>
            <a:ext cx="11674852" cy="58755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18A5136-A0A1-F63A-6BDA-3D1D06F8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1DE5493-FC6D-100D-92B6-48AE57FA56D2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EA9AEF5-43CC-9980-D6DF-1223CE7BB707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pic>
        <p:nvPicPr>
          <p:cNvPr id="2" name="MsPham-0936082789" descr="Red Circle Point Sticker for iOS &amp; Android | GIPHY">
            <a:extLst>
              <a:ext uri="{FF2B5EF4-FFF2-40B4-BE49-F238E27FC236}">
                <a16:creationId xmlns:a16="http://schemas.microsoft.com/office/drawing/2014/main" id="{11CFA9AC-6FDF-2FD3-8124-1C8FE4668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166" y="3564294"/>
            <a:ext cx="1555194" cy="155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27056CD2-CFF9-E1F3-330B-F60D484D5BAA}"/>
              </a:ext>
            </a:extLst>
          </p:cNvPr>
          <p:cNvSpPr txBox="1">
            <a:spLocks/>
          </p:cNvSpPr>
          <p:nvPr/>
        </p:nvSpPr>
        <p:spPr>
          <a:xfrm>
            <a:off x="6562531" y="1766362"/>
            <a:ext cx="4121020" cy="576446"/>
          </a:xfrm>
          <a:prstGeom prst="roundRect">
            <a:avLst/>
          </a:prstGeom>
          <a:solidFill>
            <a:srgbClr val="FEF1DB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It says: “go straight”.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535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44503D-65F9-05AA-4B5D-66B00944B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74" y="680169"/>
            <a:ext cx="11674852" cy="58755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18A5136-A0A1-F63A-6BDA-3D1D06F8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1DE5493-FC6D-100D-92B6-48AE57FA56D2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EA9AEF5-43CC-9980-D6DF-1223CE7BB707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pic>
        <p:nvPicPr>
          <p:cNvPr id="2" name="MsPham-0936082789" descr="Red Circle Point Sticker for iOS &amp; Android | GIPHY">
            <a:extLst>
              <a:ext uri="{FF2B5EF4-FFF2-40B4-BE49-F238E27FC236}">
                <a16:creationId xmlns:a16="http://schemas.microsoft.com/office/drawing/2014/main" id="{99672C87-B606-1C22-6436-F7789EF54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094" y="3617933"/>
            <a:ext cx="1365846" cy="13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285BCA9-A31E-BAAB-136C-26CF639ED92B}"/>
              </a:ext>
            </a:extLst>
          </p:cNvPr>
          <p:cNvSpPr txBox="1">
            <a:spLocks/>
          </p:cNvSpPr>
          <p:nvPr/>
        </p:nvSpPr>
        <p:spPr>
          <a:xfrm>
            <a:off x="7029268" y="1744825"/>
            <a:ext cx="3094446" cy="666421"/>
          </a:xfrm>
          <a:prstGeom prst="roundRect">
            <a:avLst/>
          </a:prstGeom>
          <a:solidFill>
            <a:srgbClr val="FEF1DB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It says: “stop”.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238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44503D-65F9-05AA-4B5D-66B00944B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74" y="680169"/>
            <a:ext cx="11674852" cy="58755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18A5136-A0A1-F63A-6BDA-3D1D06F8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1DE5493-FC6D-100D-92B6-48AE57FA56D2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EA9AEF5-43CC-9980-D6DF-1223CE7BB707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pic>
        <p:nvPicPr>
          <p:cNvPr id="2" name="MsPham-0936082789" descr="Red Circle Point Sticker for iOS &amp; Android | GIPHY">
            <a:extLst>
              <a:ext uri="{FF2B5EF4-FFF2-40B4-BE49-F238E27FC236}">
                <a16:creationId xmlns:a16="http://schemas.microsoft.com/office/drawing/2014/main" id="{99672C87-B606-1C22-6436-F7789EF54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468" y="2681619"/>
            <a:ext cx="1107554" cy="110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0EA3514-6C3E-2C8F-2395-4CBBE0778F02}"/>
              </a:ext>
            </a:extLst>
          </p:cNvPr>
          <p:cNvSpPr txBox="1">
            <a:spLocks/>
          </p:cNvSpPr>
          <p:nvPr/>
        </p:nvSpPr>
        <p:spPr>
          <a:xfrm>
            <a:off x="6824475" y="1756065"/>
            <a:ext cx="3781266" cy="640080"/>
          </a:xfrm>
          <a:prstGeom prst="roundRect">
            <a:avLst/>
          </a:prstGeom>
          <a:solidFill>
            <a:srgbClr val="FEF1DB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It says: “turn right”.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22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44503D-65F9-05AA-4B5D-66B00944B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74" y="680169"/>
            <a:ext cx="11674852" cy="58755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18A5136-A0A1-F63A-6BDA-3D1D06F8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1DE5493-FC6D-100D-92B6-48AE57FA56D2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EA9AEF5-43CC-9980-D6DF-1223CE7BB707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pic>
        <p:nvPicPr>
          <p:cNvPr id="2" name="MsPham-0936082789" descr="Red Circle Point Sticker for iOS &amp; Android | GIPHY">
            <a:extLst>
              <a:ext uri="{FF2B5EF4-FFF2-40B4-BE49-F238E27FC236}">
                <a16:creationId xmlns:a16="http://schemas.microsoft.com/office/drawing/2014/main" id="{99672C87-B606-1C22-6436-F7789EF54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848" y="2884668"/>
            <a:ext cx="1088664" cy="10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EDC3610-1204-939D-E038-5BA62F933F8D}"/>
              </a:ext>
            </a:extLst>
          </p:cNvPr>
          <p:cNvSpPr txBox="1">
            <a:spLocks/>
          </p:cNvSpPr>
          <p:nvPr/>
        </p:nvSpPr>
        <p:spPr>
          <a:xfrm>
            <a:off x="6872100" y="1770131"/>
            <a:ext cx="3680822" cy="640080"/>
          </a:xfrm>
          <a:prstGeom prst="roundRect">
            <a:avLst/>
          </a:prstGeom>
          <a:solidFill>
            <a:srgbClr val="FEF1DB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It says: “turn left”.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839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2CAE22-2EA2-3FE3-56A5-400241149CF1}"/>
              </a:ext>
            </a:extLst>
          </p:cNvPr>
          <p:cNvGrpSpPr/>
          <p:nvPr/>
        </p:nvGrpSpPr>
        <p:grpSpPr>
          <a:xfrm>
            <a:off x="1257300" y="3276600"/>
            <a:ext cx="4768495" cy="1745778"/>
            <a:chOff x="3160461" y="2165726"/>
            <a:chExt cx="3124907" cy="1144049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EEC99F45-58F7-CD8C-AF31-782EA1899211}"/>
                </a:ext>
              </a:extLst>
            </p:cNvPr>
            <p:cNvSpPr txBox="1"/>
            <p:nvPr/>
          </p:nvSpPr>
          <p:spPr>
            <a:xfrm rot="5400000">
              <a:off x="5660330" y="2684736"/>
              <a:ext cx="866860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489A3748-4BBF-F7F3-E209-C384CFA4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0461" y="2165726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BA6DF7-BA53-3B5F-5283-CA2E9301D1AE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83E292E-B1E6-5B75-1F4D-C57DA5757ABF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3E4C00CE-F681-C5C4-16B6-CC638B0C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95450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44503D-65F9-05AA-4B5D-66B00944B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74" y="680169"/>
            <a:ext cx="11674852" cy="58755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18A5136-A0A1-F63A-6BDA-3D1D06F8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1DE5493-FC6D-100D-92B6-48AE57FA56D2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EA9AEF5-43CC-9980-D6DF-1223CE7BB707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pic>
        <p:nvPicPr>
          <p:cNvPr id="2" name="MsPham-0936082789" descr="Red Circle Point Sticker for iOS &amp; Android | GIPHY">
            <a:extLst>
              <a:ext uri="{FF2B5EF4-FFF2-40B4-BE49-F238E27FC236}">
                <a16:creationId xmlns:a16="http://schemas.microsoft.com/office/drawing/2014/main" id="{99672C87-B606-1C22-6436-F7789EF54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848" y="2884668"/>
            <a:ext cx="1088664" cy="10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2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5" y="164"/>
            <a:ext cx="11911299" cy="68578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140493" y="558362"/>
            <a:ext cx="5828731" cy="6299638"/>
          </a:xfrm>
          <a:prstGeom prst="rect">
            <a:avLst/>
          </a:prstGeom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5857501" y="2148005"/>
            <a:ext cx="5976663" cy="906463"/>
          </a:xfrm>
          <a:prstGeom prst="rect">
            <a:avLst/>
          </a:prstGeom>
        </p:spPr>
        <p:txBody>
          <a:bodyPr vert="horz" lIns="91440" tIns="45720" rIns="4572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>
                <a:solidFill>
                  <a:srgbClr val="33CC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XiQian-M15S"/>
              </a:rPr>
              <a:t>Caring for life, safe travel</a:t>
            </a:r>
            <a:endParaRPr lang="zh-CN" altLang="en-US" sz="3200" b="1" dirty="0">
              <a:solidFill>
                <a:srgbClr val="33CC3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XiQian-M15S"/>
            </a:endParaRPr>
          </a:p>
        </p:txBody>
      </p:sp>
      <p:sp>
        <p:nvSpPr>
          <p:cNvPr id="12" name="Rectangle 13"/>
          <p:cNvSpPr txBox="1">
            <a:spLocks noChangeArrowheads="1"/>
          </p:cNvSpPr>
          <p:nvPr/>
        </p:nvSpPr>
        <p:spPr>
          <a:xfrm>
            <a:off x="5263978" y="1361623"/>
            <a:ext cx="6600580" cy="906463"/>
          </a:xfrm>
          <a:prstGeom prst="rect">
            <a:avLst/>
          </a:prstGeom>
        </p:spPr>
        <p:txBody>
          <a:bodyPr vert="horz" lIns="91440" tIns="45720" rIns="4572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7200" b="1">
                <a:solidFill>
                  <a:srgbClr val="FF5E7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XiQian-M15S"/>
              </a:rPr>
              <a:t>THANK YOU!</a:t>
            </a:r>
            <a:endParaRPr lang="zh-CN" altLang="en-US" sz="7200" b="1" dirty="0">
              <a:solidFill>
                <a:srgbClr val="FF5E7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XiQian-M15S"/>
            </a:endParaRPr>
          </a:p>
        </p:txBody>
      </p:sp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38265" y="7245424"/>
            <a:ext cx="609600" cy="609600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61419" y="7389440"/>
            <a:ext cx="609600" cy="609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140494" y="1203639"/>
            <a:ext cx="6720925" cy="54150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5" y="2799526"/>
            <a:ext cx="11911013" cy="40584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3971914" y="2533536"/>
            <a:ext cx="875371" cy="10480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1676206" y="1058565"/>
            <a:ext cx="756252" cy="10612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3139006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802" y="2275375"/>
            <a:ext cx="844215" cy="20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8434" y="3140969"/>
            <a:ext cx="4231463" cy="351710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58" y="3244033"/>
            <a:ext cx="2579739" cy="331097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201" y="2175423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46" y="3365021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01" y="360571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935760" y="69406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 lại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/stɒp/</a:t>
            </a:r>
            <a:endParaRPr lang="en-US" sz="105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stop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E087E6F-202E-1839-4EF6-725A73208D5C}"/>
              </a:ext>
            </a:extLst>
          </p:cNvPr>
          <p:cNvGrpSpPr/>
          <p:nvPr/>
        </p:nvGrpSpPr>
        <p:grpSpPr>
          <a:xfrm>
            <a:off x="1133965" y="1397359"/>
            <a:ext cx="4557252" cy="4557252"/>
            <a:chOff x="1189992" y="1495227"/>
            <a:chExt cx="4557252" cy="4557252"/>
          </a:xfrm>
        </p:grpSpPr>
        <p:pic>
          <p:nvPicPr>
            <p:cNvPr id="6" name="Picture 5" descr="A traffic light with different colored lights&#10;&#10;Description automatically generated">
              <a:extLst>
                <a:ext uri="{FF2B5EF4-FFF2-40B4-BE49-F238E27FC236}">
                  <a16:creationId xmlns:a16="http://schemas.microsoft.com/office/drawing/2014/main" id="{DCCC0442-BE80-FCB4-73D7-6E141FCF8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992" y="1495227"/>
              <a:ext cx="4557252" cy="45572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E4CD5B-DC36-5D01-3CB3-BAB75CC75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147" y="1514534"/>
              <a:ext cx="1490415" cy="149041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977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thẳng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/ɡəʊ streɪt/</a:t>
            </a:r>
            <a:endParaRPr lang="en-US" sz="1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go straight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527EA-0992-41C9-6D4D-BB564141B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153" y="2167177"/>
            <a:ext cx="2650877" cy="2798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614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 phải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/tɜːn ˈraɪt/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turn right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092630E-8C76-00FD-2338-152D228CC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120" y="2155746"/>
            <a:ext cx="3063236" cy="2827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55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 trái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/tɜːn ˈleft/</a:t>
            </a:r>
            <a:endParaRPr lang="en-US" sz="105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turn left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0174DC8-21D9-B94F-43EF-D4A839121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412" y="2094781"/>
            <a:ext cx="2974873" cy="2984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6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2243782" y="2673898"/>
            <a:ext cx="877294" cy="1716525"/>
            <a:chOff x="4456843" y="1713489"/>
            <a:chExt cx="1581181" cy="3093760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456843" y="1713489"/>
              <a:ext cx="1581181" cy="698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1727" y="396206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505257" y="1127571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cs typeface="Arial" panose="020B0604020202020204" pitchFamily="34" charset="0"/>
              </a:rPr>
              <a:t>stop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505257" y="4013803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cs typeface="Arial" panose="020B0604020202020204" pitchFamily="34" charset="0"/>
              </a:rPr>
              <a:t>turn right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05257" y="2570687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cs typeface="Arial" panose="020B0604020202020204" pitchFamily="34" charset="0"/>
              </a:rPr>
              <a:t>go straight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639097" y="0"/>
            <a:ext cx="9516743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FF0066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096000" y="1127571"/>
            <a:ext cx="514101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Dừng lại 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096000" y="4013803"/>
            <a:ext cx="514101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Rẽ phải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096000" y="2570687"/>
            <a:ext cx="514101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Đi thẳng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1930A51-CD4B-DA92-6734-FC0BB6340EF3}"/>
              </a:ext>
            </a:extLst>
          </p:cNvPr>
          <p:cNvSpPr txBox="1">
            <a:spLocks/>
          </p:cNvSpPr>
          <p:nvPr/>
        </p:nvSpPr>
        <p:spPr>
          <a:xfrm>
            <a:off x="3500088" y="5456919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cs typeface="Arial" panose="020B0604020202020204" pitchFamily="34" charset="0"/>
              </a:rPr>
              <a:t>turn left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6F8C5E44-2B7F-414F-399B-6BEF66C9A5C6}"/>
              </a:ext>
            </a:extLst>
          </p:cNvPr>
          <p:cNvSpPr txBox="1">
            <a:spLocks/>
          </p:cNvSpPr>
          <p:nvPr/>
        </p:nvSpPr>
        <p:spPr>
          <a:xfrm>
            <a:off x="6090831" y="5456919"/>
            <a:ext cx="514101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Rẽ trái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AD1D36-8F3A-D2D0-0488-9D5E5DFDB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668" y="3784821"/>
            <a:ext cx="1268278" cy="1170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3B43A3-7EB3-4EDE-929B-E3260EF87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327" y="5129038"/>
            <a:ext cx="1166866" cy="11707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7C83FB-111A-8B5E-80B9-A60F63CA7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609" y="2340077"/>
            <a:ext cx="1204337" cy="127124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C8D836-93B0-BBAE-CDAB-DCC3A4F3B44D}"/>
              </a:ext>
            </a:extLst>
          </p:cNvPr>
          <p:cNvGrpSpPr/>
          <p:nvPr/>
        </p:nvGrpSpPr>
        <p:grpSpPr>
          <a:xfrm>
            <a:off x="2203193" y="1004172"/>
            <a:ext cx="1067753" cy="1067753"/>
            <a:chOff x="1189992" y="1495227"/>
            <a:chExt cx="4557252" cy="4557252"/>
          </a:xfrm>
        </p:grpSpPr>
        <p:pic>
          <p:nvPicPr>
            <p:cNvPr id="17" name="Picture 16" descr="A traffic light with different colored lights&#10;&#10;Description automatically generated">
              <a:extLst>
                <a:ext uri="{FF2B5EF4-FFF2-40B4-BE49-F238E27FC236}">
                  <a16:creationId xmlns:a16="http://schemas.microsoft.com/office/drawing/2014/main" id="{0F58336F-8245-6C7D-9CB1-B57BF9B66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992" y="1495227"/>
              <a:ext cx="4557252" cy="455725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8B83429-91C2-7734-6833-F6B65407F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147" y="1514534"/>
              <a:ext cx="1490415" cy="149041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8" grpId="0"/>
      <p:bldP spid="19" grpId="0"/>
      <p:bldP spid="20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447"/>
            <a:ext cx="12191999" cy="70194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703886"/>
            <a:ext cx="12191707" cy="4154116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62" y="3155026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22">
            <a:extLst>
              <a:ext uri="{FF2B5EF4-FFF2-40B4-BE49-F238E27FC236}">
                <a16:creationId xmlns:a16="http://schemas.microsoft.com/office/drawing/2014/main" id="{CC636F94-E467-939B-A8E2-742035EA39D4}"/>
              </a:ext>
            </a:extLst>
          </p:cNvPr>
          <p:cNvSpPr txBox="1"/>
          <p:nvPr/>
        </p:nvSpPr>
        <p:spPr>
          <a:xfrm>
            <a:off x="1518776" y="2096212"/>
            <a:ext cx="9154160" cy="1457969"/>
          </a:xfrm>
          <a:prstGeom prst="rect">
            <a:avLst/>
          </a:prstGeom>
        </p:spPr>
        <p:txBody>
          <a:bodyPr wrap="square" lIns="0" tIns="0" rIns="0" bIns="0" rtlCol="0" anchor="t">
            <a:prstTxWarp prst="textWave1">
              <a:avLst/>
            </a:prstTxWarp>
            <a:spAutoFit/>
          </a:bodyPr>
          <a:lstStyle/>
          <a:p>
            <a:pPr algn="ctr"/>
            <a:r>
              <a:rPr lang="en-US" sz="10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E74"/>
                </a:solidFill>
                <a:effectLst>
                  <a:outerShdw blurRad="12700" dist="38100" dir="2700000" algn="tl" rotWithShape="0">
                    <a:srgbClr val="FF5EA6"/>
                  </a:outerShdw>
                </a:effectLst>
                <a:latin typeface=".VnHelvetInsH" panose="020B7200000000000000" pitchFamily="34" charset="0"/>
              </a:rPr>
              <a:t>Structure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3E14FCD1-C7EB-D888-5C5D-853E99A57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4" y="4006250"/>
            <a:ext cx="554017" cy="259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778FD-E77A-E24C-1BFF-BCD5666C88E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59093" y="4583132"/>
            <a:ext cx="2592690" cy="21549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D0B7B9D-A41B-A8C7-B85E-D0BB936063E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04" y="4761788"/>
            <a:ext cx="1346727" cy="17284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75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D421AD-7116-E85A-775A-60F10C42A0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628" b="8094"/>
          <a:stretch/>
        </p:blipFill>
        <p:spPr>
          <a:xfrm>
            <a:off x="325939" y="1956619"/>
            <a:ext cx="11540121" cy="2959510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6E6F9760-50CE-3DEB-B4AD-38B3BCB04707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995C0F7C-E805-8EC2-E3EF-98F3B806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E81EF0C1-A596-8CE1-5767-7A51941AE372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7153F-5362-4AFA-C5FC-0D6530D22CF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6776" t="83914" r="26695" b="1086"/>
          <a:stretch/>
        </p:blipFill>
        <p:spPr>
          <a:xfrm>
            <a:off x="6821498" y="4645742"/>
            <a:ext cx="1960552" cy="570271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09CD2-0C83-AD5D-4C4A-06B4F59E94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1814" t="801" r="15862" b="83479"/>
          <a:stretch/>
        </p:blipFill>
        <p:spPr>
          <a:xfrm>
            <a:off x="7433187" y="1589344"/>
            <a:ext cx="2585884" cy="583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3B6A07-B80D-BE9C-E029-029B6936497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674" t="84280" r="55646" b="812"/>
          <a:stretch/>
        </p:blipFill>
        <p:spPr>
          <a:xfrm>
            <a:off x="3737734" y="4645742"/>
            <a:ext cx="1661652" cy="540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03A37D-52AE-83A4-1D7A-3F326A0EDBB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872" t="-11" r="71716" b="87815"/>
          <a:stretch/>
        </p:blipFill>
        <p:spPr>
          <a:xfrm>
            <a:off x="861573" y="1551553"/>
            <a:ext cx="2695922" cy="4702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CF12FB-E14F-207E-6A54-55A274C34A5C}"/>
              </a:ext>
            </a:extLst>
          </p:cNvPr>
          <p:cNvSpPr/>
          <p:nvPr/>
        </p:nvSpPr>
        <p:spPr>
          <a:xfrm>
            <a:off x="8800269" y="4655186"/>
            <a:ext cx="278980" cy="237300"/>
          </a:xfrm>
          <a:prstGeom prst="rect">
            <a:avLst/>
          </a:prstGeom>
          <a:solidFill>
            <a:srgbClr val="FEC7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A8D6F2-7391-1B93-C817-A3713ACF1A4E}"/>
              </a:ext>
            </a:extLst>
          </p:cNvPr>
          <p:cNvGrpSpPr/>
          <p:nvPr/>
        </p:nvGrpSpPr>
        <p:grpSpPr>
          <a:xfrm>
            <a:off x="5464594" y="4604548"/>
            <a:ext cx="280885" cy="294328"/>
            <a:chOff x="5464594" y="4604548"/>
            <a:chExt cx="280885" cy="2943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18C168-9362-319E-EFCB-3C2FEFF674D3}"/>
                </a:ext>
              </a:extLst>
            </p:cNvPr>
            <p:cNvSpPr/>
            <p:nvPr/>
          </p:nvSpPr>
          <p:spPr>
            <a:xfrm>
              <a:off x="5466499" y="4625611"/>
              <a:ext cx="278980" cy="273265"/>
            </a:xfrm>
            <a:prstGeom prst="rect">
              <a:avLst/>
            </a:prstGeom>
            <a:solidFill>
              <a:srgbClr val="FFEE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F1A541-BEBB-6BAC-D217-514FDFCD2525}"/>
                </a:ext>
              </a:extLst>
            </p:cNvPr>
            <p:cNvSpPr/>
            <p:nvPr/>
          </p:nvSpPr>
          <p:spPr>
            <a:xfrm>
              <a:off x="5464594" y="4604548"/>
              <a:ext cx="258026" cy="273265"/>
            </a:xfrm>
            <a:prstGeom prst="rect">
              <a:avLst/>
            </a:prstGeom>
            <a:solidFill>
              <a:srgbClr val="FEC7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C62CCF-2E83-1BEA-5C06-A68ACE130E5B}"/>
                </a:ext>
              </a:extLst>
            </p:cNvPr>
            <p:cNvSpPr/>
            <p:nvPr/>
          </p:nvSpPr>
          <p:spPr>
            <a:xfrm>
              <a:off x="5722620" y="4619220"/>
              <a:ext cx="18288" cy="273265"/>
            </a:xfrm>
            <a:prstGeom prst="rect">
              <a:avLst/>
            </a:prstGeom>
            <a:solidFill>
              <a:srgbClr val="9C54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31A3642-A3A5-1FAD-7DC3-EB8ECFC702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38" y="5283404"/>
            <a:ext cx="588935" cy="583901"/>
          </a:xfrm>
          <a:prstGeom prst="rect">
            <a:avLst/>
          </a:prstGeom>
        </p:spPr>
      </p:pic>
      <p:pic>
        <p:nvPicPr>
          <p:cNvPr id="17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B93A0C0-8391-2F0C-4F5B-4F866B71D1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49" y="5321195"/>
            <a:ext cx="588935" cy="583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3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6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253656F-4F3B-4A57-A53B-865E9732590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Phạm Minh Yế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4-U17-L1.1-MsPha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83CEAF-0186-4866-854D-4CFC68514497}:2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3C925B-82F7-474C-A31A-BA16D5C111A4}:5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D4EB4C-5328-4050-A415-914DA9C8D89F}:20075773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195F33-7940-400E-84C5-F809DA09AED7}:20075773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1C20F7-C137-415C-A0C9-5B984BAFB096}:200757732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537847-105F-45D8-A06B-C50BBB536080}:200757732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011871-74E8-4152-B542-654EC45658FD}:200757733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9BD069-38E6-4BEA-8DFA-CAF215917EC9}:20075773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CBA813-2347-4307-9886-4974CE388EC8}:200757733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6BDBB7-E53D-4AFC-9E28-3692953B7AAD}:20075773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92F39C-C40B-43A5-8B23-3B1CE8AEBAEA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C71BA4-948B-42CC-98AC-DC628C42A245}:200757733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853628-6D4E-4387-959A-7435F3A166D4}:200757733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CF33F3-A083-4BCB-9944-34D526439229}:2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756627-CFC0-4ADF-8D34-9C63358504E3}:200757727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6E3E1F-9E54-405F-B8FE-45188AC066D9}:20075773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EAC1FC-D7A0-433F-931E-A8DFA35278F4}:20075773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A65DE6-273F-48CC-B326-C4DC6ACF6A15}:20075773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1B7A07-58B4-45BA-8E4F-FC7E0A8A77A5}:20075773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BC3D52-41E1-406C-A889-07CA1C819A2C}:20075772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BF8C8D-9FAB-4BE6-9AB1-53904DCA1317}:20075773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338</Words>
  <Application>Microsoft Office PowerPoint</Application>
  <PresentationFormat>Widescreen</PresentationFormat>
  <Paragraphs>132</Paragraphs>
  <Slides>21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Calibri Light</vt:lpstr>
      <vt:lpstr>.VnHelvetInsH</vt:lpstr>
      <vt:lpstr>FZXiQian-M15S</vt:lpstr>
      <vt:lpstr>Calibri</vt:lpstr>
      <vt:lpstr>Microsoft YaHei</vt:lpstr>
      <vt:lpstr>等线</vt:lpstr>
      <vt:lpstr>Arial</vt:lpstr>
      <vt:lpstr>Kirang Haerang</vt:lpstr>
      <vt:lpstr>.VnCooper</vt:lpstr>
      <vt:lpstr>Century Gothic</vt:lpstr>
      <vt:lpstr>.VnAvant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G4-U17-L1.1-MsPham</dc:title>
  <dc:creator>Pham Huyen</dc:creator>
  <cp:lastModifiedBy>LIEN THANH</cp:lastModifiedBy>
  <cp:revision>105</cp:revision>
  <dcterms:created xsi:type="dcterms:W3CDTF">2023-06-30T01:39:38Z</dcterms:created>
  <dcterms:modified xsi:type="dcterms:W3CDTF">2025-04-01T01:57:30Z</dcterms:modified>
</cp:coreProperties>
</file>