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83" r:id="rId4"/>
    <p:sldId id="258" r:id="rId5"/>
    <p:sldId id="259" r:id="rId6"/>
    <p:sldId id="284" r:id="rId7"/>
    <p:sldId id="275" r:id="rId8"/>
    <p:sldId id="285" r:id="rId9"/>
    <p:sldId id="262" r:id="rId10"/>
    <p:sldId id="269" r:id="rId11"/>
  </p:sldIdLst>
  <p:sldSz cx="16778288" cy="9475788"/>
  <p:notesSz cx="6858000" cy="9144000"/>
  <p:custDataLst>
    <p:tags r:id="rId13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57" d="100"/>
          <a:sy n="57" d="100"/>
        </p:scale>
        <p:origin x="426" y="144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69668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34027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98348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62060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6770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3294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4068664" y="1197899"/>
            <a:ext cx="9577388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8800" b="1" dirty="0" err="1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Tiếng</a:t>
            </a:r>
            <a:r>
              <a:rPr lang="en-US" altLang="zh-CN" sz="8800" b="1" dirty="0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lang="en-US" altLang="zh-CN" sz="8800" b="1" dirty="0" err="1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Việt</a:t>
            </a:r>
            <a:endParaRPr lang="en-US" altLang="zh-CN" sz="8800" b="1" dirty="0">
              <a:solidFill>
                <a:srgbClr val="FF0066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055" name="文本框 2054"/>
          <p:cNvSpPr txBox="1"/>
          <p:nvPr/>
        </p:nvSpPr>
        <p:spPr>
          <a:xfrm>
            <a:off x="3492600" y="2435168"/>
            <a:ext cx="10319609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5400" dirty="0" err="1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Bài</a:t>
            </a:r>
            <a:r>
              <a:rPr lang="en-US" altLang="zh-CN" sz="5400" dirty="0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12: </a:t>
            </a:r>
            <a:r>
              <a:rPr lang="en-US" altLang="zh-CN" sz="5400" dirty="0" err="1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Bờ</a:t>
            </a:r>
            <a:r>
              <a:rPr lang="en-US" altLang="zh-CN" sz="5400" dirty="0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US" altLang="zh-CN" sz="5400" dirty="0" err="1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tre</a:t>
            </a:r>
            <a:r>
              <a:rPr lang="en-US" altLang="zh-CN" sz="5400" dirty="0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US" altLang="zh-CN" sz="5400" dirty="0" err="1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đón</a:t>
            </a:r>
            <a:r>
              <a:rPr lang="en-US" altLang="zh-CN" sz="5400" dirty="0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US" altLang="zh-CN" sz="5400" dirty="0" err="1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khách</a:t>
            </a:r>
            <a:endParaRPr lang="zh-CN" altLang="en-US" sz="5400" dirty="0">
              <a:latin typeface="Roboto Black" panose="02000000000000000000" pitchFamily="2" charset="0"/>
              <a:ea typeface="黑体" panose="02010609060101010101" pitchFamily="2" charset="-122"/>
              <a:cs typeface="Roboto Black" panose="02000000000000000000" pitchFamily="2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图片 15401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3" name="图片 15402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04" name="文本框 15403"/>
          <p:cNvSpPr txBox="1"/>
          <p:nvPr/>
        </p:nvSpPr>
        <p:spPr>
          <a:xfrm>
            <a:off x="1356371" y="1497534"/>
            <a:ext cx="12998871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 err="1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Chúc</a:t>
            </a:r>
            <a:r>
              <a:rPr lang="en-US" altLang="zh-CN" sz="7200" b="1" dirty="0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lang="en-US" altLang="zh-CN" sz="7200" b="1" dirty="0" err="1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các</a:t>
            </a:r>
            <a:r>
              <a:rPr lang="en-US" altLang="zh-CN" sz="7200" b="1" dirty="0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con </a:t>
            </a:r>
          </a:p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 err="1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chăm</a:t>
            </a:r>
            <a:r>
              <a:rPr lang="en-US" altLang="zh-CN" sz="7200" b="1" dirty="0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lang="en-US" altLang="zh-CN" sz="7200" b="1" dirty="0" err="1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ngoan</a:t>
            </a:r>
            <a:r>
              <a:rPr lang="en-US" altLang="zh-CN" sz="7200" b="1" dirty="0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, </a:t>
            </a:r>
            <a:r>
              <a:rPr lang="en-US" altLang="zh-CN" sz="7200" b="1" dirty="0" err="1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học</a:t>
            </a:r>
            <a:r>
              <a:rPr lang="en-US" altLang="zh-CN" sz="7200" b="1" dirty="0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lang="en-US" altLang="zh-CN" sz="7200" b="1" dirty="0" err="1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giỏi</a:t>
            </a:r>
            <a:endParaRPr lang="zh-CN" altLang="en-US" sz="7200" b="1" dirty="0">
              <a:solidFill>
                <a:srgbClr val="FF0066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15406" name="图片 15405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81" y="481658"/>
            <a:ext cx="15625464" cy="902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3" name="文本框 3082"/>
          <p:cNvSpPr txBox="1"/>
          <p:nvPr/>
        </p:nvSpPr>
        <p:spPr>
          <a:xfrm>
            <a:off x="7380288" y="1712913"/>
            <a:ext cx="27368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2281" y="57150"/>
            <a:ext cx="5688632" cy="1619250"/>
            <a:chOff x="1908424" y="66675"/>
            <a:chExt cx="5688632" cy="1619250"/>
          </a:xfrm>
        </p:grpSpPr>
        <p:pic>
          <p:nvPicPr>
            <p:cNvPr id="3081" name="图片 3080" descr="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8424" y="66675"/>
              <a:ext cx="5688632" cy="16192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84" name="文本框 3083"/>
            <p:cNvSpPr txBox="1"/>
            <p:nvPr/>
          </p:nvSpPr>
          <p:spPr>
            <a:xfrm>
              <a:off x="2052738" y="66675"/>
              <a:ext cx="5328592" cy="1200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defTabSz="1500505">
                <a:spcBef>
                  <a:spcPct val="50000"/>
                </a:spcBef>
              </a:pPr>
              <a:r>
                <a:rPr lang="en-US" altLang="zh-CN" sz="7200" b="1" dirty="0" err="1" smtClean="0">
                  <a:solidFill>
                    <a:srgbClr val="3399FF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Khởi</a:t>
              </a:r>
              <a:r>
                <a:rPr lang="zh-CN" altLang="en-US" sz="7200" b="1" dirty="0">
                  <a:solidFill>
                    <a:srgbClr val="3399FF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 </a:t>
              </a:r>
              <a:r>
                <a:rPr lang="en-US" altLang="zh-CN" sz="7200" b="1" dirty="0" err="1">
                  <a:solidFill>
                    <a:srgbClr val="3399FF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đ</a:t>
              </a:r>
              <a:r>
                <a:rPr lang="en-US" altLang="zh-CN" sz="7200" b="1" dirty="0" err="1" smtClean="0">
                  <a:solidFill>
                    <a:srgbClr val="3399FF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ộng</a:t>
              </a:r>
              <a:endParaRPr lang="zh-CN" altLang="en-US" sz="7200" b="1" dirty="0">
                <a:solidFill>
                  <a:srgbClr val="3399FF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sp>
        <p:nvSpPr>
          <p:cNvPr id="3086" name="文本框 3085"/>
          <p:cNvSpPr txBox="1"/>
          <p:nvPr/>
        </p:nvSpPr>
        <p:spPr>
          <a:xfrm>
            <a:off x="7380288" y="5241925"/>
            <a:ext cx="27368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7" name="文本框 3086"/>
          <p:cNvSpPr txBox="1"/>
          <p:nvPr/>
        </p:nvSpPr>
        <p:spPr>
          <a:xfrm>
            <a:off x="7380288" y="6970713"/>
            <a:ext cx="27368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pic>
        <p:nvPicPr>
          <p:cNvPr id="3" name="Rửa Mặt Như Mèo Karaoke Tuyệt phẩm hay nhấ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4116" y="1257479"/>
            <a:ext cx="14563859" cy="79996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83" grpId="0"/>
      <p:bldP spid="3086" grpId="0"/>
      <p:bldP spid="30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4068664" y="1197899"/>
            <a:ext cx="9577388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8800" b="1" dirty="0" err="1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Tiếng</a:t>
            </a:r>
            <a:r>
              <a:rPr lang="en-US" altLang="zh-CN" sz="8800" b="1" dirty="0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lang="en-US" altLang="zh-CN" sz="8800" b="1" dirty="0" err="1" smtClean="0">
                <a:solidFill>
                  <a:srgbClr val="FF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Việt</a:t>
            </a:r>
            <a:endParaRPr lang="en-US" altLang="zh-CN" sz="8800" b="1" dirty="0">
              <a:solidFill>
                <a:srgbClr val="FF0066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055" name="文本框 2054"/>
          <p:cNvSpPr txBox="1"/>
          <p:nvPr/>
        </p:nvSpPr>
        <p:spPr>
          <a:xfrm>
            <a:off x="3492600" y="2435168"/>
            <a:ext cx="10319609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5400" dirty="0" err="1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Bài</a:t>
            </a:r>
            <a:r>
              <a:rPr lang="en-US" altLang="zh-CN" sz="5400" dirty="0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12: </a:t>
            </a:r>
            <a:r>
              <a:rPr lang="en-US" altLang="zh-CN" sz="5400" dirty="0" err="1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Bờ</a:t>
            </a:r>
            <a:r>
              <a:rPr lang="en-US" altLang="zh-CN" sz="5400" dirty="0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US" altLang="zh-CN" sz="5400" dirty="0" err="1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tre</a:t>
            </a:r>
            <a:r>
              <a:rPr lang="en-US" altLang="zh-CN" sz="5400" dirty="0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US" altLang="zh-CN" sz="5400" dirty="0" err="1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đón</a:t>
            </a:r>
            <a:r>
              <a:rPr lang="en-US" altLang="zh-CN" sz="5400" dirty="0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US" altLang="zh-CN" sz="5400" dirty="0" err="1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khách</a:t>
            </a:r>
            <a:endParaRPr lang="zh-CN" altLang="en-US" sz="5400" dirty="0">
              <a:latin typeface="Roboto Black" panose="02000000000000000000" pitchFamily="2" charset="0"/>
              <a:ea typeface="黑体" panose="02010609060101010101" pitchFamily="2" charset="-122"/>
              <a:cs typeface="Roboto Black" panose="02000000000000000000" pitchFamily="2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708624" y="3375350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latin typeface="+mj-lt"/>
                <a:ea typeface="等线" panose="02010600030101010101" pitchFamily="2" charset="-122"/>
              </a:rPr>
              <a:t>Tiết</a:t>
            </a:r>
            <a:r>
              <a:rPr lang="en-US" altLang="zh-CN" sz="5400" b="1" dirty="0" smtClean="0">
                <a:solidFill>
                  <a:srgbClr val="FF0000"/>
                </a:solidFill>
                <a:latin typeface="+mj-lt"/>
                <a:ea typeface="等线" panose="02010600030101010101" pitchFamily="2" charset="-122"/>
              </a:rPr>
              <a:t> 10: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+mj-lt"/>
                <a:ea typeface="等线" panose="02010600030101010101" pitchFamily="2" charset="-122"/>
              </a:rPr>
              <a:t>Đọc</a:t>
            </a:r>
            <a:r>
              <a:rPr lang="en-US" altLang="zh-CN" sz="5400" b="1" dirty="0" smtClean="0">
                <a:solidFill>
                  <a:srgbClr val="FF0000"/>
                </a:solidFill>
                <a:latin typeface="+mj-lt"/>
                <a:ea typeface="等线" panose="02010600030101010101" pitchFamily="2" charset="-122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+mj-lt"/>
                <a:ea typeface="等线" panose="02010600030101010101" pitchFamily="2" charset="-122"/>
              </a:rPr>
              <a:t>mở</a:t>
            </a:r>
            <a:r>
              <a:rPr lang="en-US" altLang="zh-CN" sz="5400" b="1" dirty="0" smtClean="0">
                <a:solidFill>
                  <a:srgbClr val="FF0000"/>
                </a:solidFill>
                <a:latin typeface="+mj-lt"/>
                <a:ea typeface="等线" panose="02010600030101010101" pitchFamily="2" charset="-122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+mj-lt"/>
                <a:ea typeface="等线" panose="02010600030101010101" pitchFamily="2" charset="-122"/>
              </a:rPr>
              <a:t>rộng</a:t>
            </a:r>
            <a:endParaRPr lang="zh-CN" altLang="en-US" sz="5400" b="1" dirty="0">
              <a:solidFill>
                <a:srgbClr val="FF0000"/>
              </a:solidFill>
              <a:latin typeface="+mj-lt"/>
              <a:ea typeface="等线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64109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83" y="-504182"/>
            <a:ext cx="18074406" cy="947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6" name="文本框 4105"/>
          <p:cNvSpPr txBox="1"/>
          <p:nvPr/>
        </p:nvSpPr>
        <p:spPr>
          <a:xfrm>
            <a:off x="1476376" y="2336403"/>
            <a:ext cx="8568952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4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</a:t>
            </a:r>
            <a:r>
              <a:rPr lang="en-US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lớp</a:t>
            </a:r>
            <a:r>
              <a:rPr lang="en-US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báo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loài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nuôi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zh-CN" alt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76376" y="4443413"/>
            <a:ext cx="3600450" cy="3546475"/>
            <a:chOff x="1476376" y="4443413"/>
            <a:chExt cx="3600450" cy="3546475"/>
          </a:xfrm>
        </p:grpSpPr>
        <p:pic>
          <p:nvPicPr>
            <p:cNvPr id="7" name="图片 33800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6376" y="4443413"/>
              <a:ext cx="3600450" cy="3546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文本框 7"/>
            <p:cNvSpPr txBox="1"/>
            <p:nvPr/>
          </p:nvSpPr>
          <p:spPr>
            <a:xfrm>
              <a:off x="2152787" y="5616486"/>
              <a:ext cx="2247627" cy="1200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0070C0"/>
                  </a:solidFill>
                </a:rPr>
                <a:t>TRƯNG BÀY SÁCH, BÁO SƯU TẦM</a:t>
              </a:r>
              <a:endParaRPr lang="en-US" altLang="zh-CN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054947" y="4235300"/>
            <a:ext cx="7149771" cy="1619250"/>
            <a:chOff x="9054947" y="4235300"/>
            <a:chExt cx="7149771" cy="1619250"/>
          </a:xfrm>
        </p:grpSpPr>
        <p:pic>
          <p:nvPicPr>
            <p:cNvPr id="16" name="图片 3080" descr="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54947" y="4235300"/>
              <a:ext cx="7149771" cy="16192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9519007" y="4650526"/>
              <a:ext cx="66479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 smtClean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Nói </a:t>
              </a:r>
              <a:r>
                <a:rPr lang="vi-VN" sz="32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tên </a:t>
              </a:r>
              <a:r>
                <a:rPr lang="en-US" sz="32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truyện</a:t>
              </a:r>
              <a:r>
                <a:rPr lang="en-US" sz="32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báo</a:t>
              </a:r>
              <a:r>
                <a:rPr lang="vi-VN" sz="32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đã tìm được</a:t>
              </a:r>
              <a:endParaRPr lang="en-US" sz="3200" dirty="0">
                <a:latin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349686" y="5784102"/>
            <a:ext cx="6384273" cy="1619250"/>
            <a:chOff x="9349686" y="5784102"/>
            <a:chExt cx="6384273" cy="1619250"/>
          </a:xfrm>
        </p:grpSpPr>
        <p:pic>
          <p:nvPicPr>
            <p:cNvPr id="18" name="图片 3080" descr="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49686" y="5784102"/>
              <a:ext cx="6384273" cy="16192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10006428" y="6127991"/>
              <a:ext cx="4875053" cy="6289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  <a:tabLst>
                  <a:tab pos="1190625" algn="l"/>
                </a:tabLst>
              </a:pPr>
              <a:r>
                <a:rPr lang="en-US" sz="32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Con </a:t>
              </a:r>
              <a:r>
                <a:rPr lang="en-US" sz="32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2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020644" y="7232692"/>
            <a:ext cx="6137251" cy="1619250"/>
            <a:chOff x="9020644" y="7232692"/>
            <a:chExt cx="6137251" cy="1619250"/>
          </a:xfrm>
        </p:grpSpPr>
        <p:pic>
          <p:nvPicPr>
            <p:cNvPr id="19" name="图片 3080" descr="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20644" y="7232692"/>
              <a:ext cx="6137251" cy="16192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9835485" y="7627787"/>
              <a:ext cx="403347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Nói tên tác giả bài đó</a:t>
              </a:r>
              <a:endParaRPr lang="en-US" sz="3200" dirty="0">
                <a:latin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82509" y="3709899"/>
            <a:ext cx="5040313" cy="4965700"/>
            <a:chOff x="5082509" y="3709899"/>
            <a:chExt cx="5040313" cy="4965700"/>
          </a:xfrm>
        </p:grpSpPr>
        <p:pic>
          <p:nvPicPr>
            <p:cNvPr id="10" name="图片 33799" descr="1-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82509" y="3709899"/>
              <a:ext cx="5040313" cy="49657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8"/>
            <p:cNvSpPr txBox="1"/>
            <p:nvPr/>
          </p:nvSpPr>
          <p:spPr>
            <a:xfrm>
              <a:off x="6084888" y="5407919"/>
              <a:ext cx="2952328" cy="15696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0070C0"/>
                  </a:solidFill>
                </a:rPr>
                <a:t>CHIA SẺ </a:t>
              </a:r>
            </a:p>
            <a:p>
              <a:pPr lvl="0" algn="ctr" defTabSz="1500505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0070C0"/>
                  </a:solidFill>
                </a:rPr>
                <a:t>TRONG </a:t>
              </a:r>
            </a:p>
            <a:p>
              <a:pPr lvl="0" algn="ctr" defTabSz="1500505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0070C0"/>
                  </a:solidFill>
                </a:rPr>
                <a:t>NHÓM ĐÔI</a:t>
              </a:r>
              <a:endParaRPr lang="zh-CN" altLang="en-US" sz="2400" b="1" dirty="0">
                <a:solidFill>
                  <a:srgbClr val="0070C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1063" y="-1174750"/>
            <a:ext cx="11736163" cy="3962400"/>
            <a:chOff x="3421063" y="-1174750"/>
            <a:chExt cx="11736163" cy="3962400"/>
          </a:xfrm>
        </p:grpSpPr>
        <p:pic>
          <p:nvPicPr>
            <p:cNvPr id="8" name="图片 37893" descr="1-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063" y="-1174750"/>
              <a:ext cx="11736163" cy="3962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文本框 6"/>
            <p:cNvSpPr txBox="1"/>
            <p:nvPr/>
          </p:nvSpPr>
          <p:spPr>
            <a:xfrm>
              <a:off x="6696633" y="226159"/>
              <a:ext cx="5256684" cy="1477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3600" b="1" dirty="0" err="1" smtClean="0">
                  <a:latin typeface="+mn-lt"/>
                </a:rPr>
                <a:t>Phiếu</a:t>
              </a:r>
              <a:r>
                <a:rPr lang="en-US" altLang="zh-CN" sz="3600" b="1" dirty="0" smtClean="0">
                  <a:latin typeface="+mn-lt"/>
                </a:rPr>
                <a:t> </a:t>
              </a:r>
              <a:r>
                <a:rPr lang="en-US" altLang="zh-CN" sz="3600" b="1" dirty="0" err="1" smtClean="0">
                  <a:latin typeface="+mn-lt"/>
                </a:rPr>
                <a:t>đọc</a:t>
              </a:r>
              <a:r>
                <a:rPr lang="en-US" altLang="zh-CN" sz="3600" b="1" dirty="0" smtClean="0">
                  <a:latin typeface="+mn-lt"/>
                </a:rPr>
                <a:t> </a:t>
              </a:r>
              <a:r>
                <a:rPr lang="en-US" altLang="zh-CN" sz="3600" b="1" dirty="0" err="1" smtClean="0">
                  <a:latin typeface="+mn-lt"/>
                </a:rPr>
                <a:t>sách</a:t>
              </a:r>
              <a:endParaRPr lang="en-US" altLang="zh-CN" sz="3600" b="1" dirty="0" smtClean="0">
                <a:latin typeface="+mn-lt"/>
              </a:endParaRPr>
            </a:p>
            <a:p>
              <a:pPr lvl="0" algn="ctr" defTabSz="1500505">
                <a:spcBef>
                  <a:spcPct val="50000"/>
                </a:spcBef>
              </a:pPr>
              <a:r>
                <a:rPr lang="en-US" altLang="zh-CN" sz="3600" b="1" dirty="0" smtClean="0">
                  <a:latin typeface="+mn-lt"/>
                </a:rPr>
                <a:t> </a:t>
              </a:r>
              <a:r>
                <a:rPr lang="en-US" altLang="zh-CN" sz="3600" b="1" dirty="0" err="1" smtClean="0">
                  <a:latin typeface="+mn-lt"/>
                </a:rPr>
                <a:t>tuần</a:t>
              </a:r>
              <a:r>
                <a:rPr lang="en-US" altLang="zh-CN" sz="3600" b="1" dirty="0" smtClean="0">
                  <a:latin typeface="+mn-lt"/>
                </a:rPr>
                <a:t> 24</a:t>
              </a:r>
              <a:endParaRPr lang="zh-CN" altLang="en-US" sz="3600" b="1" dirty="0">
                <a:latin typeface="+mn-lt"/>
              </a:endParaRPr>
            </a:p>
          </p:txBody>
        </p:sp>
      </p:grpSp>
      <p:pic>
        <p:nvPicPr>
          <p:cNvPr id="5125" name="图片 5124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04522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81" y="489422"/>
            <a:ext cx="15698043" cy="9142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文本框 5126"/>
          <p:cNvSpPr txBox="1"/>
          <p:nvPr/>
        </p:nvSpPr>
        <p:spPr>
          <a:xfrm>
            <a:off x="2452044" y="3781072"/>
            <a:ext cx="1080135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dirty="0" smtClean="0"/>
              <a:t>3. </a:t>
            </a:r>
            <a:r>
              <a:rPr lang="en-US" altLang="zh-CN" dirty="0" err="1" smtClean="0"/>
              <a:t>Thông</a:t>
            </a:r>
            <a:r>
              <a:rPr lang="en-US" altLang="zh-CN" dirty="0" smtClean="0"/>
              <a:t> tin </a:t>
            </a:r>
            <a:r>
              <a:rPr lang="en-US" altLang="zh-CN" dirty="0" err="1" smtClean="0"/>
              <a:t>về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loài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vật</a:t>
            </a:r>
            <a:r>
              <a:rPr lang="en-US" altLang="zh-CN" dirty="0" smtClean="0"/>
              <a:t>:</a:t>
            </a:r>
            <a:endParaRPr lang="zh-CN" altLang="en-US" sz="3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8" name="文本框 5127"/>
          <p:cNvSpPr txBox="1"/>
          <p:nvPr/>
        </p:nvSpPr>
        <p:spPr>
          <a:xfrm>
            <a:off x="2484488" y="3043770"/>
            <a:ext cx="1080135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2. </a:t>
            </a:r>
            <a:r>
              <a:rPr lang="en-US" altLang="zh-CN" sz="3000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Tên</a:t>
            </a: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000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tác</a:t>
            </a: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000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giả</a:t>
            </a: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: </a:t>
            </a:r>
            <a:endParaRPr lang="zh-CN" altLang="en-US" sz="3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9" name="文本框 5128"/>
          <p:cNvSpPr txBox="1"/>
          <p:nvPr/>
        </p:nvSpPr>
        <p:spPr>
          <a:xfrm>
            <a:off x="2484488" y="2178855"/>
            <a:ext cx="1080135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1. </a:t>
            </a:r>
            <a:r>
              <a:rPr lang="en-US" altLang="zh-CN" sz="3000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Tên</a:t>
            </a: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000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tác</a:t>
            </a: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000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phẩm</a:t>
            </a: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: </a:t>
            </a:r>
            <a:endParaRPr lang="zh-CN" altLang="en-US" sz="3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5126"/>
          <p:cNvSpPr txBox="1"/>
          <p:nvPr/>
        </p:nvSpPr>
        <p:spPr>
          <a:xfrm>
            <a:off x="2916536" y="6594963"/>
            <a:ext cx="1080135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dirty="0" smtClean="0"/>
              <a:t>c. </a:t>
            </a:r>
            <a:r>
              <a:rPr lang="en-US" altLang="zh-CN" dirty="0" err="1" smtClean="0"/>
              <a:t>Đặc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điểm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em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nhớ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nhất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của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loài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vật</a:t>
            </a:r>
            <a:r>
              <a:rPr lang="en-US" altLang="zh-CN" dirty="0" smtClean="0"/>
              <a:t>:</a:t>
            </a:r>
            <a:endParaRPr lang="zh-CN" altLang="en-US" sz="3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5127"/>
          <p:cNvSpPr txBox="1"/>
          <p:nvPr/>
        </p:nvSpPr>
        <p:spPr>
          <a:xfrm>
            <a:off x="2916536" y="5649576"/>
            <a:ext cx="1080135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dirty="0" smtClean="0"/>
              <a:t>b. </a:t>
            </a:r>
            <a:r>
              <a:rPr lang="en-US" altLang="zh-CN" dirty="0" err="1" smtClean="0"/>
              <a:t>Thức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ăn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của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loài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vật</a:t>
            </a: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: </a:t>
            </a:r>
            <a:endParaRPr lang="zh-CN" altLang="en-US" sz="3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5128"/>
          <p:cNvSpPr txBox="1"/>
          <p:nvPr/>
        </p:nvSpPr>
        <p:spPr>
          <a:xfrm>
            <a:off x="2916536" y="4656154"/>
            <a:ext cx="1080135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a. </a:t>
            </a:r>
            <a:r>
              <a:rPr lang="en-US" altLang="zh-CN" sz="3000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Tên</a:t>
            </a: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000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loài</a:t>
            </a: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000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vật</a:t>
            </a:r>
            <a:r>
              <a:rPr lang="en-US" altLang="zh-CN" sz="3000" dirty="0" smtClean="0">
                <a:latin typeface="Arial" panose="020B0604020202020204" pitchFamily="34" charset="0"/>
                <a:ea typeface="宋体" panose="02010600030101010101" pitchFamily="2" charset="-122"/>
              </a:rPr>
              <a:t>: </a:t>
            </a:r>
            <a:endParaRPr lang="zh-CN" altLang="en-US" sz="3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68464" y="2178855"/>
            <a:ext cx="680516" cy="549275"/>
          </a:xfrm>
          <a:prstGeom prst="ellipse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86672" y="3009723"/>
            <a:ext cx="680516" cy="549275"/>
          </a:xfrm>
          <a:prstGeom prst="ellipse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1" build="allAtOnce"/>
      <p:bldP spid="5128" grpId="0" build="allAtOnce"/>
      <p:bldP spid="5129" grpId="0" build="allAtOnce"/>
      <p:bldP spid="11" grpId="0" build="allAtOnce"/>
      <p:bldP spid="12" grpId="0" build="allAtOnce"/>
      <p:bldP spid="13" grpId="0" build="allAtOnce"/>
      <p:bldP spid="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40" y="-518690"/>
            <a:ext cx="18074406" cy="947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6" name="文本框 4105"/>
          <p:cNvSpPr txBox="1"/>
          <p:nvPr/>
        </p:nvSpPr>
        <p:spPr>
          <a:xfrm>
            <a:off x="1476375" y="2336403"/>
            <a:ext cx="12392585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Cùng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đọc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với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các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bạn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và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trao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đổi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một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số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thông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tin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về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loài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vật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đó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87733" y="3942406"/>
            <a:ext cx="3600450" cy="3546475"/>
            <a:chOff x="1476376" y="4443413"/>
            <a:chExt cx="3600450" cy="3546475"/>
          </a:xfrm>
        </p:grpSpPr>
        <p:pic>
          <p:nvPicPr>
            <p:cNvPr id="7" name="图片 33800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6376" y="4443413"/>
              <a:ext cx="3600450" cy="3546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文本框 7"/>
            <p:cNvSpPr txBox="1"/>
            <p:nvPr/>
          </p:nvSpPr>
          <p:spPr>
            <a:xfrm>
              <a:off x="2212258" y="5870839"/>
              <a:ext cx="2247627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002060"/>
                  </a:solidFill>
                </a:rPr>
                <a:t>HOẠT ĐỘNG CÁ NHÂN</a:t>
              </a:r>
              <a:endParaRPr lang="en-US" altLang="zh-CN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2" name="文本框 7"/>
          <p:cNvSpPr txBox="1"/>
          <p:nvPr/>
        </p:nvSpPr>
        <p:spPr>
          <a:xfrm>
            <a:off x="2622803" y="6786559"/>
            <a:ext cx="3616011" cy="830997"/>
          </a:xfrm>
          <a:prstGeom prst="rect">
            <a:avLst/>
          </a:prstGeom>
          <a:solidFill>
            <a:srgbClr val="FFCC99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400" b="1" dirty="0" err="1" smtClean="0">
                <a:solidFill>
                  <a:srgbClr val="002060"/>
                </a:solidFill>
              </a:rPr>
              <a:t>Hoàn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thiện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phiếu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đọc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tuần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24</a:t>
            </a:r>
            <a:endParaRPr lang="en-US" altLang="zh-CN" sz="24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318" y="2708928"/>
            <a:ext cx="8293649" cy="5773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09480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图片 40963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7454" y="6582545"/>
            <a:ext cx="4412882" cy="32466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40965" descr="1-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-735012"/>
            <a:ext cx="4121150" cy="1019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 rotWithShape="1">
          <a:blip r:embed="rId7"/>
          <a:srcRect r="64751" b="10077"/>
          <a:stretch/>
        </p:blipFill>
        <p:spPr>
          <a:xfrm>
            <a:off x="1044328" y="1079200"/>
            <a:ext cx="4392488" cy="37444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0966" descr="1-39"/>
          <p:cNvPicPr>
            <a:picLocks noChangeAspect="1"/>
          </p:cNvPicPr>
          <p:nvPr/>
        </p:nvPicPr>
        <p:blipFill rotWithShape="1">
          <a:blip r:embed="rId7"/>
          <a:srcRect l="35806" r="32371"/>
          <a:stretch/>
        </p:blipFill>
        <p:spPr>
          <a:xfrm>
            <a:off x="5868864" y="990601"/>
            <a:ext cx="4104456" cy="4164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0966" descr="1-39"/>
          <p:cNvPicPr>
            <a:picLocks noChangeAspect="1"/>
          </p:cNvPicPr>
          <p:nvPr/>
        </p:nvPicPr>
        <p:blipFill rotWithShape="1">
          <a:blip r:embed="rId7"/>
          <a:srcRect l="67000"/>
          <a:stretch/>
        </p:blipFill>
        <p:spPr>
          <a:xfrm>
            <a:off x="10549384" y="1068736"/>
            <a:ext cx="4896544" cy="41036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40966" descr="1-39"/>
          <p:cNvPicPr>
            <a:picLocks noChangeAspect="1"/>
          </p:cNvPicPr>
          <p:nvPr/>
        </p:nvPicPr>
        <p:blipFill rotWithShape="1">
          <a:blip r:embed="rId7"/>
          <a:srcRect r="64751" b="10077"/>
          <a:stretch/>
        </p:blipFill>
        <p:spPr>
          <a:xfrm>
            <a:off x="1044328" y="5150721"/>
            <a:ext cx="4392488" cy="37444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0966" descr="1-39"/>
          <p:cNvPicPr>
            <a:picLocks noChangeAspect="1"/>
          </p:cNvPicPr>
          <p:nvPr/>
        </p:nvPicPr>
        <p:blipFill rotWithShape="1">
          <a:blip r:embed="rId7"/>
          <a:srcRect l="35806" r="32371"/>
          <a:stretch/>
        </p:blipFill>
        <p:spPr>
          <a:xfrm>
            <a:off x="5868864" y="5075836"/>
            <a:ext cx="4104456" cy="4164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40966" descr="1-39"/>
          <p:cNvPicPr>
            <a:picLocks noChangeAspect="1"/>
          </p:cNvPicPr>
          <p:nvPr/>
        </p:nvPicPr>
        <p:blipFill rotWithShape="1">
          <a:blip r:embed="rId7"/>
          <a:srcRect l="67000"/>
          <a:stretch/>
        </p:blipFill>
        <p:spPr>
          <a:xfrm>
            <a:off x="10549384" y="5153971"/>
            <a:ext cx="4896544" cy="41036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080" descr="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7950" y="-28312"/>
            <a:ext cx="6384273" cy="1619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8"/>
          <p:cNvSpPr txBox="1"/>
          <p:nvPr/>
        </p:nvSpPr>
        <p:spPr>
          <a:xfrm>
            <a:off x="108224" y="129382"/>
            <a:ext cx="5820587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 dirty="0" err="1" smtClean="0">
                <a:solidFill>
                  <a:srgbClr val="002060"/>
                </a:solidFill>
              </a:rPr>
              <a:t>Góc</a:t>
            </a:r>
            <a:r>
              <a:rPr lang="en-US" altLang="zh-CN" sz="5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5400" b="1" dirty="0" err="1" smtClean="0">
                <a:solidFill>
                  <a:srgbClr val="002060"/>
                </a:solidFill>
              </a:rPr>
              <a:t>tham</a:t>
            </a:r>
            <a:r>
              <a:rPr lang="en-US" altLang="zh-CN" sz="5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5400" b="1" dirty="0" err="1" smtClean="0">
                <a:solidFill>
                  <a:srgbClr val="002060"/>
                </a:solidFill>
              </a:rPr>
              <a:t>khảo</a:t>
            </a:r>
            <a:endParaRPr lang="zh-CN" altLang="en-US" sz="5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readvii.com/wp-content/uploads/2020/01/sach-con-cho-nho-mang-gio-hoa-hong-195x3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21" y="1691818"/>
            <a:ext cx="341816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ách Truyện Tranh Thiếu Nhi Hay Chó Và Mèo Dưới Lăng Kính Khoa Học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64" y="1563511"/>
            <a:ext cx="3530479" cy="274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ach.tonirovkasamara.ru/timthumb.php?w=300&amp;h=420&amp;zc=1&amp;a=t&amp;s=1&amp;src=http%3A%2F%2Fsach-tonirovkasamara.uberupload.ru%2Fbooks%2F764cc0edec1d363078e65ab48969faab.jpg&amp;q=5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432" y="1606096"/>
            <a:ext cx="4032448" cy="29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ìa sách Truyện Tranh Ghép - Ba Chú Lợn 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385" y="5746006"/>
            <a:ext cx="3500093" cy="282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hững Câu Chuyện Về Thế Giới Loài Vật: Tớ Là Một Chú Mèo – Nhà sách Tân Việ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64" y="5622925"/>
            <a:ext cx="3530479" cy="29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hững câu chuyện về trâu / Thuý Toàn biên soạn. - H. : Nxb. Hội Nhà văn,  2019. - 136tr.;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912" y="5719489"/>
            <a:ext cx="4048968" cy="28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40" y="-518690"/>
            <a:ext cx="18074406" cy="947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6" name="文本框 4105"/>
          <p:cNvSpPr txBox="1"/>
          <p:nvPr/>
        </p:nvSpPr>
        <p:spPr>
          <a:xfrm>
            <a:off x="1476375" y="2336403"/>
            <a:ext cx="12392585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Cùng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đọc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với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các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bạn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và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trao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đổi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một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số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thông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tin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về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loài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vật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đó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87733" y="3942406"/>
            <a:ext cx="3600450" cy="3546475"/>
            <a:chOff x="1476376" y="4443413"/>
            <a:chExt cx="3600450" cy="3546475"/>
          </a:xfrm>
        </p:grpSpPr>
        <p:pic>
          <p:nvPicPr>
            <p:cNvPr id="7" name="图片 33800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6376" y="4443413"/>
              <a:ext cx="3600450" cy="3546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文本框 7"/>
            <p:cNvSpPr txBox="1"/>
            <p:nvPr/>
          </p:nvSpPr>
          <p:spPr>
            <a:xfrm>
              <a:off x="2212258" y="5870839"/>
              <a:ext cx="2247627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2400" b="1" dirty="0" smtClean="0">
                  <a:solidFill>
                    <a:srgbClr val="002060"/>
                  </a:solidFill>
                </a:rPr>
                <a:t>HOẠT ĐỘNG CÁ NHÂN</a:t>
              </a:r>
              <a:endParaRPr lang="en-US" altLang="zh-CN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245128" y="3302480"/>
            <a:ext cx="5040313" cy="4965700"/>
            <a:chOff x="5082509" y="3709899"/>
            <a:chExt cx="5040313" cy="4965700"/>
          </a:xfrm>
        </p:grpSpPr>
        <p:pic>
          <p:nvPicPr>
            <p:cNvPr id="10" name="图片 33799" descr="1-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2509" y="3709899"/>
              <a:ext cx="5040313" cy="49657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8"/>
            <p:cNvSpPr txBox="1"/>
            <p:nvPr/>
          </p:nvSpPr>
          <p:spPr>
            <a:xfrm>
              <a:off x="6084888" y="5407919"/>
              <a:ext cx="2952328" cy="18158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defTabSz="1500505">
                <a:spcBef>
                  <a:spcPct val="50000"/>
                </a:spcBef>
              </a:pPr>
              <a:r>
                <a:rPr lang="en-US" altLang="zh-CN" sz="2800" b="1" dirty="0" smtClean="0">
                  <a:solidFill>
                    <a:srgbClr val="002060"/>
                  </a:solidFill>
                </a:rPr>
                <a:t>CHIA SẺ </a:t>
              </a:r>
            </a:p>
            <a:p>
              <a:pPr lvl="0" algn="ctr" defTabSz="1500505">
                <a:spcBef>
                  <a:spcPct val="50000"/>
                </a:spcBef>
              </a:pPr>
              <a:r>
                <a:rPr lang="en-US" altLang="zh-CN" sz="2800" b="1" dirty="0" smtClean="0">
                  <a:solidFill>
                    <a:srgbClr val="002060"/>
                  </a:solidFill>
                </a:rPr>
                <a:t>TRONG </a:t>
              </a:r>
            </a:p>
            <a:p>
              <a:pPr lvl="0" algn="ctr" defTabSz="1500505">
                <a:spcBef>
                  <a:spcPct val="50000"/>
                </a:spcBef>
              </a:pPr>
              <a:r>
                <a:rPr lang="en-US" altLang="zh-CN" sz="2800" b="1" dirty="0" smtClean="0">
                  <a:solidFill>
                    <a:srgbClr val="002060"/>
                  </a:solidFill>
                </a:rPr>
                <a:t>NHÓM 4</a:t>
              </a:r>
              <a:endParaRPr lang="zh-CN" altLang="en-US" sz="2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2" name="文本框 7"/>
          <p:cNvSpPr txBox="1"/>
          <p:nvPr/>
        </p:nvSpPr>
        <p:spPr>
          <a:xfrm>
            <a:off x="2622803" y="6786559"/>
            <a:ext cx="3616011" cy="830997"/>
          </a:xfrm>
          <a:prstGeom prst="rect">
            <a:avLst/>
          </a:prstGeom>
          <a:solidFill>
            <a:srgbClr val="FFCC99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400" b="1" dirty="0" err="1" smtClean="0">
                <a:solidFill>
                  <a:srgbClr val="002060"/>
                </a:solidFill>
              </a:rPr>
              <a:t>Hoàn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thiện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phiếu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đọc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tuần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24</a:t>
            </a:r>
            <a:endParaRPr lang="en-US" altLang="zh-CN" sz="2400" b="1" dirty="0">
              <a:solidFill>
                <a:srgbClr val="00206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140886" y="5544211"/>
            <a:ext cx="2392274" cy="345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15640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8195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3" y="415925"/>
            <a:ext cx="15265400" cy="8980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5"/>
          <p:cNvSpPr/>
          <p:nvPr/>
        </p:nvSpPr>
        <p:spPr>
          <a:xfrm rot="21224096">
            <a:off x="1145747" y="2425985"/>
            <a:ext cx="52239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+mn-lt"/>
              </a:rPr>
              <a:t>Đọc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sách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lại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lợi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ích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gì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? </a:t>
            </a:r>
            <a:endParaRPr lang="zh-CN" altLang="en-US" sz="5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矩形 5"/>
          <p:cNvSpPr/>
          <p:nvPr/>
        </p:nvSpPr>
        <p:spPr>
          <a:xfrm>
            <a:off x="7525048" y="3620494"/>
            <a:ext cx="7085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2060"/>
                </a:solidFill>
                <a:latin typeface="+mn-lt"/>
              </a:rPr>
              <a:t>Làm</a:t>
            </a:r>
            <a:r>
              <a:rPr lang="en-US" sz="5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thế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nào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để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rèn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thói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quen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+mn-lt"/>
              </a:rPr>
              <a:t>đọc</a:t>
            </a:r>
            <a:r>
              <a:rPr lang="en-US" sz="5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+mn-lt"/>
              </a:rPr>
              <a:t>sách</a:t>
            </a:r>
            <a:r>
              <a:rPr lang="en-US" sz="5400" dirty="0" smtClean="0">
                <a:solidFill>
                  <a:srgbClr val="002060"/>
                </a:solidFill>
                <a:latin typeface="+mn-lt"/>
              </a:rPr>
              <a:t>?</a:t>
            </a:r>
            <a:endParaRPr lang="zh-CN" altLang="en-US" sz="5400" dirty="0">
              <a:solidFill>
                <a:srgbClr val="002060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927DABF-D2A2-4968-A6E5-A0A61AC402B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1Bd{8CF2C55F-B145-460A-B1B2-D144E4C14B2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ng Việt 2 - Đọc mở rộng tuần 24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B02D64-C68B-4DA6-8F95-93C58A49557C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B1EB23-1F15-4D93-AE84-657A06950BCE}: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A03BA4-0923-424E-9DC8-6E805F10A654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4FBCF5-E73C-4E3F-8334-1C408846398D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B39F9B-60E0-4526-A8E4-CD03E95B183D}:2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8C8FAE-580F-4709-9A50-002CB9CD105B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E9188C-4BF8-49A6-950A-1FD7BC66AB3F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1A7E76-CCCC-43A6-BC3F-D00810587E92}:28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F7577E-2565-42F6-8912-68A68BCE1DD0}:2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2D3FC1-3181-4476-8389-66392473FAD7}:285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247</Words>
  <Application>Microsoft Office PowerPoint</Application>
  <PresentationFormat>Custom</PresentationFormat>
  <Paragraphs>49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宋体</vt:lpstr>
      <vt:lpstr>Arial</vt:lpstr>
      <vt:lpstr>Calibri</vt:lpstr>
      <vt:lpstr>等线</vt:lpstr>
      <vt:lpstr>Roboto Black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2 - Đọc mở rộng tuần 24</dc:title>
  <dc:creator>Administrator</dc:creator>
  <cp:lastModifiedBy>Admin</cp:lastModifiedBy>
  <cp:revision>33</cp:revision>
  <dcterms:created xsi:type="dcterms:W3CDTF">2015-09-14T06:10:05Z</dcterms:created>
  <dcterms:modified xsi:type="dcterms:W3CDTF">2025-03-11T03:11:30Z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