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2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3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4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5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6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712" r:id="rId3"/>
    <p:sldMasterId id="2147483766" r:id="rId4"/>
    <p:sldMasterId id="2147483779" r:id="rId5"/>
    <p:sldMasterId id="2147483792" r:id="rId6"/>
    <p:sldMasterId id="2147483805" r:id="rId7"/>
    <p:sldMasterId id="2147483818" r:id="rId8"/>
    <p:sldMasterId id="2147483831" r:id="rId9"/>
    <p:sldMasterId id="2147483883" r:id="rId10"/>
    <p:sldMasterId id="2147483897" r:id="rId11"/>
    <p:sldMasterId id="2147483925" r:id="rId12"/>
    <p:sldMasterId id="2147483939" r:id="rId13"/>
    <p:sldMasterId id="2147483953" r:id="rId14"/>
    <p:sldMasterId id="2147483967" r:id="rId15"/>
    <p:sldMasterId id="2147483981" r:id="rId16"/>
    <p:sldMasterId id="2147484022" r:id="rId17"/>
  </p:sldMasterIdLst>
  <p:notesMasterIdLst>
    <p:notesMasterId r:id="rId40"/>
  </p:notesMasterIdLst>
  <p:sldIdLst>
    <p:sldId id="391" r:id="rId18"/>
    <p:sldId id="335" r:id="rId19"/>
    <p:sldId id="358" r:id="rId20"/>
    <p:sldId id="395" r:id="rId21"/>
    <p:sldId id="357" r:id="rId22"/>
    <p:sldId id="359" r:id="rId23"/>
    <p:sldId id="360" r:id="rId24"/>
    <p:sldId id="361" r:id="rId25"/>
    <p:sldId id="362" r:id="rId26"/>
    <p:sldId id="393" r:id="rId27"/>
    <p:sldId id="384" r:id="rId28"/>
    <p:sldId id="383" r:id="rId29"/>
    <p:sldId id="368" r:id="rId30"/>
    <p:sldId id="371" r:id="rId31"/>
    <p:sldId id="372" r:id="rId32"/>
    <p:sldId id="373" r:id="rId33"/>
    <p:sldId id="374" r:id="rId34"/>
    <p:sldId id="375" r:id="rId35"/>
    <p:sldId id="376" r:id="rId36"/>
    <p:sldId id="380" r:id="rId37"/>
    <p:sldId id="340" r:id="rId38"/>
    <p:sldId id="396" r:id="rId39"/>
  </p:sldIdLst>
  <p:sldSz cx="12192000" cy="6858000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4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20" Type="http://schemas.openxmlformats.org/officeDocument/2006/relationships/slide" Target="slides/slide3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F51B1-B992-43B1-8561-3600A6EDFDC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2EE79-6501-4AFD-9484-9DAD01E3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6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2EE79-6501-4AFD-9484-9DAD01E39D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7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2EE79-6501-4AFD-9484-9DAD01E39D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60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2EE79-6501-4AFD-9484-9DAD01E39D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29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2EE79-6501-4AFD-9484-9DAD01E39D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82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888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2EE79-6501-4AFD-9484-9DAD01E39D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52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913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2EE79-6501-4AFD-9484-9DAD01E39D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73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071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2EE79-6501-4AFD-9484-9DAD01E39D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9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338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2EE79-6501-4AFD-9484-9DAD01E39D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26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2EE79-6501-4AFD-9484-9DAD01E39D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31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2EE79-6501-4AFD-9484-9DAD01E39DF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17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2EE79-6501-4AFD-9484-9DAD01E39DF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0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2EE79-6501-4AFD-9484-9DAD01E39D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2EE79-6501-4AFD-9484-9DAD01E39D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91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2EE79-6501-4AFD-9484-9DAD01E39D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27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2EE79-6501-4AFD-9484-9DAD01E39D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93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2EE79-6501-4AFD-9484-9DAD01E39D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2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2EE79-6501-4AFD-9484-9DAD01E39D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4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2EE79-6501-4AFD-9484-9DAD01E39D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4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9333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9040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0410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6158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7588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312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4918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7142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04387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747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0514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1975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7875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981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8016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6311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8966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5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5391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783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33715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3163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0087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51428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1196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8843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6502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351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89667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90599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547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77499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44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35200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2844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32558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0553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98238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57152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1801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16986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080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6562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64081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06266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27343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16906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444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9558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5121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1870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6470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033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01052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83073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28718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04946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34478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63990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33153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4017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2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2796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160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6989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24616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02088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87504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62354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03787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49942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76663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48593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95889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6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41391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17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64053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12656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75859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38018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88073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95424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43737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37736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222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03761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69230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91841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82936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09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99414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48624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60685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31572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67382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60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23067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0483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48952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37956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242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32630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62859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16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06391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319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3" name="Google Shape;323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6" name="Google Shape;326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" name="Google Shape;337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2" name="Google Shape;342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5" name="Google Shape;345;p2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500" b="0" i="0" u="none" strike="noStrike" kern="0" cap="none" spc="0" normalizeH="0" baseline="0" noProof="0">
                <a:ln>
                  <a:noFill/>
                </a:ln>
                <a:solidFill>
                  <a:srgbClr val="974806"/>
                </a:solidFill>
                <a:effectLst/>
                <a:uLnTx/>
                <a:uFillTx/>
                <a:latin typeface="Cookie"/>
                <a:ea typeface="Cookie"/>
                <a:cs typeface="Cookie"/>
                <a:sym typeface="Cookie"/>
              </a:rPr>
              <a:t>KHÁM PHÁ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493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07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08583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E36C0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318856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0" name="Google Shape;530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4" name="Google Shape;534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2" name="Google Shape;542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Google Shape;547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8" name="Google Shape;54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0" name="Google Shape;550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5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01" name="Google Shape;601;p2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02" name="Google Shape;602;p2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44" name="Google Shape;644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7" name="Google Shape;647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8" name="Google Shape;658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63" name="Google Shape;663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604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772393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613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500" b="0" i="0" u="none" strike="noStrike" kern="0" cap="none" spc="0" normalizeH="0" baseline="0" noProof="0">
                <a:ln>
                  <a:noFill/>
                </a:ln>
                <a:solidFill>
                  <a:srgbClr val="974806"/>
                </a:solidFill>
                <a:effectLst/>
                <a:uLnTx/>
                <a:uFillTx/>
                <a:latin typeface="Cookie"/>
                <a:ea typeface="Cookie"/>
                <a:cs typeface="Cookie"/>
                <a:sym typeface="Cookie"/>
              </a:rPr>
              <a:t>KHÁM PHÁ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646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5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9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921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866137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596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500" b="0" i="0" u="none" strike="noStrike" kern="0" cap="none" spc="0" normalizeH="0" baseline="0" noProof="0">
                <a:ln>
                  <a:noFill/>
                </a:ln>
                <a:solidFill>
                  <a:srgbClr val="974806"/>
                </a:solidFill>
                <a:effectLst/>
                <a:uLnTx/>
                <a:uFillTx/>
                <a:latin typeface="Cookie"/>
                <a:ea typeface="Cookie"/>
                <a:cs typeface="Cookie"/>
                <a:sym typeface="Cookie"/>
              </a:rPr>
              <a:t>KHÁM PHÁ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396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05173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5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545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kumimoji="0" sz="115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okie"/>
              <a:ea typeface="Cookie"/>
              <a:cs typeface="Cookie"/>
              <a:sym typeface="Cookie"/>
            </a:endParaRPr>
          </a:p>
        </p:txBody>
      </p:sp>
    </p:spTree>
    <p:extLst>
      <p:ext uri="{BB962C8B-B14F-4D97-AF65-F5344CB8AC3E}">
        <p14:creationId xmlns:p14="http://schemas.microsoft.com/office/powerpoint/2010/main" val="156828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257156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91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500" b="0" i="0" u="none" strike="noStrike" kern="0" cap="none" spc="0" normalizeH="0" baseline="0" noProof="0">
                <a:ln>
                  <a:noFill/>
                </a:ln>
                <a:solidFill>
                  <a:srgbClr val="974806"/>
                </a:solidFill>
                <a:effectLst/>
                <a:uLnTx/>
                <a:uFillTx/>
                <a:latin typeface="Cookie"/>
                <a:ea typeface="Cookie"/>
                <a:cs typeface="Cookie"/>
                <a:sym typeface="Cookie"/>
              </a:rPr>
              <a:t>KHÁM PHÁ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740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5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012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kumimoji="0" sz="115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okie"/>
              <a:ea typeface="Cookie"/>
              <a:cs typeface="Cookie"/>
              <a:sym typeface="Cookie"/>
            </a:endParaRPr>
          </a:p>
        </p:txBody>
      </p:sp>
    </p:spTree>
    <p:extLst>
      <p:ext uri="{BB962C8B-B14F-4D97-AF65-F5344CB8AC3E}">
        <p14:creationId xmlns:p14="http://schemas.microsoft.com/office/powerpoint/2010/main" val="329909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215993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479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500" b="0" i="0" u="none" strike="noStrike" kern="0" cap="none" spc="0" normalizeH="0" baseline="0" noProof="0">
                <a:ln>
                  <a:noFill/>
                </a:ln>
                <a:solidFill>
                  <a:srgbClr val="974806"/>
                </a:solidFill>
                <a:effectLst/>
                <a:uLnTx/>
                <a:uFillTx/>
                <a:latin typeface="Cookie"/>
                <a:ea typeface="Cookie"/>
                <a:cs typeface="Cookie"/>
                <a:sym typeface="Cookie"/>
              </a:rPr>
              <a:t>KHÁM PHÁ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317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08574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5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839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kumimoji="0" sz="115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okie"/>
              <a:ea typeface="Cookie"/>
              <a:cs typeface="Cookie"/>
              <a:sym typeface="Cookie"/>
            </a:endParaRPr>
          </a:p>
        </p:txBody>
      </p:sp>
    </p:spTree>
    <p:extLst>
      <p:ext uri="{BB962C8B-B14F-4D97-AF65-F5344CB8AC3E}">
        <p14:creationId xmlns:p14="http://schemas.microsoft.com/office/powerpoint/2010/main" val="417516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438957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417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00731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3173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8507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1190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2500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9591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71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32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9967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6595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645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9188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8713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913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954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039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3786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80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879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6622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520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825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4796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6603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040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230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184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4114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37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86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4009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0939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1359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2916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2965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9587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9467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31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8167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62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970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4493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0487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9314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3776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9371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2022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4851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9391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6122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2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446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4775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1105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0207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6961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3229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570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6227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313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1188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85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783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3923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811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646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9355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1472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1489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0719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2374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7775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17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324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6301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0463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4018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651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6851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4248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6495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6336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9013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1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slideLayout" Target="../slideLayouts/slideLayout210.xml"/><Relationship Id="rId18" Type="http://schemas.openxmlformats.org/officeDocument/2006/relationships/slideLayout" Target="../slideLayouts/slideLayout215.xml"/><Relationship Id="rId26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00.xml"/><Relationship Id="rId21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04.xml"/><Relationship Id="rId12" Type="http://schemas.openxmlformats.org/officeDocument/2006/relationships/slideLayout" Target="../slideLayouts/slideLayout209.xml"/><Relationship Id="rId17" Type="http://schemas.openxmlformats.org/officeDocument/2006/relationships/slideLayout" Target="../slideLayouts/slideLayout214.xml"/><Relationship Id="rId25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199.xml"/><Relationship Id="rId16" Type="http://schemas.openxmlformats.org/officeDocument/2006/relationships/slideLayout" Target="../slideLayouts/slideLayout213.xml"/><Relationship Id="rId20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24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02.xml"/><Relationship Id="rId15" Type="http://schemas.openxmlformats.org/officeDocument/2006/relationships/slideLayout" Target="../slideLayouts/slideLayout212.xml"/><Relationship Id="rId23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07.xml"/><Relationship Id="rId19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Relationship Id="rId14" Type="http://schemas.openxmlformats.org/officeDocument/2006/relationships/slideLayout" Target="../slideLayouts/slideLayout211.xml"/><Relationship Id="rId22" Type="http://schemas.openxmlformats.org/officeDocument/2006/relationships/slideLayout" Target="../slideLayouts/slideLayout219.xml"/><Relationship Id="rId27" Type="http://schemas.openxmlformats.org/officeDocument/2006/relationships/theme" Target="../theme/theme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9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4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0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402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70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36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83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15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78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4133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  <p:sldLayoutId id="2147484036" r:id="rId14"/>
    <p:sldLayoutId id="2147484037" r:id="rId15"/>
    <p:sldLayoutId id="2147484038" r:id="rId16"/>
    <p:sldLayoutId id="2147484039" r:id="rId17"/>
    <p:sldLayoutId id="2147484040" r:id="rId18"/>
    <p:sldLayoutId id="2147484041" r:id="rId19"/>
    <p:sldLayoutId id="2147484042" r:id="rId20"/>
    <p:sldLayoutId id="2147484043" r:id="rId21"/>
    <p:sldLayoutId id="2147484044" r:id="rId22"/>
    <p:sldLayoutId id="2147484045" r:id="rId23"/>
    <p:sldLayoutId id="2147484046" r:id="rId24"/>
    <p:sldLayoutId id="2147484047" r:id="rId25"/>
    <p:sldLayoutId id="2147484048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388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3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694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377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766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690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232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926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223.xml"/><Relationship Id="rId1" Type="http://schemas.openxmlformats.org/officeDocument/2006/relationships/tags" Target="../tags/tag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5.xml"/><Relationship Id="rId1" Type="http://schemas.openxmlformats.org/officeDocument/2006/relationships/tags" Target="../tags/tag1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tags" Target="../tags/tag12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0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2.xml"/><Relationship Id="rId1" Type="http://schemas.openxmlformats.org/officeDocument/2006/relationships/tags" Target="../tags/tag13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7.xml"/><Relationship Id="rId1" Type="http://schemas.openxmlformats.org/officeDocument/2006/relationships/tags" Target="../tags/tag1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7.xml"/><Relationship Id="rId1" Type="http://schemas.openxmlformats.org/officeDocument/2006/relationships/tags" Target="../tags/tag1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4.xml"/><Relationship Id="rId1" Type="http://schemas.openxmlformats.org/officeDocument/2006/relationships/tags" Target="../tags/tag1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4.xml"/><Relationship Id="rId1" Type="http://schemas.openxmlformats.org/officeDocument/2006/relationships/tags" Target="../tags/tag1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7.xml"/><Relationship Id="rId1" Type="http://schemas.openxmlformats.org/officeDocument/2006/relationships/tags" Target="../tags/tag18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60.xml"/><Relationship Id="rId1" Type="http://schemas.openxmlformats.org/officeDocument/2006/relationships/tags" Target="../tags/tag19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73.xml"/><Relationship Id="rId1" Type="http://schemas.openxmlformats.org/officeDocument/2006/relationships/tags" Target="../tags/tag20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86.xml"/><Relationship Id="rId1" Type="http://schemas.openxmlformats.org/officeDocument/2006/relationships/tags" Target="../tags/tag2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4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1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3.xml"/><Relationship Id="rId1" Type="http://schemas.openxmlformats.org/officeDocument/2006/relationships/tags" Target="../tags/tag9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5.xml"/><Relationship Id="rId1" Type="http://schemas.openxmlformats.org/officeDocument/2006/relationships/tags" Target="../tags/tag10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503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40" y="2642726"/>
            <a:ext cx="8809795" cy="1935747"/>
          </a:xfrm>
          <a:prstGeom prst="rect">
            <a:avLst/>
          </a:prstGeom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7166" y="4328252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401862" flipH="1">
            <a:off x="10640937" y="5441355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0927175" y="3120854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5275" y="5865928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716" y="1348228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747" y="1222353"/>
            <a:ext cx="119691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Chào</a:t>
            </a:r>
            <a:r>
              <a:rPr kumimoji="0" lang="en-US" altLang="zh-CN" sz="44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44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mừng</a:t>
            </a:r>
            <a:r>
              <a:rPr kumimoji="0" lang="en-US" altLang="zh-CN" sz="44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44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các</a:t>
            </a:r>
            <a:r>
              <a:rPr kumimoji="0" lang="en-US" altLang="zh-CN" sz="44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44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thầy</a:t>
            </a:r>
            <a:r>
              <a:rPr kumimoji="0" lang="en-US" altLang="zh-CN" sz="4400" b="1" i="1" u="none" strike="noStrike" kern="1200" cap="none" spc="0" normalizeH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4400" b="1" i="1" u="none" strike="noStrike" kern="1200" cap="none" spc="0" normalizeH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cô</a:t>
            </a:r>
            <a:r>
              <a:rPr kumimoji="0" lang="en-US" altLang="zh-CN" sz="4400" b="1" i="1" u="none" strike="noStrike" kern="1200" cap="none" spc="0" normalizeH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4400" b="1" i="1" u="none" strike="noStrike" kern="1200" cap="none" spc="0" normalizeH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giáo</a:t>
            </a:r>
            <a:r>
              <a:rPr kumimoji="0" lang="en-US" altLang="zh-CN" sz="4400" b="1" i="1" u="none" strike="noStrike" kern="1200" cap="none" spc="0" normalizeH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1200" cap="none" spc="0" normalizeH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và</a:t>
            </a:r>
            <a:r>
              <a:rPr kumimoji="0" lang="en-US" altLang="zh-CN" sz="4400" b="1" i="1" u="none" strike="noStrike" kern="1200" cap="none" spc="0" normalizeH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4400" b="1" i="1" u="none" strike="noStrike" kern="1200" cap="none" spc="0" normalizeH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các</a:t>
            </a:r>
            <a:r>
              <a:rPr kumimoji="0" lang="en-US" altLang="zh-CN" sz="44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44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em</a:t>
            </a:r>
            <a:r>
              <a:rPr kumimoji="0" lang="en-US" altLang="zh-CN" sz="44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400" b="1" i="1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altLang="zh-CN" sz="4400" b="1" i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400" b="1" i="1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altLang="zh-CN" sz="4400" b="1" i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44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đến</a:t>
            </a:r>
            <a:r>
              <a:rPr kumimoji="0" lang="en-US" altLang="zh-CN" sz="44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44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với</a:t>
            </a:r>
            <a:r>
              <a:rPr kumimoji="0" lang="en-US" altLang="zh-CN" sz="44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44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tiết</a:t>
            </a:r>
            <a:r>
              <a:rPr kumimoji="0" lang="en-US" altLang="zh-CN" sz="44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44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Tiếng</a:t>
            </a:r>
            <a:r>
              <a:rPr kumimoji="0" lang="en-US" altLang="zh-CN" sz="4400" b="1" i="1" u="none" strike="noStrike" kern="1200" cap="none" spc="0" normalizeH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4400" b="1" i="1" u="none" strike="noStrike" kern="1200" cap="none" spc="0" normalizeH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Việt</a:t>
            </a:r>
            <a:r>
              <a:rPr kumimoji="0" lang="en-US" altLang="zh-CN" sz="4400" b="1" i="1" u="none" strike="noStrike" kern="1200" cap="none" spc="0" normalizeH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4400" b="1" i="1" u="none" strike="noStrike" kern="1200" cap="none" spc="0" normalizeH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lớp</a:t>
            </a:r>
            <a:r>
              <a:rPr kumimoji="0" lang="en-US" altLang="zh-CN" sz="4400" b="1" i="1" u="none" strike="noStrike" kern="1200" cap="none" spc="0" normalizeH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4400" b="1" i="1" u="none" strike="noStrike" kern="1200" cap="none" spc="0" normalizeH="0" noProof="0" dirty="0" smtClean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2</a:t>
            </a:r>
            <a:endParaRPr kumimoji="0" lang="en-US" altLang="zh-CN" sz="4400" b="1" i="1" u="none" strike="noStrike" kern="1200" cap="none" spc="0" normalizeH="0" noProof="0" dirty="0">
              <a:ln w="12700">
                <a:solidFill>
                  <a:srgbClr val="4F81BD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CF1CBE7-F9CE-468F-B2F1-209C63D5AA0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100000" l="0" r="100000">
                        <a14:foregroundMark x1="12889" y1="71778" x2="12222" y2="96000"/>
                        <a14:foregroundMark x1="27778" y1="77333" x2="19333" y2="81778"/>
                        <a14:foregroundMark x1="23111" y1="83111" x2="24667" y2="86444"/>
                        <a14:foregroundMark x1="19778" y1="80889" x2="15333" y2="88222"/>
                        <a14:foregroundMark x1="52444" y1="73111" x2="52667" y2="93333"/>
                        <a14:foregroundMark x1="58667" y1="82444" x2="57111" y2="95333"/>
                        <a14:foregroundMark x1="64222" y1="83778" x2="59778" y2="94667"/>
                        <a14:foregroundMark x1="38444" y1="90667" x2="46000" y2="95333"/>
                        <a14:foregroundMark x1="91778" y1="75333" x2="71778" y2="96000"/>
                        <a14:foregroundMark x1="40000" y1="71778" x2="49333" y2="82444"/>
                        <a14:foregroundMark x1="40222" y1="55556" x2="47556" y2="65333"/>
                        <a14:foregroundMark x1="56667" y1="48444" x2="54667" y2="6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94"/>
          <a:stretch>
            <a:fillRect/>
          </a:stretch>
        </p:blipFill>
        <p:spPr>
          <a:xfrm>
            <a:off x="3804054" y="4917694"/>
            <a:ext cx="4114800" cy="1712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573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0448 -0.02153 0.08243 -0.08703 0.1306 -0.10764 C 0.17956 -0.12778 0.2254 -0.12569 0.29219 -0.12338 C 0.35938 -0.12129 0.45144 -0.08611 0.53243 -0.09514 C 0.61394 -0.10393 0.71081 -0.12685 0.77904 -0.17708 C 0.84727 -0.22754 0.89258 -0.29467 0.94219 -0.39629 C 0.99167 -0.49791 1.04857 -0.70532 1.07657 -0.78634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28" y="-3932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3 -4.44444E-6 C -0.02669 -0.01597 -0.10143 -0.07847 -0.15885 -0.09629 C -0.21628 -0.11412 -0.27083 -0.10925 -0.34375 -0.1074 C -0.4168 -0.10555 -0.51315 -0.11388 -0.59635 -0.08518 C -0.6793 -0.05648 -0.73216 0.04075 -0.84323 0.06551 C -0.9543 0.09005 -1.17539 0.06366 -1.26263 0.06297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69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3.125E-6 -4.81481E-6 C -0.0207 -0.00092 -0.08528 -0.00023 -0.12356 -0.00462 C -0.16198 -0.00902 -0.16263 0.02292 -0.23073 -0.02615 C -0.29882 -0.07523 -0.43763 -0.19537 -0.53229 -0.29907 C -0.62721 -0.40277 -0.72929 -0.52708 -0.80104 -0.64907 C -0.87278 -0.77106 -0.92877 -0.95115 -0.9625 -1.03055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145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C 0.04479 -0.02153 0.08242 -0.08704 0.1306 -0.10764 C 0.17956 -0.12778 0.22539 -0.1257 0.29219 -0.12338 C 0.35937 -0.1213 0.45143 -0.08611 0.53242 -0.09514 C 0.61393 -0.10394 0.71081 -0.12685 0.77904 -0.17709 C 0.84727 -0.22755 0.89258 -0.29468 0.94219 -0.3963 C 0.9918 -0.49792 1.04857 -0.70533 1.07656 -0.78634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28" y="-3932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C 0.04479 -0.02153 0.08242 -0.08704 0.1306 -0.10764 C 0.17956 -0.12778 0.22539 -0.12569 0.29219 -0.12338 C 0.35937 -0.12129 0.45143 -0.08611 0.53242 -0.09514 C 0.61393 -0.10393 0.71081 -0.12685 0.77904 -0.17708 C 0.84726 -0.22754 0.89258 -0.29467 0.94219 -0.39629 C 0.9918 -0.49791 1.04857 -0.70532 1.07656 -0.78634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28" y="-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17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4E90A873-AD4D-4B4E-983F-492F42D523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2E10F5-75FB-4CFD-81AF-F7DF9B2BB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" y="182880"/>
            <a:ext cx="11917680" cy="65430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3289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EC8A16-7F16-4BDA-A9B1-64E6C891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695" y="0"/>
            <a:ext cx="3331029" cy="666206"/>
          </a:xfrm>
        </p:spPr>
        <p:txBody>
          <a:bodyPr>
            <a:normAutofit fontScale="90000"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"/>
              </a:rPr>
              <a:t>                               Hạt giống nhỏ</a:t>
            </a:r>
            <a:endParaRPr lang="en-US" sz="3200" dirty="0"/>
          </a:p>
        </p:txBody>
      </p:sp>
      <p:pic>
        <p:nvPicPr>
          <p:cNvPr id="2050" name="Picture 2" descr="https://img.loigiaihay.com/picture/question_lgh/2021_51/1623839416-c7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1" y="739865"/>
            <a:ext cx="11652068" cy="545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NhacNenKeChuyen-VA-4816815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5555" y="590038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812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94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EC8A16-7F16-4BDA-A9B1-64E6C891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267444"/>
            <a:ext cx="11980213" cy="700744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ãy quan sát tranh và kết hợp với nghe cô kể chuyện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giống nhỏ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218" name="Picture 2" descr="https://img.loigiaihay.com/picture/question_lgh/2021_51/1623839416-c7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4" y="1398494"/>
            <a:ext cx="11976846" cy="545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383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>
            <a:off x="5447720" y="399719"/>
            <a:ext cx="1214221" cy="2773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1941" y="64491"/>
            <a:ext cx="5530059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/>
              <a:t>Lúc đầu hạt giống nhỏ nằm ngủ ở</a:t>
            </a:r>
            <a:r>
              <a:rPr lang="en-US" sz="2800" b="1" dirty="0"/>
              <a:t> </a:t>
            </a:r>
            <a:r>
              <a:rPr lang="vi-VN" sz="2800" b="1" dirty="0"/>
              <a:t>trong lòng đất ấm trên một đồi cao</a:t>
            </a:r>
            <a:r>
              <a:rPr lang="en-US" sz="2800" dirty="0"/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9133" y="1937895"/>
            <a:ext cx="550917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 vào cô mây tưới nước mát, ông mặt trời chiếu nắng ấm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4491"/>
            <a:ext cx="5641725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/>
              <a:t>Lúc đầu hạt giống nhỏ nằm ngủ ở đâu</a:t>
            </a:r>
            <a:r>
              <a:rPr lang="en-US" sz="3200" b="1" dirty="0"/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479197" y="1902574"/>
            <a:ext cx="1184931" cy="148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476937"/>
            <a:ext cx="5641725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/>
              <a:t>Nhờ đâu mà hạt giống nhú lên 1 cái chồi non tươi xinh xắn?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7766277" y="4993571"/>
            <a:ext cx="3671887" cy="1067595"/>
          </a:xfrm>
          <a:prstGeom prst="cloudCallout">
            <a:avLst>
              <a:gd name="adj1" fmla="val -5582"/>
              <a:gd name="adj2" fmla="val -1786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</a:t>
            </a:r>
          </a:p>
        </p:txBody>
      </p:sp>
      <p:pic>
        <p:nvPicPr>
          <p:cNvPr id="11266" name="Picture 2" descr="https://img.loigiaihay.com/picture/question_lgh/2021_51/1623839416-c7e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14" b="51497"/>
          <a:stretch/>
        </p:blipFill>
        <p:spPr bwMode="auto">
          <a:xfrm>
            <a:off x="116526" y="2766271"/>
            <a:ext cx="5974991" cy="369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322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7" grpId="0" animBg="1"/>
      <p:bldP spid="3" grpId="0" animBg="1"/>
      <p:bldP spid="11" grpId="0" animBg="1"/>
      <p:bldP spid="12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0226" b="50482"/>
          <a:stretch/>
        </p:blipFill>
        <p:spPr>
          <a:xfrm>
            <a:off x="1317812" y="147918"/>
            <a:ext cx="10690412" cy="649493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9091612" y="3161506"/>
            <a:ext cx="3100388" cy="1067595"/>
          </a:xfrm>
          <a:prstGeom prst="cloudCallout">
            <a:avLst>
              <a:gd name="adj1" fmla="val -67854"/>
              <a:gd name="adj2" fmla="val -7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15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>
            <a:off x="5468604" y="935387"/>
            <a:ext cx="1214221" cy="167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2382" y="514248"/>
            <a:ext cx="5530059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Sống 1 mình trên đồi rộng cây cảm thấy rất buồn chán.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93266" y="2023628"/>
            <a:ext cx="5509175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2800" dirty="0">
                <a:latin typeface="Arial" panose="020B0604020202020204" pitchFamily="34" charset="0"/>
              </a:rPr>
              <a:t>Cây mơ ước có các bạn cây khác cùng sống bên cạnh</a:t>
            </a:r>
            <a:r>
              <a:rPr lang="en-US" sz="2800" dirty="0">
                <a:latin typeface="Arial" panose="020B0604020202020204" pitchFamily="34" charset="0"/>
              </a:rPr>
              <a:t>. </a:t>
            </a:r>
            <a:r>
              <a:rPr lang="vi-VN" sz="2800" dirty="0">
                <a:latin typeface="Arial" panose="020B0604020202020204" pitchFamily="34" charset="0"/>
              </a:rPr>
              <a:t>Cô mây, chị gió, ông mặt trời đã giúp cây.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24" y="298803"/>
            <a:ext cx="5641725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/>
              <a:t>Chẳng bao lâu cây non đã trở thành cây to, cao , khỏe</a:t>
            </a:r>
            <a:r>
              <a:rPr lang="en-US" sz="2800" b="1" dirty="0"/>
              <a:t> . </a:t>
            </a:r>
            <a:r>
              <a:rPr lang="vi-VN" sz="2800" b="1" dirty="0"/>
              <a:t>Cây cảm thấy thế nào</a:t>
            </a:r>
            <a:r>
              <a:rPr lang="en-US" sz="2800" b="1" dirty="0"/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487451" y="2555927"/>
            <a:ext cx="1184931" cy="148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24" y="2350488"/>
            <a:ext cx="564172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</a:rPr>
              <a:t>Cây mơ ước điều gì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 Ai </a:t>
            </a:r>
            <a:r>
              <a:rPr kumimoji="0" lang="vi-VN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đã giúp cây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7243763" y="5461793"/>
            <a:ext cx="3671887" cy="1067595"/>
          </a:xfrm>
          <a:prstGeom prst="cloudCallout">
            <a:avLst>
              <a:gd name="adj1" fmla="val -9851"/>
              <a:gd name="adj2" fmla="val -155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0906" b="50482"/>
          <a:stretch/>
        </p:blipFill>
        <p:spPr>
          <a:xfrm>
            <a:off x="0" y="3515476"/>
            <a:ext cx="5943599" cy="33425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134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7" grpId="0" animBg="1"/>
      <p:bldP spid="3" grpId="0" animBg="1"/>
      <p:bldP spid="11" grpId="0" animBg="1"/>
      <p:bldP spid="12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48591" r="50453"/>
          <a:stretch/>
        </p:blipFill>
        <p:spPr>
          <a:xfrm>
            <a:off x="268942" y="363072"/>
            <a:ext cx="10999694" cy="649492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8836118" y="2246873"/>
            <a:ext cx="3100388" cy="1067595"/>
          </a:xfrm>
          <a:prstGeom prst="cloudCallout">
            <a:avLst>
              <a:gd name="adj1" fmla="val -89106"/>
              <a:gd name="adj2" fmla="val 357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73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Arrow 19"/>
          <p:cNvSpPr/>
          <p:nvPr/>
        </p:nvSpPr>
        <p:spPr>
          <a:xfrm>
            <a:off x="5395712" y="2620550"/>
            <a:ext cx="1184931" cy="148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358120" y="625958"/>
            <a:ext cx="1214221" cy="134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0643" y="122651"/>
            <a:ext cx="5611357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Chị gió bay đi kiếm những hạt giống nhỏ đem về gieo bên quả đồi. Còn cô mây tưới nước mát, ông mặt trời thì chiếu nắng ấm....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54" y="161418"/>
            <a:ext cx="5641725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Chị gió, cô mây, ông mặt trời đã giúp cây thế 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54" y="2328162"/>
            <a:ext cx="564172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rồi chuyện gì đã xảy ra?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0643" y="2300017"/>
            <a:ext cx="5611357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Thế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rồi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 hạt giống đã nảy mầm vươn mình và lớn lên.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8123722" y="5343319"/>
            <a:ext cx="3830883" cy="1067595"/>
          </a:xfrm>
          <a:prstGeom prst="cloudCallout">
            <a:avLst>
              <a:gd name="adj1" fmla="val -65836"/>
              <a:gd name="adj2" fmla="val -943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48760" r="50454"/>
          <a:stretch/>
        </p:blipFill>
        <p:spPr>
          <a:xfrm>
            <a:off x="33554" y="2968159"/>
            <a:ext cx="6313458" cy="38898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018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  <p:bldP spid="5" grpId="0" animBg="1"/>
      <p:bldP spid="3" grpId="0" animBg="1"/>
      <p:bldP spid="12" grpId="0" animBg="1"/>
      <p:bldP spid="13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0226" t="48282"/>
          <a:stretch/>
        </p:blipFill>
        <p:spPr>
          <a:xfrm>
            <a:off x="2460812" y="662781"/>
            <a:ext cx="9574306" cy="61722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3880" y="0"/>
            <a:ext cx="2519363" cy="1325563"/>
          </a:xfrm>
          <a:prstGeom prst="cloudCallout">
            <a:avLst>
              <a:gd name="adj1" fmla="val 55524"/>
              <a:gd name="adj2" fmla="val 6081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Quan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sát</a:t>
            </a:r>
            <a:r>
              <a:rPr lang="en-US" sz="3200" b="1" dirty="0">
                <a:solidFill>
                  <a:srgbClr val="FF0000"/>
                </a:solidFill>
              </a:rPr>
              <a:t> t</a:t>
            </a:r>
            <a:r>
              <a:rPr lang="vi-VN" sz="3200" b="1" dirty="0">
                <a:solidFill>
                  <a:srgbClr val="FF0000"/>
                </a:solidFill>
              </a:rPr>
              <a:t>ranh 4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233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10"/>
          <p:cNvSpPr/>
          <p:nvPr/>
        </p:nvSpPr>
        <p:spPr>
          <a:xfrm>
            <a:off x="5439180" y="2073779"/>
            <a:ext cx="1184931" cy="148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409890" y="885485"/>
            <a:ext cx="1214221" cy="1423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9755" y="156140"/>
            <a:ext cx="5509175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Sống vui vẻ đoàn kết bên nhau, các cây cùng vươn lên giữa bầu trời lộng gió.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73170"/>
            <a:ext cx="5641725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</a:rPr>
              <a:t>Hằng ngày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,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</a:rPr>
              <a:t> c</a:t>
            </a:r>
            <a:r>
              <a:rPr kumimoji="0" lang="vi-VN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ây còn có ai đến chơi cùng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54884"/>
            <a:ext cx="5641725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tháng trôi qua các cây sống thế 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4111" y="1788397"/>
            <a:ext cx="5509175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các bạn chím sâu, gõ kiến, sơn ca ...đến chơi 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hót ca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lo.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7801974" y="4530340"/>
            <a:ext cx="3854220" cy="1500172"/>
          </a:xfrm>
          <a:prstGeom prst="cloudCallout">
            <a:avLst>
              <a:gd name="adj1" fmla="val -92267"/>
              <a:gd name="adj2" fmla="val -258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1100" t="48706"/>
          <a:stretch/>
        </p:blipFill>
        <p:spPr>
          <a:xfrm>
            <a:off x="-1" y="2622681"/>
            <a:ext cx="5956663" cy="42353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613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7" grpId="0" animBg="1"/>
      <p:bldP spid="3" grpId="0" animBg="1"/>
      <p:bldP spid="12" grpId="0" animBg="1"/>
      <p:bldP spid="13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">
            <a:extLst>
              <a:ext uri="{FF2B5EF4-FFF2-40B4-BE49-F238E27FC236}">
                <a16:creationId xmlns="" xmlns:a16="http://schemas.microsoft.com/office/drawing/2014/main" id="{F91B7652-1A43-4852-AB5E-0C39343DCA52}"/>
              </a:ext>
            </a:extLst>
          </p:cNvPr>
          <p:cNvGrpSpPr/>
          <p:nvPr/>
        </p:nvGrpSpPr>
        <p:grpSpPr>
          <a:xfrm>
            <a:off x="0" y="4443812"/>
            <a:ext cx="12282473" cy="2258127"/>
            <a:chOff x="-53293" y="2190760"/>
            <a:chExt cx="9211855" cy="2951064"/>
          </a:xfrm>
        </p:grpSpPr>
        <p:pic>
          <p:nvPicPr>
            <p:cNvPr id="14" name="10">
              <a:extLst>
                <a:ext uri="{FF2B5EF4-FFF2-40B4-BE49-F238E27FC236}">
                  <a16:creationId xmlns="" xmlns:a16="http://schemas.microsoft.com/office/drawing/2014/main" id="{CD9DD4C0-AF4B-4FE1-A3E1-388DA0217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5" name="13">
              <a:extLst>
                <a:ext uri="{FF2B5EF4-FFF2-40B4-BE49-F238E27FC236}">
                  <a16:creationId xmlns="" xmlns:a16="http://schemas.microsoft.com/office/drawing/2014/main" id="{4EA58876-3131-4127-8EF3-6DF6D95EF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6" name="16">
              <a:extLst>
                <a:ext uri="{FF2B5EF4-FFF2-40B4-BE49-F238E27FC236}">
                  <a16:creationId xmlns="" xmlns:a16="http://schemas.microsoft.com/office/drawing/2014/main" id="{6CE6C008-AB85-4086-B124-DE7BDF8BE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4" name="Oval 3"/>
          <p:cNvSpPr/>
          <p:nvPr/>
        </p:nvSpPr>
        <p:spPr>
          <a:xfrm>
            <a:off x="192505" y="259882"/>
            <a:ext cx="11819823" cy="41839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9505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8" y="2024375"/>
            <a:ext cx="5710007" cy="9755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 khuyên chúng ta điều gì</a:t>
            </a:r>
            <a:r>
              <a:rPr lang="vi-VN" sz="400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952894"/>
            <a:ext cx="121920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cuộc sống chúng 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gắn bó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đoàn kết 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thì cuộc sống mới trở lên tươi đẹp được</a:t>
            </a:r>
            <a:r>
              <a:rPr lang="en-US" sz="4000" dirty="0"/>
              <a:t>.</a:t>
            </a:r>
          </a:p>
          <a:p>
            <a:endParaRPr lang="vi-VN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007" y="585756"/>
            <a:ext cx="6347011" cy="432220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380513" y="-117233"/>
            <a:ext cx="3918857" cy="430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600" dirty="0">
                <a:solidFill>
                  <a:srgbClr val="FF0000"/>
                </a:solidFill>
              </a:rPr>
              <a:t>                             </a:t>
            </a:r>
            <a:r>
              <a:rPr lang="en-US" sz="3600" dirty="0" err="1">
                <a:solidFill>
                  <a:srgbClr val="FF0000"/>
                </a:solidFill>
              </a:rPr>
              <a:t>Hạt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giống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nhỏ</a:t>
            </a:r>
            <a:endParaRPr lang="vi-VN" sz="36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0" y="3944983"/>
            <a:ext cx="2481942" cy="770755"/>
          </a:xfrm>
          <a:prstGeom prst="wedgeRoundRectCallout">
            <a:avLst>
              <a:gd name="adj1" fmla="val -8250"/>
              <a:gd name="adj2" fmla="val 813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6" y="3944983"/>
            <a:ext cx="2333784" cy="313508"/>
          </a:xfrm>
        </p:spPr>
        <p:txBody>
          <a:bodyPr>
            <a:no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                             Ý nghĩa: </a:t>
            </a:r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21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                 </a:t>
            </a:r>
            <a:r>
              <a:rPr lang="vi-VN" dirty="0">
                <a:solidFill>
                  <a:srgbClr val="FF0000"/>
                </a:solidFill>
              </a:rPr>
              <a:t>Vân dụng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vi-VN" dirty="0">
                <a:solidFill>
                  <a:srgbClr val="FF0000"/>
                </a:solidFill>
              </a:rPr>
              <a:t>- Trải nghiệm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1777" y="1690689"/>
            <a:ext cx="9798518" cy="869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Cây</a:t>
            </a:r>
            <a:r>
              <a:rPr lang="en-US" sz="3600" dirty="0"/>
              <a:t> </a:t>
            </a:r>
            <a:r>
              <a:rPr lang="en-US" sz="3600" dirty="0" err="1"/>
              <a:t>xanh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lợi</a:t>
            </a:r>
            <a:r>
              <a:rPr lang="en-US" sz="3600" dirty="0"/>
              <a:t> </a:t>
            </a:r>
            <a:r>
              <a:rPr lang="en-US" sz="3600" dirty="0" err="1"/>
              <a:t>ích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 ?</a:t>
            </a:r>
            <a:endParaRPr lang="vi-VN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73749B2-E042-4EA9-930B-701740228BFE}"/>
              </a:ext>
            </a:extLst>
          </p:cNvPr>
          <p:cNvSpPr/>
          <p:nvPr/>
        </p:nvSpPr>
        <p:spPr>
          <a:xfrm>
            <a:off x="1097280" y="3147460"/>
            <a:ext cx="9683015" cy="1027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6AB76D4-C938-4274-9A5C-352CFEDC4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58" y="4297680"/>
            <a:ext cx="11540690" cy="23177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805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79FE053-4A96-4158-BEB4-3EB6A3CCB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07" y="269507"/>
            <a:ext cx="11569567" cy="61120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9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EC8A16-7F16-4BDA-A9B1-64E6C891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2" y="-77738"/>
            <a:ext cx="11540201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098" name="Picture 2" descr="https://img.loigiaihay.com/picture/question_lgh/2021_51/1623839416-c7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74" y="1762627"/>
            <a:ext cx="8566485" cy="485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9EC95605-695F-4179-9947-52A96C86D4B4}"/>
              </a:ext>
            </a:extLst>
          </p:cNvPr>
          <p:cNvSpPr txBox="1">
            <a:spLocks/>
          </p:cNvSpPr>
          <p:nvPr/>
        </p:nvSpPr>
        <p:spPr>
          <a:xfrm rot="10800000" flipV="1">
            <a:off x="3619098" y="1110172"/>
            <a:ext cx="4013735" cy="65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200" dirty="0">
                <a:solidFill>
                  <a:srgbClr val="FF0000"/>
                </a:solidFill>
                <a:latin typeface="Arial"/>
              </a:rPr>
              <a:t>                               </a:t>
            </a:r>
            <a:r>
              <a:rPr lang="vi-VN" sz="1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giống nhỏ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E94549D-4267-4E95-8A56-C97DF081CA56}"/>
              </a:ext>
            </a:extLst>
          </p:cNvPr>
          <p:cNvSpPr/>
          <p:nvPr/>
        </p:nvSpPr>
        <p:spPr>
          <a:xfrm>
            <a:off x="2167965" y="830228"/>
            <a:ext cx="3424555" cy="4508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05BF31A-DD77-47EE-BD26-DD9AA8D8F0F2}"/>
              </a:ext>
            </a:extLst>
          </p:cNvPr>
          <p:cNvSpPr/>
          <p:nvPr/>
        </p:nvSpPr>
        <p:spPr>
          <a:xfrm>
            <a:off x="5886092" y="852770"/>
            <a:ext cx="2228005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658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0094124C-C379-42F2-8A16-457A8B8BF9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6B86FE5-640B-4857-AF79-A8D2E2BD0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32" y="288759"/>
            <a:ext cx="11723570" cy="63334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5912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EC8A16-7F16-4BDA-A9B1-64E6C891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" y="-77738"/>
            <a:ext cx="9911073" cy="1325563"/>
          </a:xfrm>
        </p:spPr>
        <p:txBody>
          <a:bodyPr>
            <a:normAutofit/>
          </a:bodyPr>
          <a:lstStyle/>
          <a:p>
            <a:r>
              <a:rPr lang="en-US" sz="3200" dirty="0"/>
              <a:t>1.Dựa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 err="1"/>
              <a:t>gợi</a:t>
            </a:r>
            <a:r>
              <a:rPr lang="en-US" sz="3200" dirty="0"/>
              <a:t> ý, </a:t>
            </a:r>
            <a:r>
              <a:rPr lang="en-US" sz="3200" dirty="0" err="1"/>
              <a:t>đoán</a:t>
            </a:r>
            <a:r>
              <a:rPr lang="en-US" sz="3200" dirty="0"/>
              <a:t> </a:t>
            </a:r>
            <a:r>
              <a:rPr lang="en-US" sz="3200" dirty="0" err="1"/>
              <a:t>nội</a:t>
            </a:r>
            <a:r>
              <a:rPr lang="en-US" sz="3200" dirty="0"/>
              <a:t> dung </a:t>
            </a:r>
            <a:r>
              <a:rPr lang="en-US" sz="3200" dirty="0" err="1"/>
              <a:t>từng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?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="" xmlns:a16="http://schemas.microsoft.com/office/drawing/2014/main" id="{D4EBAD3E-9B72-4E85-A23C-A86045B07D9E}"/>
              </a:ext>
            </a:extLst>
          </p:cNvPr>
          <p:cNvSpPr/>
          <p:nvPr/>
        </p:nvSpPr>
        <p:spPr>
          <a:xfrm>
            <a:off x="418012" y="2600028"/>
            <a:ext cx="4366598" cy="1558539"/>
          </a:xfrm>
          <a:prstGeom prst="wedgeEllipseCallout">
            <a:avLst>
              <a:gd name="adj1" fmla="val 21133"/>
              <a:gd name="adj2" fmla="val 13799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ội dung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63769" y="877189"/>
            <a:ext cx="218354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84610" y="825514"/>
            <a:ext cx="2477267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494" y="6035212"/>
            <a:ext cx="11645152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Hạt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vi-V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giống </a:t>
            </a:r>
            <a:r>
              <a:rPr lang="vi-VN" sz="2800" b="1" dirty="0">
                <a:solidFill>
                  <a:prstClr val="black"/>
                </a:solidFill>
              </a:rPr>
              <a:t>nhỏ trở </a:t>
            </a:r>
            <a:r>
              <a:rPr kumimoji="0" lang="vi-V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thành cây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cao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to </a:t>
            </a:r>
            <a:r>
              <a:rPr kumimoji="0" lang="vi-V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nhờ vào đất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  <a:r>
              <a:rPr kumimoji="0" lang="vi-V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nắng, mưa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5122" name="Picture 2" descr="https://img.loigiaihay.com/picture/question_lgh/2021_51/1623839416-c7e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92" b="51851"/>
          <a:stretch/>
        </p:blipFill>
        <p:spPr bwMode="auto">
          <a:xfrm>
            <a:off x="4784610" y="969924"/>
            <a:ext cx="7116036" cy="454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10067365" y="63970"/>
            <a:ext cx="2124635" cy="761544"/>
          </a:xfrm>
          <a:prstGeom prst="wedgeEllipseCallout">
            <a:avLst>
              <a:gd name="adj1" fmla="val 53"/>
              <a:gd name="adj2" fmla="val 925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</a:rPr>
              <a:t>Chia </a:t>
            </a:r>
            <a:r>
              <a:rPr lang="en-US" dirty="0" err="1">
                <a:solidFill>
                  <a:prstClr val="black"/>
                </a:solidFill>
              </a:rPr>
              <a:t>sẻ</a:t>
            </a:r>
            <a:endParaRPr lang="vi-VN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371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EC8A16-7F16-4BDA-A9B1-64E6C891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" y="-77738"/>
            <a:ext cx="9911073" cy="1325563"/>
          </a:xfrm>
        </p:spPr>
        <p:txBody>
          <a:bodyPr>
            <a:normAutofit/>
          </a:bodyPr>
          <a:lstStyle/>
          <a:p>
            <a:r>
              <a:rPr lang="en-US" sz="3200" dirty="0"/>
              <a:t>1.Dựa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 err="1"/>
              <a:t>gợi</a:t>
            </a:r>
            <a:r>
              <a:rPr lang="en-US" sz="3200" dirty="0"/>
              <a:t> ý, </a:t>
            </a:r>
            <a:r>
              <a:rPr lang="en-US" sz="3200" dirty="0" err="1"/>
              <a:t>đoán</a:t>
            </a:r>
            <a:r>
              <a:rPr lang="en-US" sz="3200" dirty="0"/>
              <a:t> </a:t>
            </a:r>
            <a:r>
              <a:rPr lang="en-US" sz="3200" dirty="0" err="1"/>
              <a:t>nội</a:t>
            </a:r>
            <a:r>
              <a:rPr lang="en-US" sz="3200" dirty="0"/>
              <a:t> dung </a:t>
            </a:r>
            <a:r>
              <a:rPr lang="en-US" sz="3200" dirty="0" err="1"/>
              <a:t>từng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63769" y="877189"/>
            <a:ext cx="218354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84610" y="825514"/>
            <a:ext cx="2477267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peech Bubble: Oval 10">
            <a:extLst>
              <a:ext uri="{FF2B5EF4-FFF2-40B4-BE49-F238E27FC236}">
                <a16:creationId xmlns="" xmlns:a16="http://schemas.microsoft.com/office/drawing/2014/main" id="{D4EBAD3E-9B72-4E85-A23C-A86045B07D9E}"/>
              </a:ext>
            </a:extLst>
          </p:cNvPr>
          <p:cNvSpPr/>
          <p:nvPr/>
        </p:nvSpPr>
        <p:spPr>
          <a:xfrm>
            <a:off x="88487" y="1877835"/>
            <a:ext cx="4358821" cy="1558539"/>
          </a:xfrm>
          <a:prstGeom prst="wedgeEllipseCallout">
            <a:avLst>
              <a:gd name="adj1" fmla="val 21133"/>
              <a:gd name="adj2" fmla="val 13799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ội dung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</a:t>
            </a: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754" y="5859064"/>
            <a:ext cx="1175657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 quả đồi có thêm nhiều cây khác làm bạn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img.loigiaihay.com/picture/question_lgh/2021_51/1623839416-c7e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3" r="1892" b="51674"/>
          <a:stretch/>
        </p:blipFill>
        <p:spPr bwMode="auto">
          <a:xfrm>
            <a:off x="4754880" y="938968"/>
            <a:ext cx="7158446" cy="43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277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EC8A16-7F16-4BDA-A9B1-64E6C891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" y="-77738"/>
            <a:ext cx="9911073" cy="1325563"/>
          </a:xfrm>
        </p:spPr>
        <p:txBody>
          <a:bodyPr>
            <a:normAutofit/>
          </a:bodyPr>
          <a:lstStyle/>
          <a:p>
            <a:r>
              <a:rPr lang="en-US" sz="3200" dirty="0"/>
              <a:t>1.Dựa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 err="1"/>
              <a:t>gợi</a:t>
            </a:r>
            <a:r>
              <a:rPr lang="en-US" sz="3200" dirty="0"/>
              <a:t> ý, </a:t>
            </a:r>
            <a:r>
              <a:rPr lang="en-US" sz="3200" dirty="0" err="1"/>
              <a:t>đoán</a:t>
            </a:r>
            <a:r>
              <a:rPr lang="en-US" sz="3200" dirty="0"/>
              <a:t> </a:t>
            </a:r>
            <a:r>
              <a:rPr lang="en-US" sz="3200" dirty="0" err="1"/>
              <a:t>nội</a:t>
            </a:r>
            <a:r>
              <a:rPr lang="en-US" sz="3200" dirty="0"/>
              <a:t> dung </a:t>
            </a:r>
            <a:r>
              <a:rPr lang="en-US" sz="3200" dirty="0" err="1"/>
              <a:t>từng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63769" y="877189"/>
            <a:ext cx="218354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84610" y="825514"/>
            <a:ext cx="2477267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peech Bubble: Oval 10">
            <a:extLst>
              <a:ext uri="{FF2B5EF4-FFF2-40B4-BE49-F238E27FC236}">
                <a16:creationId xmlns="" xmlns:a16="http://schemas.microsoft.com/office/drawing/2014/main" id="{D4EBAD3E-9B72-4E85-A23C-A86045B07D9E}"/>
              </a:ext>
            </a:extLst>
          </p:cNvPr>
          <p:cNvSpPr/>
          <p:nvPr/>
        </p:nvSpPr>
        <p:spPr>
          <a:xfrm>
            <a:off x="88487" y="1877835"/>
            <a:ext cx="4358821" cy="1558539"/>
          </a:xfrm>
          <a:prstGeom prst="wedgeEllipseCallout">
            <a:avLst>
              <a:gd name="adj1" fmla="val 21133"/>
              <a:gd name="adj2" fmla="val 13799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ội dung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</a:t>
            </a: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1183" y="5872176"/>
            <a:ext cx="11769634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nảy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 có mưa, nắng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….</a:t>
            </a:r>
          </a:p>
        </p:txBody>
      </p:sp>
      <p:pic>
        <p:nvPicPr>
          <p:cNvPr id="7170" name="Picture 2" descr="https://img.loigiaihay.com/picture/question_lgh/2021_51/1623839416-c7e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6" r="51368"/>
          <a:stretch/>
        </p:blipFill>
        <p:spPr bwMode="auto">
          <a:xfrm>
            <a:off x="4572000" y="968089"/>
            <a:ext cx="7328263" cy="385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02CD3E8-D641-4A0D-A27E-076285777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3507" y="2039924"/>
            <a:ext cx="1952430" cy="92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710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EC8A16-7F16-4BDA-A9B1-64E6C891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" y="-77738"/>
            <a:ext cx="9911073" cy="1325563"/>
          </a:xfrm>
        </p:spPr>
        <p:txBody>
          <a:bodyPr>
            <a:normAutofit/>
          </a:bodyPr>
          <a:lstStyle/>
          <a:p>
            <a:r>
              <a:rPr lang="en-US" sz="3200" dirty="0"/>
              <a:t>1.Dựa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 err="1"/>
              <a:t>gợi</a:t>
            </a:r>
            <a:r>
              <a:rPr lang="en-US" sz="3200" dirty="0"/>
              <a:t> ý, </a:t>
            </a:r>
            <a:r>
              <a:rPr lang="en-US" sz="3200" dirty="0" err="1"/>
              <a:t>đoán</a:t>
            </a:r>
            <a:r>
              <a:rPr lang="en-US" sz="3200" dirty="0"/>
              <a:t> </a:t>
            </a:r>
            <a:r>
              <a:rPr lang="en-US" sz="3200" dirty="0" err="1"/>
              <a:t>nội</a:t>
            </a:r>
            <a:r>
              <a:rPr lang="en-US" sz="3200" dirty="0"/>
              <a:t> dung </a:t>
            </a:r>
            <a:r>
              <a:rPr lang="en-US" sz="3200" dirty="0" err="1"/>
              <a:t>từng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63769" y="877189"/>
            <a:ext cx="218354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84610" y="825514"/>
            <a:ext cx="2477267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peech Bubble: Oval 10">
            <a:extLst>
              <a:ext uri="{FF2B5EF4-FFF2-40B4-BE49-F238E27FC236}">
                <a16:creationId xmlns="" xmlns:a16="http://schemas.microsoft.com/office/drawing/2014/main" id="{D4EBAD3E-9B72-4E85-A23C-A86045B07D9E}"/>
              </a:ext>
            </a:extLst>
          </p:cNvPr>
          <p:cNvSpPr/>
          <p:nvPr/>
        </p:nvSpPr>
        <p:spPr>
          <a:xfrm>
            <a:off x="88487" y="1877835"/>
            <a:ext cx="4358821" cy="1558539"/>
          </a:xfrm>
          <a:prstGeom prst="wedgeEllipseCallout">
            <a:avLst>
              <a:gd name="adj1" fmla="val 21133"/>
              <a:gd name="adj2" fmla="val 13799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ội dung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</a:t>
            </a: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1257" y="5514273"/>
            <a:ext cx="11665131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đồi có nhiều cây xanh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194" name="Picture 2" descr="https://img.loigiaihay.com/picture/question_lgh/2021_51/1623839416-c7e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9" t="49864"/>
          <a:stretch/>
        </p:blipFill>
        <p:spPr bwMode="auto">
          <a:xfrm>
            <a:off x="4624251" y="922908"/>
            <a:ext cx="7302137" cy="431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000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EC8A16-7F16-4BDA-A9B1-64E6C891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968" y="1"/>
            <a:ext cx="12076007" cy="1005840"/>
          </a:xfrm>
        </p:spPr>
        <p:txBody>
          <a:bodyPr>
            <a:normAutofit/>
          </a:bodyPr>
          <a:lstStyle/>
          <a:p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nội</a:t>
            </a:r>
            <a:r>
              <a:rPr lang="en-US" sz="3200" dirty="0"/>
              <a:t> dung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bức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,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đoán</a:t>
            </a:r>
            <a:r>
              <a:rPr lang="en-US" sz="3200" dirty="0"/>
              <a:t> </a:t>
            </a:r>
            <a:r>
              <a:rPr lang="en-US" sz="3200" dirty="0" err="1"/>
              <a:t>nội</a:t>
            </a:r>
            <a:r>
              <a:rPr lang="en-US" sz="3200" dirty="0"/>
              <a:t> dung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chuyện</a:t>
            </a:r>
            <a:r>
              <a:rPr lang="en-US" sz="3200" dirty="0"/>
              <a:t>?</a:t>
            </a:r>
            <a:r>
              <a:rPr lang="vi-VN" sz="3200" dirty="0">
                <a:solidFill>
                  <a:srgbClr val="FF0000"/>
                </a:solidFill>
                <a:latin typeface="Arial"/>
              </a:rPr>
              <a:t> </a:t>
            </a:r>
            <a:endParaRPr lang="en-US" sz="3200" dirty="0"/>
          </a:p>
        </p:txBody>
      </p:sp>
      <p:pic>
        <p:nvPicPr>
          <p:cNvPr id="1026" name="Picture 2" descr="https://img.loigiaihay.com/picture/question_lgh/2021_51/1623839416-c7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512" y="771913"/>
            <a:ext cx="8547235" cy="538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FD99EFF8-E55E-48C9-A540-180048A1919F}"/>
              </a:ext>
            </a:extLst>
          </p:cNvPr>
          <p:cNvSpPr txBox="1">
            <a:spLocks/>
          </p:cNvSpPr>
          <p:nvPr/>
        </p:nvSpPr>
        <p:spPr>
          <a:xfrm>
            <a:off x="596766" y="5987257"/>
            <a:ext cx="8248851" cy="666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200" dirty="0">
                <a:solidFill>
                  <a:srgbClr val="FF0000"/>
                </a:solidFill>
                <a:latin typeface="Arial"/>
              </a:rPr>
              <a:t>                               </a:t>
            </a:r>
            <a:r>
              <a:rPr lang="en-US" sz="3200" dirty="0" err="1">
                <a:solidFill>
                  <a:srgbClr val="FF0000"/>
                </a:solidFill>
                <a:latin typeface="Arial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/>
              </a:rPr>
              <a:t>chuyện</a:t>
            </a:r>
            <a:r>
              <a:rPr lang="en-US" sz="32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Arial"/>
              </a:rPr>
              <a:t> h</a:t>
            </a:r>
            <a:r>
              <a:rPr lang="vi-VN" sz="3200" dirty="0">
                <a:solidFill>
                  <a:srgbClr val="FF0000"/>
                </a:solidFill>
                <a:latin typeface="Arial"/>
              </a:rPr>
              <a:t>ạt giống nhỏ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186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0077C42-0431-4C41-8DC8-659965CF361F"/>
  <p:tag name="ISPRING_CMI5_LAUNCH_METHOD" val="any window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Tiếng Việt 2- Nói và nghe- Hạt giống nhỏ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510949-9A73-493A-ADDF-AA8843C00947}:3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3FBDE6-8A5A-4B34-A774-676AEF839A81}:39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771BE1-6473-4034-B761-B467C4C00EAD}:38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575741-3D1F-4254-96BC-B25BF2A0F746}:3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3287AA-3E93-4C40-9196-F03A4544D4E7}:3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A7A167-E836-4484-9B24-1BB5E788E4D5}:37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2F6BDE-6FB8-4D30-831D-A180D37C73FA}:37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EA293C-A9D3-40DF-9EB3-891EAB650DF8}:37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B352CD-5E98-4FBA-8201-F518C9F4E7B5}:37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6BEEF7-6B87-4B10-BCE7-586E6B504A16}:3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55E068-781B-4E6A-AC6A-F77880ECA9FB}:39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F9AABF-059F-429E-B572-E1B88424F92C}:3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C1A4DB-D4A2-4916-BAF4-D7FD79003BD0}:38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05EFF1-0D01-4D55-B2E9-14506FAC62B5}:34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BD1A73-8586-4CE3-9443-DB889E21C859}:3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AE0601-7DEF-4719-BAC0-50341EB2D947}:3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45763B-2BAC-422E-BE3E-95DE03768BDC}:3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413637-8942-44AC-B24C-063C45D7BDA1}:3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E3296D-8B5F-4813-965B-4D0731A068EC}:3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D3AEE8-F32B-4388-A612-E498933A6EA7}:3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21EECC-1231-4DF3-9799-514D87730A6C}:3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503290-1846-4F92-8CFC-C9CAE94389DF}:36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8_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613</Words>
  <Application>Microsoft Office PowerPoint</Application>
  <PresentationFormat>Widescreen</PresentationFormat>
  <Paragraphs>76</Paragraphs>
  <Slides>22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22</vt:i4>
      </vt:variant>
    </vt:vector>
  </HeadingPairs>
  <TitlesOfParts>
    <vt:vector size="49" baseType="lpstr">
      <vt:lpstr>Microsoft YaHei</vt:lpstr>
      <vt:lpstr>宋体</vt:lpstr>
      <vt:lpstr>Arial</vt:lpstr>
      <vt:lpstr>Arial-Rounded</vt:lpstr>
      <vt:lpstr>Calibri</vt:lpstr>
      <vt:lpstr>Calibri Light</vt:lpstr>
      <vt:lpstr>Cookie</vt:lpstr>
      <vt:lpstr>黑体</vt:lpstr>
      <vt:lpstr>Times New Roman</vt:lpstr>
      <vt:lpstr>字魂17号-萌趣果冻体</vt:lpstr>
      <vt:lpstr>1_Office Theme</vt:lpstr>
      <vt:lpstr>2_Office 主题​​</vt:lpstr>
      <vt:lpstr>5_Office Theme</vt:lpstr>
      <vt:lpstr>1_Office 主题​​</vt:lpstr>
      <vt:lpstr>3_Office 主题​​</vt:lpstr>
      <vt:lpstr>4_Office 主题​​</vt:lpstr>
      <vt:lpstr>5_Office 主题​​</vt:lpstr>
      <vt:lpstr>6_Office 主题​​</vt:lpstr>
      <vt:lpstr>7_Office 主题​​</vt:lpstr>
      <vt:lpstr>3_Office Theme</vt:lpstr>
      <vt:lpstr>4_Office Theme</vt:lpstr>
      <vt:lpstr>6_Office Theme</vt:lpstr>
      <vt:lpstr>7_Office Theme</vt:lpstr>
      <vt:lpstr>9_Office Theme</vt:lpstr>
      <vt:lpstr>10_Office Theme</vt:lpstr>
      <vt:lpstr>11_Office Theme</vt:lpstr>
      <vt:lpstr>8_Office Theme</vt:lpstr>
      <vt:lpstr>PowerPoint Presentation</vt:lpstr>
      <vt:lpstr>PowerPoint Presentation</vt:lpstr>
      <vt:lpstr>1. Dựa vào tranh và câu hỏi gợi ý, đoán nội dung của từng tranh?</vt:lpstr>
      <vt:lpstr>PowerPoint Presentation</vt:lpstr>
      <vt:lpstr>1.Dựa vào câu hỏi gợi ý, đoán nội dung từng tranh?</vt:lpstr>
      <vt:lpstr>1.Dựa vào câu hỏi gợi ý, đoán nội dung từng tranh?</vt:lpstr>
      <vt:lpstr>1.Dựa vào câu hỏi gợi ý, đoán nội dung từng tranh?</vt:lpstr>
      <vt:lpstr>1.Dựa vào câu hỏi gợi ý, đoán nội dung từng tranh?</vt:lpstr>
      <vt:lpstr>Từ nội dung các bức tranh, em hãy đoán nội dung câu chuyện? </vt:lpstr>
      <vt:lpstr>PowerPoint Presentation</vt:lpstr>
      <vt:lpstr>                               Hạt giống nhỏ</vt:lpstr>
      <vt:lpstr>2.  Hãy quan sát tranh và kết hợp với nghe cô kể chuyện để cùng chia sẻ:                                                  Hạt giống nhỏ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 sát tranh 4</vt:lpstr>
      <vt:lpstr>PowerPoint Presentation</vt:lpstr>
      <vt:lpstr>                             Ý nghĩa: </vt:lpstr>
      <vt:lpstr>                 Vân dụng - Trải nghiệm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2- Nói và nghe- Hạt giống nhỏ</dc:title>
  <dc:creator>tran thao</dc:creator>
  <cp:lastModifiedBy>Admin</cp:lastModifiedBy>
  <cp:revision>134</cp:revision>
  <dcterms:created xsi:type="dcterms:W3CDTF">2021-05-27T03:43:25Z</dcterms:created>
  <dcterms:modified xsi:type="dcterms:W3CDTF">2025-03-11T06:22:13Z</dcterms:modified>
</cp:coreProperties>
</file>