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03" r:id="rId3"/>
    <p:sldId id="317" r:id="rId4"/>
    <p:sldId id="325" r:id="rId5"/>
    <p:sldId id="326" r:id="rId6"/>
    <p:sldId id="299" r:id="rId7"/>
    <p:sldId id="327" r:id="rId8"/>
    <p:sldId id="304" r:id="rId9"/>
  </p:sldIdLst>
  <p:sldSz cx="12192000" cy="6858000"/>
  <p:notesSz cx="6858000" cy="9144000"/>
  <p:custDataLst>
    <p:tags r:id="rId1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F3C7E"/>
    <a:srgbClr val="FFFAC2"/>
    <a:srgbClr val="D34CD6"/>
    <a:srgbClr val="F7941E"/>
    <a:srgbClr val="EA8EA2"/>
    <a:srgbClr val="EB54E9"/>
    <a:srgbClr val="71CFED"/>
    <a:srgbClr val="ED3D6C"/>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1" autoAdjust="0"/>
    <p:restoredTop sz="94308" autoAdjust="0"/>
  </p:normalViewPr>
  <p:slideViewPr>
    <p:cSldViewPr snapToGrid="0">
      <p:cViewPr varScale="1">
        <p:scale>
          <a:sx n="68" d="100"/>
          <a:sy n="68" d="100"/>
        </p:scale>
        <p:origin x="4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30/03/2025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2EFB06-5F17-49C2-91DA-F48D8E806B19}" type="slidenum">
              <a:rPr lang="vi-VN" smtClean="0"/>
              <a:t>1</a:t>
            </a:fld>
            <a:endParaRPr lang="vi-VN"/>
          </a:p>
        </p:txBody>
      </p:sp>
    </p:spTree>
    <p:extLst>
      <p:ext uri="{BB962C8B-B14F-4D97-AF65-F5344CB8AC3E}">
        <p14:creationId xmlns:p14="http://schemas.microsoft.com/office/powerpoint/2010/main" val="311481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A82EFB06-5F17-49C2-91DA-F48D8E806B19}" type="slidenum">
              <a:rPr lang="vi-VN" smtClean="0"/>
              <a:t>2</a:t>
            </a:fld>
            <a:endParaRPr lang="vi-VN"/>
          </a:p>
        </p:txBody>
      </p:sp>
    </p:spTree>
    <p:extLst>
      <p:ext uri="{BB962C8B-B14F-4D97-AF65-F5344CB8AC3E}">
        <p14:creationId xmlns:p14="http://schemas.microsoft.com/office/powerpoint/2010/main" val="257851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2EFB06-5F17-49C2-91DA-F48D8E806B19}" type="slidenum">
              <a:rPr lang="vi-VN" smtClean="0"/>
              <a:t>3</a:t>
            </a:fld>
            <a:endParaRPr lang="vi-VN"/>
          </a:p>
        </p:txBody>
      </p:sp>
    </p:spTree>
    <p:extLst>
      <p:ext uri="{BB962C8B-B14F-4D97-AF65-F5344CB8AC3E}">
        <p14:creationId xmlns:p14="http://schemas.microsoft.com/office/powerpoint/2010/main" val="185072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2EFB06-5F17-49C2-91DA-F48D8E806B19}" type="slidenum">
              <a:rPr lang="vi-VN" smtClean="0"/>
              <a:t>4</a:t>
            </a:fld>
            <a:endParaRPr lang="vi-VN"/>
          </a:p>
        </p:txBody>
      </p:sp>
    </p:spTree>
    <p:extLst>
      <p:ext uri="{BB962C8B-B14F-4D97-AF65-F5344CB8AC3E}">
        <p14:creationId xmlns:p14="http://schemas.microsoft.com/office/powerpoint/2010/main" val="55183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2EFB06-5F17-49C2-91DA-F48D8E806B19}" type="slidenum">
              <a:rPr lang="vi-VN" smtClean="0"/>
              <a:t>5</a:t>
            </a:fld>
            <a:endParaRPr lang="vi-VN"/>
          </a:p>
        </p:txBody>
      </p:sp>
    </p:spTree>
    <p:extLst>
      <p:ext uri="{BB962C8B-B14F-4D97-AF65-F5344CB8AC3E}">
        <p14:creationId xmlns:p14="http://schemas.microsoft.com/office/powerpoint/2010/main" val="427060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100: 4; 200: 3; 500: 5; 1000: 2</a:t>
            </a:r>
          </a:p>
        </p:txBody>
      </p:sp>
      <p:sp>
        <p:nvSpPr>
          <p:cNvPr id="4" name="Slide Number Placeholder 3"/>
          <p:cNvSpPr>
            <a:spLocks noGrp="1"/>
          </p:cNvSpPr>
          <p:nvPr>
            <p:ph type="sldNum" sz="quarter" idx="5"/>
          </p:nvPr>
        </p:nvSpPr>
        <p:spPr/>
        <p:txBody>
          <a:bodyPr/>
          <a:lstStyle/>
          <a:p>
            <a:fld id="{A82EFB06-5F17-49C2-91DA-F48D8E806B19}" type="slidenum">
              <a:rPr lang="vi-VN" smtClean="0"/>
              <a:t>6</a:t>
            </a:fld>
            <a:endParaRPr lang="vi-VN"/>
          </a:p>
        </p:txBody>
      </p:sp>
    </p:spTree>
    <p:extLst>
      <p:ext uri="{BB962C8B-B14F-4D97-AF65-F5344CB8AC3E}">
        <p14:creationId xmlns:p14="http://schemas.microsoft.com/office/powerpoint/2010/main" val="146609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2EFB06-5F17-49C2-91DA-F48D8E806B19}" type="slidenum">
              <a:rPr lang="vi-VN" smtClean="0"/>
              <a:t>7</a:t>
            </a:fld>
            <a:endParaRPr lang="vi-VN"/>
          </a:p>
        </p:txBody>
      </p:sp>
    </p:spTree>
    <p:extLst>
      <p:ext uri="{BB962C8B-B14F-4D97-AF65-F5344CB8AC3E}">
        <p14:creationId xmlns:p14="http://schemas.microsoft.com/office/powerpoint/2010/main" val="317210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2EFB06-5F17-49C2-91DA-F48D8E806B19}" type="slidenum">
              <a:rPr lang="vi-VN" smtClean="0"/>
              <a:t>8</a:t>
            </a:fld>
            <a:endParaRPr lang="vi-VN"/>
          </a:p>
        </p:txBody>
      </p:sp>
    </p:spTree>
    <p:extLst>
      <p:ext uri="{BB962C8B-B14F-4D97-AF65-F5344CB8AC3E}">
        <p14:creationId xmlns:p14="http://schemas.microsoft.com/office/powerpoint/2010/main" val="3018664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a:extLst>
              <a:ext uri="{FF2B5EF4-FFF2-40B4-BE49-F238E27FC236}">
                <a16:creationId xmlns=""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a:extLst>
              <a:ext uri="{FF2B5EF4-FFF2-40B4-BE49-F238E27FC236}">
                <a16:creationId xmlns=""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a:extLst>
                <a:ext uri="{FF2B5EF4-FFF2-40B4-BE49-F238E27FC236}">
                  <a16:creationId xmlns=""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a:extLst>
                <a:ext uri="{FF2B5EF4-FFF2-40B4-BE49-F238E27FC236}">
                  <a16:creationId xmlns=""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a:extLst>
                <a:ext uri="{FF2B5EF4-FFF2-40B4-BE49-F238E27FC236}">
                  <a16:creationId xmlns=""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a:extLst>
                <a:ext uri="{FF2B5EF4-FFF2-40B4-BE49-F238E27FC236}">
                  <a16:creationId xmlns=""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a:extLst>
                <a:ext uri="{FF2B5EF4-FFF2-40B4-BE49-F238E27FC236}">
                  <a16:creationId xmlns=""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a:extLst>
                <a:ext uri="{FF2B5EF4-FFF2-40B4-BE49-F238E27FC236}">
                  <a16:creationId xmlns=""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a:extLst>
                <a:ext uri="{FF2B5EF4-FFF2-40B4-BE49-F238E27FC236}">
                  <a16:creationId xmlns=""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a:extLst>
                <a:ext uri="{FF2B5EF4-FFF2-40B4-BE49-F238E27FC236}">
                  <a16:creationId xmlns=""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a:extLst>
                <a:ext uri="{FF2B5EF4-FFF2-40B4-BE49-F238E27FC236}">
                  <a16:creationId xmlns=""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a:extLst>
                <a:ext uri="{FF2B5EF4-FFF2-40B4-BE49-F238E27FC236}">
                  <a16:creationId xmlns=""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a:extLst>
                <a:ext uri="{FF2B5EF4-FFF2-40B4-BE49-F238E27FC236}">
                  <a16:creationId xmlns=""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a:extLst>
                <a:ext uri="{FF2B5EF4-FFF2-40B4-BE49-F238E27FC236}">
                  <a16:creationId xmlns=""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a:extLst>
                <a:ext uri="{FF2B5EF4-FFF2-40B4-BE49-F238E27FC236}">
                  <a16:creationId xmlns=""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a:extLst>
                <a:ext uri="{FF2B5EF4-FFF2-40B4-BE49-F238E27FC236}">
                  <a16:creationId xmlns=""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a:extLst>
                <a:ext uri="{FF2B5EF4-FFF2-40B4-BE49-F238E27FC236}">
                  <a16:creationId xmlns=""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a:extLst>
                <a:ext uri="{FF2B5EF4-FFF2-40B4-BE49-F238E27FC236}">
                  <a16:creationId xmlns=""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a:extLst>
                <a:ext uri="{FF2B5EF4-FFF2-40B4-BE49-F238E27FC236}">
                  <a16:creationId xmlns=""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a:extLst>
                <a:ext uri="{FF2B5EF4-FFF2-40B4-BE49-F238E27FC236}">
                  <a16:creationId xmlns=""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a:extLst>
                <a:ext uri="{FF2B5EF4-FFF2-40B4-BE49-F238E27FC236}">
                  <a16:creationId xmlns=""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a:extLst>
                <a:ext uri="{FF2B5EF4-FFF2-40B4-BE49-F238E27FC236}">
                  <a16:creationId xmlns=""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a:extLst>
                <a:ext uri="{FF2B5EF4-FFF2-40B4-BE49-F238E27FC236}">
                  <a16:creationId xmlns=""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a:extLst>
                <a:ext uri="{FF2B5EF4-FFF2-40B4-BE49-F238E27FC236}">
                  <a16:creationId xmlns=""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a:extLst>
                <a:ext uri="{FF2B5EF4-FFF2-40B4-BE49-F238E27FC236}">
                  <a16:creationId xmlns=""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a:extLst>
                <a:ext uri="{FF2B5EF4-FFF2-40B4-BE49-F238E27FC236}">
                  <a16:creationId xmlns=""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a:extLst>
                <a:ext uri="{FF2B5EF4-FFF2-40B4-BE49-F238E27FC236}">
                  <a16:creationId xmlns=""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a:extLst>
                <a:ext uri="{FF2B5EF4-FFF2-40B4-BE49-F238E27FC236}">
                  <a16:creationId xmlns=""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a:extLst>
                <a:ext uri="{FF2B5EF4-FFF2-40B4-BE49-F238E27FC236}">
                  <a16:creationId xmlns=""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a:extLst>
                <a:ext uri="{FF2B5EF4-FFF2-40B4-BE49-F238E27FC236}">
                  <a16:creationId xmlns=""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a:extLst>
                <a:ext uri="{FF2B5EF4-FFF2-40B4-BE49-F238E27FC236}">
                  <a16:creationId xmlns=""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a:extLst>
                <a:ext uri="{FF2B5EF4-FFF2-40B4-BE49-F238E27FC236}">
                  <a16:creationId xmlns=""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a:extLst>
                <a:ext uri="{FF2B5EF4-FFF2-40B4-BE49-F238E27FC236}">
                  <a16:creationId xmlns=""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a:extLst>
                <a:ext uri="{FF2B5EF4-FFF2-40B4-BE49-F238E27FC236}">
                  <a16:creationId xmlns=""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a:extLst>
                <a:ext uri="{FF2B5EF4-FFF2-40B4-BE49-F238E27FC236}">
                  <a16:creationId xmlns=""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a:extLst>
                <a:ext uri="{FF2B5EF4-FFF2-40B4-BE49-F238E27FC236}">
                  <a16:creationId xmlns=""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a:extLst>
                <a:ext uri="{FF2B5EF4-FFF2-40B4-BE49-F238E27FC236}">
                  <a16:creationId xmlns=""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a:extLst>
                <a:ext uri="{FF2B5EF4-FFF2-40B4-BE49-F238E27FC236}">
                  <a16:creationId xmlns=""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a:extLst>
                <a:ext uri="{FF2B5EF4-FFF2-40B4-BE49-F238E27FC236}">
                  <a16:creationId xmlns=""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a:extLst>
                <a:ext uri="{FF2B5EF4-FFF2-40B4-BE49-F238E27FC236}">
                  <a16:creationId xmlns=""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a:extLst>
                <a:ext uri="{FF2B5EF4-FFF2-40B4-BE49-F238E27FC236}">
                  <a16:creationId xmlns=""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a:extLst>
                <a:ext uri="{FF2B5EF4-FFF2-40B4-BE49-F238E27FC236}">
                  <a16:creationId xmlns=""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a:extLst>
              <a:ext uri="{FF2B5EF4-FFF2-40B4-BE49-F238E27FC236}">
                <a16:creationId xmlns="" xmlns:a16="http://schemas.microsoft.com/office/drawing/2014/main" id="{C747FDE4-8F45-F44C-B9B6-817871E1EA5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28613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92" r:id="rId7"/>
    <p:sldLayoutId id="2147483662" r:id="rId8"/>
    <p:sldLayoutId id="2147483663" r:id="rId9"/>
    <p:sldLayoutId id="2147483664" r:id="rId10"/>
    <p:sldLayoutId id="2147483665"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microsoft.com/office/2007/relationships/hdphoto" Target="../media/hdphoto5.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7.wdp"/><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5.png"/><Relationship Id="rId5" Type="http://schemas.microsoft.com/office/2007/relationships/hdphoto" Target="../media/hdphoto6.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a:solidFill>
                    <a:schemeClr val="accent6">
                      <a:lumMod val="75000"/>
                    </a:schemeClr>
                  </a:solidFill>
                  <a:latin typeface="+mj-lt"/>
                </a:rPr>
                <a:t>CHỦ ĐỀ 11</a:t>
              </a:r>
            </a:p>
          </p:txBody>
        </p:sp>
      </p:grpSp>
      <p:sp>
        <p:nvSpPr>
          <p:cNvPr id="8" name="TextBox 7">
            <a:extLst>
              <a:ext uri="{FF2B5EF4-FFF2-40B4-BE49-F238E27FC236}">
                <a16:creationId xmlns="" xmlns:a16="http://schemas.microsoft.com/office/drawing/2014/main" id="{D05E2FA4-701D-4C92-898E-7EE4AF07FEBA}"/>
              </a:ext>
            </a:extLst>
          </p:cNvPr>
          <p:cNvSpPr txBox="1"/>
          <p:nvPr/>
        </p:nvSpPr>
        <p:spPr>
          <a:xfrm>
            <a:off x="-34077" y="1555531"/>
            <a:ext cx="11842730" cy="3208892"/>
          </a:xfrm>
          <a:prstGeom prst="rect">
            <a:avLst/>
          </a:prstGeom>
          <a:noFill/>
          <a:ln>
            <a:noFill/>
          </a:ln>
        </p:spPr>
        <p:txBody>
          <a:bodyPr wrap="none" rtlCol="0">
            <a:spAutoFit/>
          </a:bodyPr>
          <a:lstStyle/>
          <a:p>
            <a:pPr algn="ctr">
              <a:lnSpc>
                <a:spcPct val="120000"/>
              </a:lnSpc>
            </a:pPr>
            <a:r>
              <a:rPr lang="vi-VN" sz="5400" b="1" dirty="0">
                <a:ln>
                  <a:solidFill>
                    <a:schemeClr val="accent6">
                      <a:lumMod val="50000"/>
                    </a:schemeClr>
                  </a:solidFill>
                </a:ln>
                <a:solidFill>
                  <a:srgbClr val="FF0000"/>
                </a:solidFill>
                <a:latin typeface="Times New Roman" panose="02020603050405020304" pitchFamily="18" charset="0"/>
                <a:cs typeface="Times New Roman" panose="02020603050405020304" pitchFamily="18" charset="0"/>
              </a:rPr>
              <a:t>BÀI 57</a:t>
            </a:r>
          </a:p>
          <a:p>
            <a:pPr algn="ctr">
              <a:lnSpc>
                <a:spcPct val="120000"/>
              </a:lnSpc>
            </a:pPr>
            <a:r>
              <a:rPr lang="vi-VN" sz="6000" b="1" dirty="0">
                <a:ln>
                  <a:solidFill>
                    <a:schemeClr val="accent6">
                      <a:lumMod val="50000"/>
                    </a:schemeClr>
                  </a:solidFill>
                </a:ln>
                <a:solidFill>
                  <a:srgbClr val="FF0000"/>
                </a:solidFill>
                <a:latin typeface="Times New Roman" panose="02020603050405020304" pitchFamily="18" charset="0"/>
                <a:cs typeface="Times New Roman" panose="02020603050405020304" pitchFamily="18" charset="0"/>
              </a:rPr>
              <a:t>THỰC HÀNH VÀ TRẢI NGHIỆM</a:t>
            </a:r>
          </a:p>
          <a:p>
            <a:pPr algn="ctr">
              <a:lnSpc>
                <a:spcPct val="120000"/>
              </a:lnSpc>
            </a:pPr>
            <a:r>
              <a:rPr lang="vi-VN" sz="6000" b="1" dirty="0">
                <a:ln>
                  <a:solidFill>
                    <a:schemeClr val="accent6">
                      <a:lumMod val="50000"/>
                    </a:schemeClr>
                  </a:solidFill>
                </a:ln>
                <a:solidFill>
                  <a:srgbClr val="FF0000"/>
                </a:solidFill>
                <a:latin typeface="Times New Roman" panose="02020603050405020304" pitchFamily="18" charset="0"/>
                <a:cs typeface="Times New Roman" panose="02020603050405020304" pitchFamily="18" charset="0"/>
              </a:rPr>
              <a:t>ĐO ĐỘ DÀI</a:t>
            </a:r>
            <a:endParaRPr lang="vi-VN" sz="7200" b="1" dirty="0">
              <a:ln>
                <a:solidFill>
                  <a:schemeClr val="accent6">
                    <a:lumMod val="50000"/>
                  </a:schemeClr>
                </a:solidFill>
              </a:ln>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339F1BD7-0479-7E49-8689-C54A32F14D40}"/>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 xmlns:a16="http://schemas.microsoft.com/office/drawing/2014/main"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 xmlns:a16="http://schemas.microsoft.com/office/drawing/2014/main"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Làm</a:t>
              </a:r>
              <a:r>
                <a:rPr lang="en-US" sz="2800"/>
                <a:t> </a:t>
              </a:r>
              <a:r>
                <a:rPr lang="en-US" sz="2800" err="1"/>
                <a:t>thước</a:t>
              </a:r>
              <a:r>
                <a:rPr lang="en-US" sz="2800"/>
                <a:t> </a:t>
              </a:r>
              <a:r>
                <a:rPr lang="en-US" sz="2800" err="1"/>
                <a:t>dây</a:t>
              </a:r>
              <a:r>
                <a:rPr lang="en-US" sz="2800"/>
                <a:t>:</a:t>
              </a:r>
            </a:p>
          </p:txBody>
        </p:sp>
        <p:sp>
          <p:nvSpPr>
            <p:cNvPr id="74" name="Oval 73">
              <a:extLst>
                <a:ext uri="{FF2B5EF4-FFF2-40B4-BE49-F238E27FC236}">
                  <a16:creationId xmlns="" xmlns:a16="http://schemas.microsoft.com/office/drawing/2014/main"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grpSp>
      <p:pic>
        <p:nvPicPr>
          <p:cNvPr id="68" name="Picture 67">
            <a:extLst>
              <a:ext uri="{FF2B5EF4-FFF2-40B4-BE49-F238E27FC236}">
                <a16:creationId xmlns="" xmlns:a16="http://schemas.microsoft.com/office/drawing/2014/main" id="{7816E786-C921-944E-8A15-936DE23A6C7D}"/>
              </a:ext>
            </a:extLst>
          </p:cNvPr>
          <p:cNvPicPr>
            <a:picLocks noChangeAspect="1"/>
          </p:cNvPicPr>
          <p:nvPr/>
        </p:nvPicPr>
        <p:blipFill rotWithShape="1">
          <a:blip r:embed="rId6">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 xmlns:a16="http://schemas.microsoft.com/office/drawing/2014/main" id="{F1495702-8FE6-9043-91D5-31CA0645DD21}"/>
              </a:ext>
            </a:extLst>
          </p:cNvPr>
          <p:cNvSpPr txBox="1"/>
          <p:nvPr/>
        </p:nvSpPr>
        <p:spPr>
          <a:xfrm>
            <a:off x="803936" y="2205474"/>
            <a:ext cx="5448948"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p>
          <a:p>
            <a:pPr algn="just">
              <a:lnSpc>
                <a:spcPct val="150000"/>
              </a:lnSpc>
            </a:pPr>
            <a:r>
              <a:rPr lang="vi-VN" sz="2800"/>
              <a:t>- Dùng thước kẻ có vạch chia đề-xi-mét. Từ đầu dây cứ 1 dm em hãy vạch một vạch xanh (trừ chỗ đã có vạch đỏ)</a:t>
            </a:r>
          </a:p>
        </p:txBody>
      </p:sp>
      <p:sp>
        <p:nvSpPr>
          <p:cNvPr id="69" name="Rectangle 68">
            <a:extLst>
              <a:ext uri="{FF2B5EF4-FFF2-40B4-BE49-F238E27FC236}">
                <a16:creationId xmlns="" xmlns:a16="http://schemas.microsoft.com/office/drawing/2014/main" id="{6AC1A809-7591-324A-8DE9-7FBD1D710B77}"/>
              </a:ext>
            </a:extLst>
          </p:cNvPr>
          <p:cNvSpPr/>
          <p:nvPr/>
        </p:nvSpPr>
        <p:spPr>
          <a:xfrm>
            <a:off x="803936" y="1455783"/>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custDataLst>
      <p:tags r:id="rId1"/>
    </p:custDataLst>
    <p:extLst>
      <p:ext uri="{BB962C8B-B14F-4D97-AF65-F5344CB8AC3E}">
        <p14:creationId xmlns:p14="http://schemas.microsoft.com/office/powerpoint/2010/main"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6CD1E955-30C6-B540-8430-26A67175D8BC}"/>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 xmlns:a16="http://schemas.microsoft.com/office/drawing/2014/main"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 xmlns:a16="http://schemas.microsoft.com/office/drawing/2014/main"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t>Thực</a:t>
              </a:r>
              <a:r>
                <a:rPr lang="en-US" sz="2800"/>
                <a:t> </a:t>
              </a:r>
              <a:r>
                <a:rPr lang="en-US" sz="2800" err="1"/>
                <a:t>hành</a:t>
              </a:r>
              <a:r>
                <a:rPr lang="en-US" sz="2800"/>
                <a:t> </a:t>
              </a:r>
              <a:r>
                <a:rPr lang="en-US" sz="2800" err="1"/>
                <a:t>đo</a:t>
              </a:r>
              <a:r>
                <a:rPr lang="en-US" sz="2800"/>
                <a:t>:</a:t>
              </a:r>
            </a:p>
          </p:txBody>
        </p:sp>
        <p:sp>
          <p:nvSpPr>
            <p:cNvPr id="18" name="Oval 17">
              <a:extLst>
                <a:ext uri="{FF2B5EF4-FFF2-40B4-BE49-F238E27FC236}">
                  <a16:creationId xmlns="" xmlns:a16="http://schemas.microsoft.com/office/drawing/2014/main"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pic>
        <p:nvPicPr>
          <p:cNvPr id="10" name="Picture 9">
            <a:extLst>
              <a:ext uri="{FF2B5EF4-FFF2-40B4-BE49-F238E27FC236}">
                <a16:creationId xmlns="" xmlns:a16="http://schemas.microsoft.com/office/drawing/2014/main" id="{38B26B3E-B1FF-DC4E-85DC-C8AAC9980E1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 xmlns:a16="http://schemas.microsoft.com/office/drawing/2014/main"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a:t>Em hãy ước lượng độ dài của một số đồ vật trong lớp theo yêu cầu, rồi dùng thước dây đã làm đo lại. Sau đó ghi kết quả vào phiếu thực hành.</a:t>
            </a:r>
            <a:endParaRPr lang="en-US" sz="2800"/>
          </a:p>
        </p:txBody>
      </p:sp>
    </p:spTree>
    <p:custDataLst>
      <p:tags r:id="rId1"/>
    </p:custDataLst>
    <p:extLst>
      <p:ext uri="{BB962C8B-B14F-4D97-AF65-F5344CB8AC3E}">
        <p14:creationId xmlns:p14="http://schemas.microsoft.com/office/powerpoint/2010/main" val="2496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 xmlns:a16="http://schemas.microsoft.com/office/drawing/2014/main" id="{DBF09A9A-4489-0E4F-A954-798BA667CB23}"/>
              </a:ext>
            </a:extLst>
          </p:cNvPr>
          <p:cNvGraphicFramePr>
            <a:graphicFrameLocks noGrp="1"/>
          </p:cNvGraphicFramePr>
          <p:nvPr>
            <p:extLst>
              <p:ext uri="{D42A27DB-BD31-4B8C-83A1-F6EECF244321}">
                <p14:modId xmlns:p14="http://schemas.microsoft.com/office/powerpoint/2010/main" val="201863470"/>
              </p:ext>
            </p:extLst>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 xmlns:a16="http://schemas.microsoft.com/office/drawing/2014/main" val="2828112282"/>
                    </a:ext>
                  </a:extLst>
                </a:gridCol>
                <a:gridCol w="3088151">
                  <a:extLst>
                    <a:ext uri="{9D8B030D-6E8A-4147-A177-3AD203B41FA5}">
                      <a16:colId xmlns="" xmlns:a16="http://schemas.microsoft.com/office/drawing/2014/main" val="2636762149"/>
                    </a:ext>
                  </a:extLst>
                </a:gridCol>
                <a:gridCol w="2510543">
                  <a:extLst>
                    <a:ext uri="{9D8B030D-6E8A-4147-A177-3AD203B41FA5}">
                      <a16:colId xmlns="" xmlns:a16="http://schemas.microsoft.com/office/drawing/2014/main" val="1380285473"/>
                    </a:ext>
                  </a:extLst>
                </a:gridCol>
              </a:tblGrid>
              <a:tr h="1154419">
                <a:tc>
                  <a:txBody>
                    <a:bodyPr/>
                    <a:lstStyle/>
                    <a:p>
                      <a:pPr algn="ctr"/>
                      <a:r>
                        <a:rPr lang="x-none"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 xmlns:a16="http://schemas.microsoft.com/office/drawing/2014/main" val="2137862058"/>
                  </a:ext>
                </a:extLst>
              </a:tr>
              <a:tr h="1227032">
                <a:tc>
                  <a:txBody>
                    <a:bodyPr/>
                    <a:lstStyle/>
                    <a:p>
                      <a:pPr marL="317500" indent="0" algn="l">
                        <a:tabLst/>
                      </a:pPr>
                      <a:r>
                        <a:rPr lang="x-none"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127607564"/>
                  </a:ext>
                </a:extLst>
              </a:tr>
              <a:tr h="1275180">
                <a:tc>
                  <a:txBody>
                    <a:bodyPr/>
                    <a:lstStyle/>
                    <a:p>
                      <a:pPr marL="317500" indent="0" algn="l">
                        <a:tabLst/>
                      </a:pPr>
                      <a:r>
                        <a:rPr lang="x-none"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948627883"/>
                  </a:ext>
                </a:extLst>
              </a:tr>
              <a:tr h="1380589">
                <a:tc>
                  <a:txBody>
                    <a:bodyPr/>
                    <a:lstStyle/>
                    <a:p>
                      <a:pPr marL="317500" indent="0" algn="l">
                        <a:tabLst/>
                      </a:pPr>
                      <a:r>
                        <a:rPr lang="x-none"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624106989"/>
                  </a:ext>
                </a:extLst>
              </a:tr>
            </a:tbl>
          </a:graphicData>
        </a:graphic>
      </p:graphicFrame>
      <p:sp>
        <p:nvSpPr>
          <p:cNvPr id="10" name="TextBox 9">
            <a:extLst>
              <a:ext uri="{FF2B5EF4-FFF2-40B4-BE49-F238E27FC236}">
                <a16:creationId xmlns="" xmlns:a16="http://schemas.microsoft.com/office/drawing/2014/main" id="{0FE425E8-AC16-6245-A504-5FA007403E14}"/>
              </a:ext>
            </a:extLst>
          </p:cNvPr>
          <p:cNvSpPr txBox="1"/>
          <p:nvPr/>
        </p:nvSpPr>
        <p:spPr>
          <a:xfrm>
            <a:off x="4087277" y="388067"/>
            <a:ext cx="4017446" cy="523220"/>
          </a:xfrm>
          <a:prstGeom prst="rect">
            <a:avLst/>
          </a:prstGeom>
          <a:noFill/>
        </p:spPr>
        <p:txBody>
          <a:bodyPr wrap="none" rtlCol="0">
            <a:spAutoFit/>
          </a:bodyPr>
          <a:lstStyle/>
          <a:p>
            <a:pPr algn="ctr"/>
            <a:r>
              <a:rPr lang="x-none" sz="2800" dirty="0">
                <a:latin typeface="UTM Cooper Black" panose="02040603050506020204" pitchFamily="18" charset="0"/>
              </a:rPr>
              <a:t>PHIẾU THỰC HÀNH </a:t>
            </a:r>
          </a:p>
        </p:txBody>
      </p:sp>
      <p:sp>
        <p:nvSpPr>
          <p:cNvPr id="11" name="Rounded Rectangle 10">
            <a:extLst>
              <a:ext uri="{FF2B5EF4-FFF2-40B4-BE49-F238E27FC236}">
                <a16:creationId xmlns="" xmlns:a16="http://schemas.microsoft.com/office/drawing/2014/main" id="{930EF005-7F1C-9D43-9703-9F81912BEA06}"/>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2" name="Rounded Rectangle 11">
            <a:extLst>
              <a:ext uri="{FF2B5EF4-FFF2-40B4-BE49-F238E27FC236}">
                <a16:creationId xmlns="" xmlns:a16="http://schemas.microsoft.com/office/drawing/2014/main" id="{12959EB6-A524-EB4C-ADCE-0A3C24F54AF3}"/>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3" name="Rounded Rectangle 12">
            <a:extLst>
              <a:ext uri="{FF2B5EF4-FFF2-40B4-BE49-F238E27FC236}">
                <a16:creationId xmlns="" xmlns:a16="http://schemas.microsoft.com/office/drawing/2014/main" id="{9BE8F83A-A155-6447-B917-02B486A7F36A}"/>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4" name="Rounded Rectangle 13">
            <a:extLst>
              <a:ext uri="{FF2B5EF4-FFF2-40B4-BE49-F238E27FC236}">
                <a16:creationId xmlns="" xmlns:a16="http://schemas.microsoft.com/office/drawing/2014/main" id="{4D689368-5785-BF4E-9F31-F41B4ECC7601}"/>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5" name="Rounded Rectangle 14">
            <a:extLst>
              <a:ext uri="{FF2B5EF4-FFF2-40B4-BE49-F238E27FC236}">
                <a16:creationId xmlns="" xmlns:a16="http://schemas.microsoft.com/office/drawing/2014/main" id="{D88999F6-76F9-744C-938B-AB25141F7521}"/>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6" name="Rounded Rectangle 15">
            <a:extLst>
              <a:ext uri="{FF2B5EF4-FFF2-40B4-BE49-F238E27FC236}">
                <a16:creationId xmlns="" xmlns:a16="http://schemas.microsoft.com/office/drawing/2014/main" id="{901FAC8F-A896-D345-AEA3-5A40F1754023}"/>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Tree>
    <p:custDataLst>
      <p:tags r:id="rId1"/>
    </p:custDataLst>
    <p:extLst>
      <p:ext uri="{BB962C8B-B14F-4D97-AF65-F5344CB8AC3E}">
        <p14:creationId xmlns:p14="http://schemas.microsoft.com/office/powerpoint/2010/main" val="2281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 xmlns:a16="http://schemas.microsoft.com/office/drawing/2014/main"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Picture 7">
            <a:extLst>
              <a:ext uri="{FF2B5EF4-FFF2-40B4-BE49-F238E27FC236}">
                <a16:creationId xmlns="" xmlns:a16="http://schemas.microsoft.com/office/drawing/2014/main" id="{830EF416-7A41-8243-81AB-75596F831606}"/>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 xmlns:a16="http://schemas.microsoft.com/office/drawing/2014/main"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 xmlns:a16="http://schemas.microsoft.com/office/drawing/2014/main"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Số</a:t>
              </a:r>
              <a:r>
                <a:rPr lang="en-US" sz="2800" dirty="0"/>
                <a:t> ?</a:t>
              </a:r>
            </a:p>
          </p:txBody>
        </p:sp>
        <p:sp>
          <p:nvSpPr>
            <p:cNvPr id="11" name="Oval 10">
              <a:extLst>
                <a:ext uri="{FF2B5EF4-FFF2-40B4-BE49-F238E27FC236}">
                  <a16:creationId xmlns="" xmlns:a16="http://schemas.microsoft.com/office/drawing/2014/main"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grpSp>
      <p:grpSp>
        <p:nvGrpSpPr>
          <p:cNvPr id="18" name="Group 17">
            <a:extLst>
              <a:ext uri="{FF2B5EF4-FFF2-40B4-BE49-F238E27FC236}">
                <a16:creationId xmlns="" xmlns:a16="http://schemas.microsoft.com/office/drawing/2014/main" id="{1DDA8D09-9489-E646-A2EB-8CA4AE65C792}"/>
              </a:ext>
            </a:extLst>
          </p:cNvPr>
          <p:cNvGrpSpPr/>
          <p:nvPr/>
        </p:nvGrpSpPr>
        <p:grpSpPr>
          <a:xfrm>
            <a:off x="1138988" y="1308346"/>
            <a:ext cx="8454190" cy="5633402"/>
            <a:chOff x="1138988" y="1150815"/>
            <a:chExt cx="8454190" cy="5633402"/>
          </a:xfrm>
        </p:grpSpPr>
        <p:sp>
          <p:nvSpPr>
            <p:cNvPr id="13" name="TextBox 12">
              <a:extLst>
                <a:ext uri="{FF2B5EF4-FFF2-40B4-BE49-F238E27FC236}">
                  <a16:creationId xmlns="" xmlns:a16="http://schemas.microsoft.com/office/drawing/2014/main" id="{AE2CDFAD-5466-754B-9E6E-6009F5B7DE25}"/>
                </a:ext>
              </a:extLst>
            </p:cNvPr>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endParaRPr lang="x-none"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endParaRPr lang="x-none" sz="3200" dirty="0"/>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x-none"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endParaRPr lang="x-none"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m.</a:t>
              </a:r>
              <a:endParaRPr lang="x-none" sz="3200" dirty="0"/>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endParaRPr lang="x-none" sz="3200" dirty="0"/>
            </a:p>
            <a:p>
              <a:pPr>
                <a:lnSpc>
                  <a:spcPct val="150000"/>
                </a:lnSpc>
              </a:pPr>
              <a:endParaRPr lang="x-none" sz="3200" dirty="0"/>
            </a:p>
          </p:txBody>
        </p:sp>
        <p:sp>
          <p:nvSpPr>
            <p:cNvPr id="14" name="Rounded Rectangle 13">
              <a:extLst>
                <a:ext uri="{FF2B5EF4-FFF2-40B4-BE49-F238E27FC236}">
                  <a16:creationId xmlns="" xmlns:a16="http://schemas.microsoft.com/office/drawing/2014/main" id="{A4E0CBC3-4D5F-3748-BDB2-7164C231B813}"/>
                </a:ext>
              </a:extLst>
            </p:cNvPr>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5" name="Rounded Rectangle 14">
              <a:extLst>
                <a:ext uri="{FF2B5EF4-FFF2-40B4-BE49-F238E27FC236}">
                  <a16:creationId xmlns="" xmlns:a16="http://schemas.microsoft.com/office/drawing/2014/main" id="{EDE9C937-24AE-494A-9075-63927A4D1B4F}"/>
                </a:ext>
              </a:extLst>
            </p:cNvPr>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6" name="Rounded Rectangle 15">
              <a:extLst>
                <a:ext uri="{FF2B5EF4-FFF2-40B4-BE49-F238E27FC236}">
                  <a16:creationId xmlns="" xmlns:a16="http://schemas.microsoft.com/office/drawing/2014/main" id="{E79DF245-5B96-2747-9656-3EB02D6F53BE}"/>
                </a:ext>
              </a:extLst>
            </p:cNvPr>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7" name="Rounded Rectangle 16">
              <a:extLst>
                <a:ext uri="{FF2B5EF4-FFF2-40B4-BE49-F238E27FC236}">
                  <a16:creationId xmlns="" xmlns:a16="http://schemas.microsoft.com/office/drawing/2014/main" id="{C3F96965-5339-B54F-BE24-6C4C7E10749B}"/>
                </a:ext>
              </a:extLst>
            </p:cNvPr>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grpSp>
    </p:spTree>
    <p:custDataLst>
      <p:tags r:id="rId1"/>
    </p:custDataLst>
    <p:extLst>
      <p:ext uri="{BB962C8B-B14F-4D97-AF65-F5344CB8AC3E}">
        <p14:creationId xmlns:p14="http://schemas.microsoft.com/office/powerpoint/2010/main" val="39644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 xmlns:a16="http://schemas.microsoft.com/office/drawing/2014/main" id="{D2C9FC69-F50E-5246-9B1F-BF8D3A85A093}"/>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pic>
        <p:nvPicPr>
          <p:cNvPr id="3" name="Picture 2">
            <a:extLst>
              <a:ext uri="{FF2B5EF4-FFF2-40B4-BE49-F238E27FC236}">
                <a16:creationId xmlns="" xmlns:a16="http://schemas.microsoft.com/office/drawing/2014/main" id="{9781C0F5-3983-CF47-8EF8-547EA0C1A62F}"/>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3000"/>
                    </a14:imgEffect>
                    <a14:imgEffect>
                      <a14:saturation sat="200000"/>
                    </a14:imgEffect>
                  </a14:imgLayer>
                </a14:imgProps>
              </a:ext>
              <a:ext uri="{28A0092B-C50C-407E-A947-70E740481C1C}">
                <a14:useLocalDpi xmlns:a14="http://schemas.microsoft.com/office/drawing/2010/main" val="0"/>
              </a:ext>
            </a:extLst>
          </a:blip>
          <a:srcRect l="3788"/>
          <a:stretch/>
        </p:blipFill>
        <p:spPr>
          <a:xfrm>
            <a:off x="1584696" y="1438175"/>
            <a:ext cx="9269857" cy="4978667"/>
          </a:xfrm>
          <a:prstGeom prst="rect">
            <a:avLst/>
          </a:prstGeom>
        </p:spPr>
      </p:pic>
      <p:grpSp>
        <p:nvGrpSpPr>
          <p:cNvPr id="6" name="Group 5">
            <a:extLst>
              <a:ext uri="{FF2B5EF4-FFF2-40B4-BE49-F238E27FC236}">
                <a16:creationId xmlns="" xmlns:a16="http://schemas.microsoft.com/office/drawing/2014/main" id="{378B5DA2-F180-3C47-9ECE-BB575FC69041}"/>
              </a:ext>
            </a:extLst>
          </p:cNvPr>
          <p:cNvGrpSpPr/>
          <p:nvPr/>
        </p:nvGrpSpPr>
        <p:grpSpPr>
          <a:xfrm>
            <a:off x="2749275" y="145611"/>
            <a:ext cx="7887978" cy="1278267"/>
            <a:chOff x="2749275" y="145611"/>
            <a:chExt cx="7887978" cy="1278267"/>
          </a:xfrm>
        </p:grpSpPr>
        <p:grpSp>
          <p:nvGrpSpPr>
            <p:cNvPr id="4" name="Group 3">
              <a:extLst>
                <a:ext uri="{FF2B5EF4-FFF2-40B4-BE49-F238E27FC236}">
                  <a16:creationId xmlns="" xmlns:a16="http://schemas.microsoft.com/office/drawing/2014/main" id="{56CD3551-02F3-6946-A407-D015BBA26EA0}"/>
                </a:ext>
              </a:extLst>
            </p:cNvPr>
            <p:cNvGrpSpPr/>
            <p:nvPr/>
          </p:nvGrpSpPr>
          <p:grpSpPr>
            <a:xfrm>
              <a:off x="2749275" y="145611"/>
              <a:ext cx="7887978" cy="700417"/>
              <a:chOff x="2957822" y="487895"/>
              <a:chExt cx="7887978" cy="700417"/>
            </a:xfrm>
          </p:grpSpPr>
          <p:sp>
            <p:nvSpPr>
              <p:cNvPr id="16" name="Rounded Rectangle 15">
                <a:extLst>
                  <a:ext uri="{FF2B5EF4-FFF2-40B4-BE49-F238E27FC236}">
                    <a16:creationId xmlns="" xmlns:a16="http://schemas.microsoft.com/office/drawing/2014/main" id="{4D50468E-920E-864D-A742-E79597A4A6E9}"/>
                  </a:ext>
                </a:extLst>
              </p:cNvPr>
              <p:cNvSpPr/>
              <p:nvPr/>
            </p:nvSpPr>
            <p:spPr>
              <a:xfrm>
                <a:off x="4092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2" name="Group 11">
                <a:extLst>
                  <a:ext uri="{FF2B5EF4-FFF2-40B4-BE49-F238E27FC236}">
                    <a16:creationId xmlns="" xmlns:a16="http://schemas.microsoft.com/office/drawing/2014/main" id="{D593D83C-628F-5949-AF1B-01AD16C90349}"/>
                  </a:ext>
                </a:extLst>
              </p:cNvPr>
              <p:cNvGrpSpPr/>
              <p:nvPr/>
            </p:nvGrpSpPr>
            <p:grpSpPr>
              <a:xfrm>
                <a:off x="2957822" y="487895"/>
                <a:ext cx="7887978" cy="700417"/>
                <a:chOff x="1183343" y="1334475"/>
                <a:chExt cx="7887978" cy="700417"/>
              </a:xfrm>
            </p:grpSpPr>
            <p:sp>
              <p:nvSpPr>
                <p:cNvPr id="13" name="TextBox 12">
                  <a:extLst>
                    <a:ext uri="{FF2B5EF4-FFF2-40B4-BE49-F238E27FC236}">
                      <a16:creationId xmlns="" xmlns:a16="http://schemas.microsoft.com/office/drawing/2014/main" id="{3A6C3171-94EC-6B48-82AB-3D066841322A}"/>
                    </a:ext>
                  </a:extLst>
                </p:cNvPr>
                <p:cNvSpPr txBox="1"/>
                <p:nvPr/>
              </p:nvSpPr>
              <p:spPr>
                <a:xfrm>
                  <a:off x="1820069" y="1334475"/>
                  <a:ext cx="7251252" cy="658770"/>
                </a:xfrm>
                <a:prstGeom prst="rect">
                  <a:avLst/>
                </a:prstGeom>
                <a:noFill/>
                <a:ln w="38100">
                  <a:noFill/>
                </a:ln>
              </p:spPr>
              <p:txBody>
                <a:bodyPr wrap="square" rtlCol="0">
                  <a:spAutoFit/>
                </a:bodyPr>
                <a:lstStyle/>
                <a:p>
                  <a:pPr marL="514350" indent="-514350">
                    <a:lnSpc>
                      <a:spcPct val="150000"/>
                    </a:lnSpc>
                    <a:buAutoNum type="alphaLcParenR"/>
                  </a:pPr>
                  <a:r>
                    <a:rPr lang="en-US" sz="2800" dirty="0" err="1"/>
                    <a:t>Số</a:t>
                  </a:r>
                  <a:r>
                    <a:rPr lang="en-US" sz="2800" dirty="0"/>
                    <a:t> ?</a:t>
                  </a:r>
                </a:p>
              </p:txBody>
            </p:sp>
            <p:sp>
              <p:nvSpPr>
                <p:cNvPr id="15" name="Oval 14">
                  <a:extLst>
                    <a:ext uri="{FF2B5EF4-FFF2-40B4-BE49-F238E27FC236}">
                      <a16:creationId xmlns="" xmlns:a16="http://schemas.microsoft.com/office/drawing/2014/main" id="{D89047BD-F1E3-B842-9E81-2EC28B089BEB}"/>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grpSp>
        </p:grpSp>
        <p:sp>
          <p:nvSpPr>
            <p:cNvPr id="5" name="Rectangle 4">
              <a:extLst>
                <a:ext uri="{FF2B5EF4-FFF2-40B4-BE49-F238E27FC236}">
                  <a16:creationId xmlns="" xmlns:a16="http://schemas.microsoft.com/office/drawing/2014/main" id="{A66C93D3-2473-0748-A0A7-070F3E0C28EB}"/>
                </a:ext>
              </a:extLst>
            </p:cNvPr>
            <p:cNvSpPr/>
            <p:nvPr/>
          </p:nvSpPr>
          <p:spPr>
            <a:xfrm>
              <a:off x="2749275" y="846028"/>
              <a:ext cx="5625258" cy="577850"/>
            </a:xfrm>
            <a:prstGeom prst="rect">
              <a:avLst/>
            </a:prstGeom>
          </p:spPr>
          <p:txBody>
            <a:bodyPr wrap="none">
              <a:spAutoFit/>
            </a:bodyPr>
            <a:lstStyle/>
            <a:p>
              <a:pPr lvl="0">
                <a:lnSpc>
                  <a:spcPct val="150000"/>
                </a:lnSpc>
              </a:pPr>
              <a:r>
                <a:rPr lang="en-US" sz="2400" dirty="0" err="1">
                  <a:solidFill>
                    <a:prstClr val="black"/>
                  </a:solidFill>
                </a:rPr>
                <a:t>Các</a:t>
              </a:r>
              <a:r>
                <a:rPr lang="en-US" sz="2400" dirty="0">
                  <a:solidFill>
                    <a:prstClr val="black"/>
                  </a:solidFill>
                </a:rPr>
                <a:t> </a:t>
              </a:r>
              <a:r>
                <a:rPr lang="en-US" sz="2400" dirty="0" err="1">
                  <a:solidFill>
                    <a:prstClr val="black"/>
                  </a:solidFill>
                </a:rPr>
                <a:t>bạn</a:t>
              </a:r>
              <a:r>
                <a:rPr lang="en-US" sz="2400" dirty="0">
                  <a:solidFill>
                    <a:prstClr val="black"/>
                  </a:solidFill>
                </a:rPr>
                <a:t> </a:t>
              </a:r>
              <a:r>
                <a:rPr lang="en-US" sz="2400" dirty="0" err="1">
                  <a:solidFill>
                    <a:prstClr val="black"/>
                  </a:solidFill>
                </a:rPr>
                <a:t>đo</a:t>
              </a:r>
              <a:r>
                <a:rPr lang="en-US" sz="2400" dirty="0">
                  <a:solidFill>
                    <a:prstClr val="black"/>
                  </a:solidFill>
                </a:rPr>
                <a:t> </a:t>
              </a:r>
              <a:r>
                <a:rPr lang="en-US" sz="2400" dirty="0" err="1">
                  <a:solidFill>
                    <a:prstClr val="black"/>
                  </a:solidFill>
                </a:rPr>
                <a:t>độ</a:t>
              </a:r>
              <a:r>
                <a:rPr lang="en-US" sz="2400" dirty="0">
                  <a:solidFill>
                    <a:prstClr val="black"/>
                  </a:solidFill>
                </a:rPr>
                <a:t> </a:t>
              </a:r>
              <a:r>
                <a:rPr lang="en-US" sz="2400" dirty="0" err="1">
                  <a:solidFill>
                    <a:prstClr val="black"/>
                  </a:solidFill>
                </a:rPr>
                <a:t>dài</a:t>
              </a:r>
              <a:r>
                <a:rPr lang="en-US" sz="2400" dirty="0">
                  <a:solidFill>
                    <a:prstClr val="black"/>
                  </a:solidFill>
                </a:rPr>
                <a:t> </a:t>
              </a:r>
              <a:r>
                <a:rPr lang="en-US" sz="2400" dirty="0" err="1">
                  <a:solidFill>
                    <a:prstClr val="black"/>
                  </a:solidFill>
                </a:rPr>
                <a:t>bằng</a:t>
              </a:r>
              <a:r>
                <a:rPr lang="en-US" sz="2400" dirty="0">
                  <a:solidFill>
                    <a:prstClr val="black"/>
                  </a:solidFill>
                </a:rPr>
                <a:t> </a:t>
              </a:r>
              <a:r>
                <a:rPr lang="en-US" sz="2400" dirty="0" err="1">
                  <a:solidFill>
                    <a:prstClr val="black"/>
                  </a:solidFill>
                </a:rPr>
                <a:t>thước</a:t>
              </a:r>
              <a:r>
                <a:rPr lang="en-US" sz="2400" dirty="0">
                  <a:solidFill>
                    <a:prstClr val="black"/>
                  </a:solidFill>
                </a:rPr>
                <a:t> </a:t>
              </a:r>
              <a:r>
                <a:rPr lang="en-US" sz="2400" dirty="0" err="1">
                  <a:solidFill>
                    <a:prstClr val="black"/>
                  </a:solidFill>
                </a:rPr>
                <a:t>kẻ</a:t>
              </a:r>
              <a:r>
                <a:rPr lang="en-US" sz="2400" dirty="0">
                  <a:solidFill>
                    <a:prstClr val="black"/>
                  </a:solidFill>
                </a:rPr>
                <a:t> 2 dm.</a:t>
              </a:r>
            </a:p>
          </p:txBody>
        </p:sp>
      </p:grpSp>
      <p:sp>
        <p:nvSpPr>
          <p:cNvPr id="7" name="TextBox 6">
            <a:extLst>
              <a:ext uri="{FF2B5EF4-FFF2-40B4-BE49-F238E27FC236}">
                <a16:creationId xmlns="" xmlns:a16="http://schemas.microsoft.com/office/drawing/2014/main" id="{38C45016-60C6-714A-9921-43CB2845F0AC}"/>
              </a:ext>
            </a:extLst>
          </p:cNvPr>
          <p:cNvSpPr txBox="1"/>
          <p:nvPr/>
        </p:nvSpPr>
        <p:spPr>
          <a:xfrm>
            <a:off x="3154230" y="2460365"/>
            <a:ext cx="585417" cy="575542"/>
          </a:xfrm>
          <a:prstGeom prst="rect">
            <a:avLst/>
          </a:prstGeom>
          <a:solidFill>
            <a:schemeClr val="bg1"/>
          </a:solidFill>
          <a:effectLst>
            <a:softEdge rad="63500"/>
          </a:effectLst>
        </p:spPr>
        <p:txBody>
          <a:bodyPr wrap="none" rtlCol="0">
            <a:spAutoFit/>
          </a:bodyPr>
          <a:lstStyle/>
          <a:p>
            <a:r>
              <a:rPr lang="x-none" sz="2800" dirty="0">
                <a:solidFill>
                  <a:srgbClr val="FF0000"/>
                </a:solidFill>
              </a:rPr>
              <a:t>10</a:t>
            </a:r>
          </a:p>
        </p:txBody>
      </p:sp>
      <p:sp>
        <p:nvSpPr>
          <p:cNvPr id="22" name="TextBox 21">
            <a:extLst>
              <a:ext uri="{FF2B5EF4-FFF2-40B4-BE49-F238E27FC236}">
                <a16:creationId xmlns="" xmlns:a16="http://schemas.microsoft.com/office/drawing/2014/main" id="{3185A3F7-BEC3-8640-A8D0-BCD59C23F89B}"/>
              </a:ext>
            </a:extLst>
          </p:cNvPr>
          <p:cNvSpPr txBox="1"/>
          <p:nvPr/>
        </p:nvSpPr>
        <p:spPr>
          <a:xfrm>
            <a:off x="8488231" y="3008483"/>
            <a:ext cx="585417" cy="575542"/>
          </a:xfrm>
          <a:prstGeom prst="rect">
            <a:avLst/>
          </a:prstGeom>
          <a:solidFill>
            <a:schemeClr val="bg1"/>
          </a:solidFill>
          <a:effectLst>
            <a:softEdge rad="63500"/>
          </a:effectLst>
        </p:spPr>
        <p:txBody>
          <a:bodyPr wrap="none" rtlCol="0">
            <a:spAutoFit/>
          </a:bodyPr>
          <a:lstStyle/>
          <a:p>
            <a:r>
              <a:rPr lang="x-none" sz="2800" dirty="0">
                <a:solidFill>
                  <a:srgbClr val="FF0000"/>
                </a:solidFill>
              </a:rPr>
              <a:t>12</a:t>
            </a:r>
          </a:p>
        </p:txBody>
      </p:sp>
      <p:sp>
        <p:nvSpPr>
          <p:cNvPr id="23" name="TextBox 22">
            <a:extLst>
              <a:ext uri="{FF2B5EF4-FFF2-40B4-BE49-F238E27FC236}">
                <a16:creationId xmlns="" xmlns:a16="http://schemas.microsoft.com/office/drawing/2014/main" id="{DA126C83-6B79-5E41-B8BF-FEA5BB87424E}"/>
              </a:ext>
            </a:extLst>
          </p:cNvPr>
          <p:cNvSpPr txBox="1"/>
          <p:nvPr/>
        </p:nvSpPr>
        <p:spPr>
          <a:xfrm>
            <a:off x="2944147" y="5629719"/>
            <a:ext cx="526106" cy="507832"/>
          </a:xfrm>
          <a:prstGeom prst="rect">
            <a:avLst/>
          </a:prstGeom>
          <a:solidFill>
            <a:schemeClr val="bg1"/>
          </a:solidFill>
          <a:effectLst>
            <a:softEdge rad="63500"/>
          </a:effectLst>
        </p:spPr>
        <p:txBody>
          <a:bodyPr wrap="none" rtlCol="0">
            <a:spAutoFit/>
          </a:bodyPr>
          <a:lstStyle/>
          <a:p>
            <a:pPr algn="ctr"/>
            <a:r>
              <a:rPr lang="x-none" sz="2400" dirty="0">
                <a:solidFill>
                  <a:srgbClr val="FF0000"/>
                </a:solidFill>
              </a:rPr>
              <a:t> 8 </a:t>
            </a:r>
          </a:p>
        </p:txBody>
      </p:sp>
    </p:spTree>
    <p:custDataLst>
      <p:tags r:id="rId1"/>
    </p:custDataLst>
    <p:extLst>
      <p:ext uri="{BB962C8B-B14F-4D97-AF65-F5344CB8AC3E}">
        <p14:creationId xmlns:p14="http://schemas.microsoft.com/office/powerpoint/2010/main" val="29567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2499FA6-0429-3443-B169-4DD4AE9C418C}"/>
              </a:ext>
            </a:extLst>
          </p:cNvPr>
          <p:cNvSpPr/>
          <p:nvPr/>
        </p:nvSpPr>
        <p:spPr>
          <a:xfrm>
            <a:off x="721895" y="362082"/>
            <a:ext cx="10475494" cy="853952"/>
          </a:xfrm>
          <a:prstGeom prst="rect">
            <a:avLst/>
          </a:prstGeom>
        </p:spPr>
        <p:txBody>
          <a:bodyPr wrap="square">
            <a:spAutoFit/>
          </a:bodyPr>
          <a:lstStyle/>
          <a:p>
            <a:pPr algn="just">
              <a:lnSpc>
                <a:spcPct val="107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lượng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độ</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dài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một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số</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đồ</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vật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theo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yêu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cầu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rồi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dùng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kẻ</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Sau </a:t>
            </a:r>
            <a:r>
              <a:rPr lang="en-US" sz="2400" dirty="0" err="1">
                <a:ea typeface="Calibri" panose="020F0502020204030204" pitchFamily="34" charset="0"/>
                <a:cs typeface="Times New Roman" panose="02020603050405020304" pitchFamily="18" charset="0"/>
              </a:rPr>
              <a:t>đó</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ghi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phiếu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thực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hành</a:t>
            </a:r>
            <a:r>
              <a:rPr lang="en-US" sz="2400" dirty="0">
                <a:ea typeface="Calibri" panose="020F0502020204030204" pitchFamily="34" charset="0"/>
                <a:cs typeface="Times New Roman" panose="02020603050405020304" pitchFamily="18" charset="0"/>
              </a:rPr>
              <a:t>.</a:t>
            </a:r>
            <a:endParaRPr lang="x-none" sz="2400" dirty="0">
              <a:ea typeface="Calibri" panose="020F0502020204030204" pitchFamily="34" charset="0"/>
              <a:cs typeface="Times New Roman" panose="02020603050405020304" pitchFamily="18" charset="0"/>
            </a:endParaRPr>
          </a:p>
        </p:txBody>
      </p:sp>
      <p:graphicFrame>
        <p:nvGraphicFramePr>
          <p:cNvPr id="3" name="Table 490">
            <a:extLst>
              <a:ext uri="{FF2B5EF4-FFF2-40B4-BE49-F238E27FC236}">
                <a16:creationId xmlns="" xmlns:a16="http://schemas.microsoft.com/office/drawing/2014/main" id="{66CFA676-3E8F-1B40-AE55-F9513F1E5D92}"/>
              </a:ext>
            </a:extLst>
          </p:cNvPr>
          <p:cNvGraphicFramePr>
            <a:graphicFrameLocks noGrp="1"/>
          </p:cNvGraphicFramePr>
          <p:nvPr>
            <p:extLst>
              <p:ext uri="{D42A27DB-BD31-4B8C-83A1-F6EECF244321}">
                <p14:modId xmlns:p14="http://schemas.microsoft.com/office/powerpoint/2010/main" val="3814989151"/>
              </p:ext>
            </p:extLst>
          </p:nvPr>
        </p:nvGraphicFramePr>
        <p:xfrm>
          <a:off x="994611" y="1975445"/>
          <a:ext cx="9529010" cy="4106777"/>
        </p:xfrm>
        <a:graphic>
          <a:graphicData uri="http://schemas.openxmlformats.org/drawingml/2006/table">
            <a:tbl>
              <a:tblPr firstRow="1" bandRow="1">
                <a:tableStyleId>{5C22544A-7EE6-4342-B048-85BDC9FD1C3A}</a:tableStyleId>
              </a:tblPr>
              <a:tblGrid>
                <a:gridCol w="4147742">
                  <a:extLst>
                    <a:ext uri="{9D8B030D-6E8A-4147-A177-3AD203B41FA5}">
                      <a16:colId xmlns="" xmlns:a16="http://schemas.microsoft.com/office/drawing/2014/main" val="2828112282"/>
                    </a:ext>
                  </a:extLst>
                </a:gridCol>
                <a:gridCol w="2968222">
                  <a:extLst>
                    <a:ext uri="{9D8B030D-6E8A-4147-A177-3AD203B41FA5}">
                      <a16:colId xmlns="" xmlns:a16="http://schemas.microsoft.com/office/drawing/2014/main" val="2636762149"/>
                    </a:ext>
                  </a:extLst>
                </a:gridCol>
                <a:gridCol w="2413046">
                  <a:extLst>
                    <a:ext uri="{9D8B030D-6E8A-4147-A177-3AD203B41FA5}">
                      <a16:colId xmlns="" xmlns:a16="http://schemas.microsoft.com/office/drawing/2014/main" val="1380285473"/>
                    </a:ext>
                  </a:extLst>
                </a:gridCol>
              </a:tblGrid>
              <a:tr h="941182">
                <a:tc>
                  <a:txBody>
                    <a:bodyPr/>
                    <a:lstStyle/>
                    <a:p>
                      <a:pPr algn="ctr"/>
                      <a:r>
                        <a:rPr lang="x-none" sz="2400" dirty="0">
                          <a:solidFill>
                            <a:schemeClr val="tx1"/>
                          </a:solidFill>
                        </a:rPr>
                        <a:t>Yêu cầu </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4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4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 xmlns:a16="http://schemas.microsoft.com/office/drawing/2014/main" val="2137862058"/>
                  </a:ext>
                </a:extLst>
              </a:tr>
              <a:tr h="1000383">
                <a:tc>
                  <a:txBody>
                    <a:bodyPr/>
                    <a:lstStyle/>
                    <a:p>
                      <a:pPr marL="142875" indent="0" algn="l">
                        <a:tabLst/>
                      </a:pPr>
                      <a:r>
                        <a:rPr lang="x-none" sz="2400" dirty="0">
                          <a:solidFill>
                            <a:schemeClr val="tx1"/>
                          </a:solidFill>
                        </a:rPr>
                        <a:t>Đo độ dài cạnh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127607564"/>
                  </a:ext>
                </a:extLst>
              </a:tr>
              <a:tr h="1039637">
                <a:tc>
                  <a:txBody>
                    <a:bodyPr/>
                    <a:lstStyle/>
                    <a:p>
                      <a:pPr marL="142875" indent="0" algn="l">
                        <a:tabLst/>
                      </a:pPr>
                      <a:r>
                        <a:rPr lang="x-none" sz="2400" dirty="0">
                          <a:solidFill>
                            <a:schemeClr val="tx1"/>
                          </a:solidFill>
                        </a:rPr>
                        <a:t>Đo chiều cao ghế học sinh</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948627883"/>
                  </a:ext>
                </a:extLst>
              </a:tr>
              <a:tr h="1125575">
                <a:tc>
                  <a:txBody>
                    <a:bodyPr/>
                    <a:lstStyle/>
                    <a:p>
                      <a:pPr marL="142875" indent="0" algn="l">
                        <a:tabLst/>
                      </a:pPr>
                      <a:r>
                        <a:rPr lang="x-none" sz="2400" dirty="0">
                          <a:solidFill>
                            <a:schemeClr val="tx1"/>
                          </a:solidFill>
                        </a:rPr>
                        <a:t>Đo bề rộng cửa sổ</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400" dirty="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624106989"/>
                  </a:ext>
                </a:extLst>
              </a:tr>
            </a:tbl>
          </a:graphicData>
        </a:graphic>
      </p:graphicFrame>
      <p:grpSp>
        <p:nvGrpSpPr>
          <p:cNvPr id="11" name="Group 10">
            <a:extLst>
              <a:ext uri="{FF2B5EF4-FFF2-40B4-BE49-F238E27FC236}">
                <a16:creationId xmlns="" xmlns:a16="http://schemas.microsoft.com/office/drawing/2014/main" id="{49AB3DB7-D615-F443-A19D-541387A404E8}"/>
              </a:ext>
            </a:extLst>
          </p:cNvPr>
          <p:cNvGrpSpPr/>
          <p:nvPr/>
        </p:nvGrpSpPr>
        <p:grpSpPr>
          <a:xfrm>
            <a:off x="4028514" y="1364907"/>
            <a:ext cx="5473980" cy="4464743"/>
            <a:chOff x="4028514" y="1364907"/>
            <a:chExt cx="5473980" cy="4464743"/>
          </a:xfrm>
        </p:grpSpPr>
        <p:sp>
          <p:nvSpPr>
            <p:cNvPr id="4" name="TextBox 3">
              <a:extLst>
                <a:ext uri="{FF2B5EF4-FFF2-40B4-BE49-F238E27FC236}">
                  <a16:creationId xmlns="" xmlns:a16="http://schemas.microsoft.com/office/drawing/2014/main" id="{899D8C5B-860A-484F-837E-E5DD373E5A46}"/>
                </a:ext>
              </a:extLst>
            </p:cNvPr>
            <p:cNvSpPr txBox="1"/>
            <p:nvPr/>
          </p:nvSpPr>
          <p:spPr>
            <a:xfrm>
              <a:off x="4028514" y="1364907"/>
              <a:ext cx="3461204" cy="461665"/>
            </a:xfrm>
            <a:prstGeom prst="rect">
              <a:avLst/>
            </a:prstGeom>
            <a:noFill/>
          </p:spPr>
          <p:txBody>
            <a:bodyPr wrap="none" rtlCol="0">
              <a:spAutoFit/>
            </a:bodyPr>
            <a:lstStyle/>
            <a:p>
              <a:pPr algn="ctr"/>
              <a:r>
                <a:rPr lang="x-none" sz="2400" dirty="0">
                  <a:latin typeface="UTM Cooper Black" panose="02040603050506020204" pitchFamily="18" charset="0"/>
                </a:rPr>
                <a:t>PHIẾU THỰC HÀNH </a:t>
              </a:r>
            </a:p>
          </p:txBody>
        </p:sp>
        <p:sp>
          <p:nvSpPr>
            <p:cNvPr id="5" name="Rounded Rectangle 4">
              <a:extLst>
                <a:ext uri="{FF2B5EF4-FFF2-40B4-BE49-F238E27FC236}">
                  <a16:creationId xmlns="" xmlns:a16="http://schemas.microsoft.com/office/drawing/2014/main" id="{5CD755B6-23BE-B44C-A3E8-F30C975E2465}"/>
                </a:ext>
              </a:extLst>
            </p:cNvPr>
            <p:cNvSpPr/>
            <p:nvPr/>
          </p:nvSpPr>
          <p:spPr>
            <a:xfrm>
              <a:off x="6471407"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6" name="Rounded Rectangle 5">
              <a:extLst>
                <a:ext uri="{FF2B5EF4-FFF2-40B4-BE49-F238E27FC236}">
                  <a16:creationId xmlns="" xmlns:a16="http://schemas.microsoft.com/office/drawing/2014/main" id="{E96E05F4-DC7C-5148-B2DE-4AC5B3912748}"/>
                </a:ext>
              </a:extLst>
            </p:cNvPr>
            <p:cNvSpPr/>
            <p:nvPr/>
          </p:nvSpPr>
          <p:spPr>
            <a:xfrm>
              <a:off x="6471405" y="408117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rgbClr val="000000"/>
                  </a:solidFill>
                </a:rPr>
                <a:t>?</a:t>
              </a:r>
            </a:p>
          </p:txBody>
        </p:sp>
        <p:sp>
          <p:nvSpPr>
            <p:cNvPr id="7" name="Rounded Rectangle 6">
              <a:extLst>
                <a:ext uri="{FF2B5EF4-FFF2-40B4-BE49-F238E27FC236}">
                  <a16:creationId xmlns="" xmlns:a16="http://schemas.microsoft.com/office/drawing/2014/main" id="{3916E1F6-0985-6549-9F48-1897F153746C}"/>
                </a:ext>
              </a:extLst>
            </p:cNvPr>
            <p:cNvSpPr/>
            <p:nvPr/>
          </p:nvSpPr>
          <p:spPr>
            <a:xfrm>
              <a:off x="6471405"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8" name="Rounded Rectangle 7">
              <a:extLst>
                <a:ext uri="{FF2B5EF4-FFF2-40B4-BE49-F238E27FC236}">
                  <a16:creationId xmlns="" xmlns:a16="http://schemas.microsoft.com/office/drawing/2014/main" id="{4353EE68-F6F5-DB49-B325-386092813BEC}"/>
                </a:ext>
              </a:extLst>
            </p:cNvPr>
            <p:cNvSpPr/>
            <p:nvPr/>
          </p:nvSpPr>
          <p:spPr>
            <a:xfrm>
              <a:off x="8853659"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9" name="Rounded Rectangle 8">
              <a:extLst>
                <a:ext uri="{FF2B5EF4-FFF2-40B4-BE49-F238E27FC236}">
                  <a16:creationId xmlns="" xmlns:a16="http://schemas.microsoft.com/office/drawing/2014/main" id="{E78A38FE-0D94-8B4E-838E-42E83A2FC3D0}"/>
                </a:ext>
              </a:extLst>
            </p:cNvPr>
            <p:cNvSpPr/>
            <p:nvPr/>
          </p:nvSpPr>
          <p:spPr>
            <a:xfrm>
              <a:off x="8853657" y="4129296"/>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rgbClr val="000000"/>
                  </a:solidFill>
                </a:rPr>
                <a:t>?</a:t>
              </a:r>
            </a:p>
          </p:txBody>
        </p:sp>
        <p:sp>
          <p:nvSpPr>
            <p:cNvPr id="10" name="Rounded Rectangle 9">
              <a:extLst>
                <a:ext uri="{FF2B5EF4-FFF2-40B4-BE49-F238E27FC236}">
                  <a16:creationId xmlns="" xmlns:a16="http://schemas.microsoft.com/office/drawing/2014/main" id="{6F0F334D-B619-2647-A8AA-2DB4E4137440}"/>
                </a:ext>
              </a:extLst>
            </p:cNvPr>
            <p:cNvSpPr/>
            <p:nvPr/>
          </p:nvSpPr>
          <p:spPr>
            <a:xfrm>
              <a:off x="8853657"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grpSp>
    </p:spTree>
    <p:custDataLst>
      <p:tags r:id="rId1"/>
    </p:custDataLst>
    <p:extLst>
      <p:ext uri="{BB962C8B-B14F-4D97-AF65-F5344CB8AC3E}">
        <p14:creationId xmlns:p14="http://schemas.microsoft.com/office/powerpoint/2010/main" val="11190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ED84574D-F472-1441-862F-C831F5DCB2CE}"/>
              </a:ext>
            </a:extLst>
          </p:cNvPr>
          <p:cNvGrpSpPr/>
          <p:nvPr/>
        </p:nvGrpSpPr>
        <p:grpSpPr>
          <a:xfrm>
            <a:off x="861482" y="320023"/>
            <a:ext cx="10469035" cy="2239844"/>
            <a:chOff x="1183343" y="1395558"/>
            <a:chExt cx="10469035" cy="2239844"/>
          </a:xfrm>
        </p:grpSpPr>
        <p:sp>
          <p:nvSpPr>
            <p:cNvPr id="26" name="TextBox 25">
              <a:extLst>
                <a:ext uri="{FF2B5EF4-FFF2-40B4-BE49-F238E27FC236}">
                  <a16:creationId xmlns="" xmlns:a16="http://schemas.microsoft.com/office/drawing/2014/main" id="{1B617322-BB4C-F043-A450-BBA681D0B095}"/>
                </a:ext>
              </a:extLst>
            </p:cNvPr>
            <p:cNvSpPr txBox="1"/>
            <p:nvPr/>
          </p:nvSpPr>
          <p:spPr>
            <a:xfrm>
              <a:off x="1819585" y="1395558"/>
              <a:ext cx="9832793" cy="2239844"/>
            </a:xfrm>
            <a:prstGeom prst="rect">
              <a:avLst/>
            </a:prstGeom>
            <a:noFill/>
            <a:ln w="38100">
              <a:noFill/>
            </a:ln>
          </p:spPr>
          <p:txBody>
            <a:bodyPr wrap="square" rtlCol="0">
              <a:spAutoFit/>
            </a:bodyPr>
            <a:lstStyle/>
            <a:p>
              <a:pPr>
                <a:lnSpc>
                  <a:spcPct val="150000"/>
                </a:lnSpc>
              </a:pPr>
              <a:r>
                <a:rPr lang="vi-VN" sz="2400" dirty="0"/>
                <a:t>a) Chuẩn bị ở nhà</a:t>
              </a:r>
            </a:p>
            <a:p>
              <a:pPr>
                <a:lnSpc>
                  <a:spcPct val="150000"/>
                </a:lnSpc>
              </a:pPr>
              <a:r>
                <a:rPr lang="vi-VN" sz="2400" dirty="0"/>
                <a:t>Tìm hiểu xem quãng đường từ nhà em đến trường dài khoảng bao nhiêu ki – lô – mét?</a:t>
              </a:r>
            </a:p>
            <a:p>
              <a:pPr>
                <a:lnSpc>
                  <a:spcPct val="150000"/>
                </a:lnSpc>
              </a:pPr>
              <a:endParaRPr lang="en-US" sz="2400" dirty="0"/>
            </a:p>
          </p:txBody>
        </p:sp>
        <p:sp>
          <p:nvSpPr>
            <p:cNvPr id="27" name="Oval 26">
              <a:extLst>
                <a:ext uri="{FF2B5EF4-FFF2-40B4-BE49-F238E27FC236}">
                  <a16:creationId xmlns="" xmlns:a16="http://schemas.microsoft.com/office/drawing/2014/main" id="{FFB9B248-8175-524E-B08B-26025A764B8E}"/>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sp>
        <p:nvSpPr>
          <p:cNvPr id="2" name="TextBox 1">
            <a:extLst>
              <a:ext uri="{FF2B5EF4-FFF2-40B4-BE49-F238E27FC236}">
                <a16:creationId xmlns="" xmlns:a16="http://schemas.microsoft.com/office/drawing/2014/main" id="{154D6649-731C-D84B-A821-BFDD9C354C6D}"/>
              </a:ext>
            </a:extLst>
          </p:cNvPr>
          <p:cNvSpPr txBox="1"/>
          <p:nvPr/>
        </p:nvSpPr>
        <p:spPr>
          <a:xfrm>
            <a:off x="1497724" y="2281784"/>
            <a:ext cx="8414483" cy="614477"/>
          </a:xfrm>
          <a:prstGeom prst="rect">
            <a:avLst/>
          </a:prstGeom>
          <a:solidFill>
            <a:srgbClr val="FFF79A"/>
          </a:solidFill>
          <a:effectLst>
            <a:softEdge rad="63500"/>
          </a:effectLst>
        </p:spPr>
        <p:txBody>
          <a:bodyPr wrap="none" rtlCol="0" anchor="ctr">
            <a:spAutoFit/>
          </a:bodyPr>
          <a:lstStyle/>
          <a:p>
            <a:r>
              <a:rPr lang="en-US" sz="2400" dirty="0" err="1"/>
              <a:t>Mẫu</a:t>
            </a:r>
            <a:r>
              <a:rPr lang="en-US" sz="2400" dirty="0"/>
              <a:t>: </a:t>
            </a:r>
            <a:r>
              <a:rPr lang="en-US" sz="2400" dirty="0" err="1"/>
              <a:t>Quãng</a:t>
            </a:r>
            <a:r>
              <a:rPr lang="en-US" sz="2400" dirty="0"/>
              <a:t> </a:t>
            </a:r>
            <a:r>
              <a:rPr lang="en-US" sz="2400" dirty="0" err="1"/>
              <a:t>đường</a:t>
            </a:r>
            <a:r>
              <a:rPr lang="en-US" sz="2400" dirty="0"/>
              <a:t> </a:t>
            </a:r>
            <a:r>
              <a:rPr lang="en-US" sz="2400" dirty="0" err="1"/>
              <a:t>từ</a:t>
            </a:r>
            <a:r>
              <a:rPr lang="en-US" sz="2400" dirty="0"/>
              <a:t> </a:t>
            </a:r>
            <a:r>
              <a:rPr lang="en-US" sz="2400" dirty="0" err="1"/>
              <a:t>nhà</a:t>
            </a:r>
            <a:r>
              <a:rPr lang="en-US" sz="2400" dirty="0"/>
              <a:t> Mai </a:t>
            </a:r>
            <a:r>
              <a:rPr lang="en-US" sz="2400" dirty="0" err="1"/>
              <a:t>đến</a:t>
            </a:r>
            <a:r>
              <a:rPr lang="en-US" sz="2400" dirty="0"/>
              <a:t> </a:t>
            </a:r>
            <a:r>
              <a:rPr lang="en-US" sz="2400" dirty="0" err="1"/>
              <a:t>trường</a:t>
            </a:r>
            <a:r>
              <a:rPr lang="en-US" sz="2400" dirty="0"/>
              <a:t> </a:t>
            </a:r>
            <a:r>
              <a:rPr lang="en-US" sz="2400" dirty="0" err="1"/>
              <a:t>dài</a:t>
            </a:r>
            <a:r>
              <a:rPr lang="en-US" sz="2400" dirty="0"/>
              <a:t> </a:t>
            </a:r>
            <a:r>
              <a:rPr lang="en-US" sz="2400" dirty="0" err="1"/>
              <a:t>khoảng</a:t>
            </a:r>
            <a:r>
              <a:rPr lang="en-US" sz="2400" dirty="0"/>
              <a:t> 2 km</a:t>
            </a:r>
            <a:endParaRPr lang="x-none" sz="2400" dirty="0"/>
          </a:p>
        </p:txBody>
      </p:sp>
      <p:sp>
        <p:nvSpPr>
          <p:cNvPr id="3" name="Rectangle 2">
            <a:extLst>
              <a:ext uri="{FF2B5EF4-FFF2-40B4-BE49-F238E27FC236}">
                <a16:creationId xmlns="" xmlns:a16="http://schemas.microsoft.com/office/drawing/2014/main" id="{80D21EA4-0CCB-434B-8CBB-B0378630CC00}"/>
              </a:ext>
            </a:extLst>
          </p:cNvPr>
          <p:cNvSpPr/>
          <p:nvPr/>
        </p:nvSpPr>
        <p:spPr>
          <a:xfrm>
            <a:off x="1389803" y="3243494"/>
            <a:ext cx="9412393" cy="1788438"/>
          </a:xfrm>
          <a:prstGeom prst="rect">
            <a:avLst/>
          </a:prstGeom>
        </p:spPr>
        <p:txBody>
          <a:bodyPr wrap="square">
            <a:spAutoFit/>
          </a:bodyPr>
          <a:lstStyle/>
          <a:p>
            <a:pPr algn="just">
              <a:lnSpc>
                <a:spcPct val="150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Dựa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ở</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câu</a:t>
            </a:r>
            <a:r>
              <a:rPr lang="en-US" sz="2400" dirty="0">
                <a:ea typeface="Calibri" panose="020F0502020204030204" pitchFamily="34" charset="0"/>
                <a:cs typeface="Times New Roman" panose="02020603050405020304" pitchFamily="18" charset="0"/>
              </a:rPr>
              <a:t> a,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cho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biết</a:t>
            </a:r>
            <a:r>
              <a:rPr lang="en-US" sz="2400" dirty="0">
                <a:ea typeface="Calibri" panose="020F0502020204030204" pitchFamily="34" charset="0"/>
                <a:cs typeface="Times New Roman" panose="02020603050405020304" pitchFamily="18" charset="0"/>
              </a:rPr>
              <a:t>: </a:t>
            </a:r>
            <a:endParaRPr lang="x-none" sz="2400" dirty="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err="1">
                <a:ea typeface="Calibri" panose="020F0502020204030204" pitchFamily="34" charset="0"/>
                <a:cs typeface="Times New Roman" panose="02020603050405020304" pitchFamily="18" charset="0"/>
              </a:rPr>
              <a:t>Trong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nhóm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xa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gần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a:t>
            </a:r>
            <a:endParaRPr lang="x-none" sz="2400" dirty="0">
              <a:ea typeface="Calibri" panose="020F0502020204030204" pitchFamily="34" charset="0"/>
              <a:cs typeface="Times New Roman" panose="02020603050405020304" pitchFamily="18" charset="0"/>
            </a:endParaRPr>
          </a:p>
        </p:txBody>
      </p:sp>
      <p:pic>
        <p:nvPicPr>
          <p:cNvPr id="1026" name="Picture 2" descr="Giáo Dục, Học Tập, Học Sinh, Kiến Thức, Học Nhóm, Tải hình PNG 187 -  Free.Vector6.com">
            <a:extLst>
              <a:ext uri="{FF2B5EF4-FFF2-40B4-BE49-F238E27FC236}">
                <a16:creationId xmlns="" xmlns:a16="http://schemas.microsoft.com/office/drawing/2014/main" id="{246A2E84-76F3-4440-93F7-6EA9A034B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147" y="3657618"/>
            <a:ext cx="3697705" cy="27486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48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95F3729-10E5-495E-8131-A4D1C80B061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Bd{8CF2C55F-B145-460A-B1B2-D144E4C14B2C}&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oán 2-   Bai 57 - Thực hành và trải nghiệm đơn vị đo độ dài Tiết 1"/>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6156087A-38E6-4370-BFEE-B3BF7AD4DC68}:256"/>
</p:tagLst>
</file>

<file path=ppt/tags/tag3.xml><?xml version="1.0" encoding="utf-8"?>
<p:tagLst xmlns:a="http://schemas.openxmlformats.org/drawingml/2006/main" xmlns:r="http://schemas.openxmlformats.org/officeDocument/2006/relationships" xmlns:p="http://schemas.openxmlformats.org/presentationml/2006/main">
  <p:tag name="GENSWF_SLIDE_UID" val="{5465DEDA-8440-49F6-952D-B884FF756DCA}:303"/>
</p:tagLst>
</file>

<file path=ppt/tags/tag4.xml><?xml version="1.0" encoding="utf-8"?>
<p:tagLst xmlns:a="http://schemas.openxmlformats.org/drawingml/2006/main" xmlns:r="http://schemas.openxmlformats.org/officeDocument/2006/relationships" xmlns:p="http://schemas.openxmlformats.org/presentationml/2006/main">
  <p:tag name="GENSWF_SLIDE_UID" val="{59FFA28E-4693-4F13-9910-41332A58F6AD}:317"/>
</p:tagLst>
</file>

<file path=ppt/tags/tag5.xml><?xml version="1.0" encoding="utf-8"?>
<p:tagLst xmlns:a="http://schemas.openxmlformats.org/drawingml/2006/main" xmlns:r="http://schemas.openxmlformats.org/officeDocument/2006/relationships" xmlns:p="http://schemas.openxmlformats.org/presentationml/2006/main">
  <p:tag name="GENSWF_SLIDE_UID" val="{AB3EBE03-1BD7-4AF5-8466-96753768BF40}:325"/>
</p:tagLst>
</file>

<file path=ppt/tags/tag6.xml><?xml version="1.0" encoding="utf-8"?>
<p:tagLst xmlns:a="http://schemas.openxmlformats.org/drawingml/2006/main" xmlns:r="http://schemas.openxmlformats.org/officeDocument/2006/relationships" xmlns:p="http://schemas.openxmlformats.org/presentationml/2006/main">
  <p:tag name="GENSWF_SLIDE_UID" val="{E80AFC42-1C55-41A9-9870-9284BDF07F9C}:326"/>
</p:tagLst>
</file>

<file path=ppt/tags/tag7.xml><?xml version="1.0" encoding="utf-8"?>
<p:tagLst xmlns:a="http://schemas.openxmlformats.org/drawingml/2006/main" xmlns:r="http://schemas.openxmlformats.org/officeDocument/2006/relationships" xmlns:p="http://schemas.openxmlformats.org/presentationml/2006/main">
  <p:tag name="GENSWF_SLIDE_UID" val="{CD83D1FB-36A8-4BA6-9FAD-1A40BB001891}:299"/>
</p:tagLst>
</file>

<file path=ppt/tags/tag8.xml><?xml version="1.0" encoding="utf-8"?>
<p:tagLst xmlns:a="http://schemas.openxmlformats.org/drawingml/2006/main" xmlns:r="http://schemas.openxmlformats.org/officeDocument/2006/relationships" xmlns:p="http://schemas.openxmlformats.org/presentationml/2006/main">
  <p:tag name="GENSWF_SLIDE_UID" val="{6BA72C6C-D208-4DE9-AC2C-786E23F86875}:327"/>
</p:tagLst>
</file>

<file path=ppt/tags/tag9.xml><?xml version="1.0" encoding="utf-8"?>
<p:tagLst xmlns:a="http://schemas.openxmlformats.org/drawingml/2006/main" xmlns:r="http://schemas.openxmlformats.org/officeDocument/2006/relationships" xmlns:p="http://schemas.openxmlformats.org/presentationml/2006/main">
  <p:tag name="GENSWF_SLIDE_UID" val="{088E767B-F75A-4DB5-A8CD-12503985990D}:304"/>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2820</TotalTime>
  <Words>412</Words>
  <Application>Microsoft Office PowerPoint</Application>
  <PresentationFormat>Widescreen</PresentationFormat>
  <Paragraphs>85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Times New Roman</vt:lpstr>
      <vt:lpstr>UTM Cookies</vt:lpstr>
      <vt:lpstr>UTM 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2-   Bai 57 - Thực hành và trải nghiệm đơn vị đo độ dài Tiết 1</dc:title>
  <dc:creator>Phạm Thanh Hằng (ADAS – GV)</dc:creator>
  <cp:lastModifiedBy>Admin</cp:lastModifiedBy>
  <cp:revision>280</cp:revision>
  <dcterms:created xsi:type="dcterms:W3CDTF">2021-06-02T01:34:28Z</dcterms:created>
  <dcterms:modified xsi:type="dcterms:W3CDTF">2025-03-30T08:03:51Z</dcterms:modified>
</cp:coreProperties>
</file>