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29" r:id="rId2"/>
    <p:sldMasterId id="2147483818" r:id="rId3"/>
    <p:sldMasterId id="2147483866" r:id="rId4"/>
    <p:sldMasterId id="2147483878" r:id="rId5"/>
    <p:sldMasterId id="2147483926" r:id="rId6"/>
    <p:sldMasterId id="2147483970" r:id="rId7"/>
    <p:sldMasterId id="2147483999" r:id="rId8"/>
  </p:sldMasterIdLst>
  <p:notesMasterIdLst>
    <p:notesMasterId r:id="rId45"/>
  </p:notesMasterIdLst>
  <p:sldIdLst>
    <p:sldId id="322" r:id="rId9"/>
    <p:sldId id="288" r:id="rId10"/>
    <p:sldId id="386" r:id="rId11"/>
    <p:sldId id="387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28" r:id="rId20"/>
    <p:sldId id="329" r:id="rId21"/>
    <p:sldId id="432" r:id="rId22"/>
    <p:sldId id="400" r:id="rId23"/>
    <p:sldId id="422" r:id="rId24"/>
    <p:sldId id="421" r:id="rId25"/>
    <p:sldId id="379" r:id="rId26"/>
    <p:sldId id="333" r:id="rId27"/>
    <p:sldId id="429" r:id="rId28"/>
    <p:sldId id="430" r:id="rId29"/>
    <p:sldId id="431" r:id="rId30"/>
    <p:sldId id="406" r:id="rId31"/>
    <p:sldId id="407" r:id="rId32"/>
    <p:sldId id="408" r:id="rId33"/>
    <p:sldId id="411" r:id="rId34"/>
    <p:sldId id="426" r:id="rId35"/>
    <p:sldId id="412" r:id="rId36"/>
    <p:sldId id="416" r:id="rId37"/>
    <p:sldId id="282" r:id="rId38"/>
    <p:sldId id="343" r:id="rId39"/>
    <p:sldId id="312" r:id="rId40"/>
    <p:sldId id="313" r:id="rId41"/>
    <p:sldId id="344" r:id="rId42"/>
    <p:sldId id="425" r:id="rId43"/>
    <p:sldId id="306" r:id="rId44"/>
  </p:sldIdLst>
  <p:sldSz cx="12192000" cy="6858000"/>
  <p:notesSz cx="6858000" cy="9144000"/>
  <p:custShowLst>
    <p:custShow name="Custom Show 1" id="0">
      <p:sldLst>
        <p:sld r:id="rId10"/>
        <p:sld r:id="rId38"/>
        <p:sld r:id="rId40"/>
        <p:sld r:id="rId41"/>
        <p:sld r:id="rId44"/>
      </p:sldLst>
    </p:custShow>
  </p:custShowLst>
  <p:custDataLst>
    <p:tags r:id="rId4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136"/>
    <a:srgbClr val="007DC9"/>
    <a:srgbClr val="C4EA79"/>
    <a:srgbClr val="6DDBE7"/>
    <a:srgbClr val="F35757"/>
    <a:srgbClr val="EED048"/>
    <a:srgbClr val="6D6E72"/>
    <a:srgbClr val="1F497D"/>
    <a:srgbClr val="14B9EC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9" autoAdjust="0"/>
    <p:restoredTop sz="86364" autoAdjust="0"/>
  </p:normalViewPr>
  <p:slideViewPr>
    <p:cSldViewPr snapToGrid="0">
      <p:cViewPr varScale="1">
        <p:scale>
          <a:sx n="62" d="100"/>
          <a:sy n="62" d="100"/>
        </p:scale>
        <p:origin x="24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gs" Target="tags/tag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C48E1-2339-4C84-AF84-3FBD8DF186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BE725-04B3-4B11-A345-3DE4318D6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0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7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3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2485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59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48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3864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C4BC1-E30C-4F30-AC8A-C6BF55A01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191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11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1" name="Google Shape;43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286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1" name="Google Shape;43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681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49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52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3495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4753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236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88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812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83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0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3878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0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4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24917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20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66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40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530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01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664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24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28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766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5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968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78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363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58F4A-E6E7-4939-893B-76ADA7F8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E2526E-7618-4E21-9B00-801F5173C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4CC1F-6568-4216-AD34-ECF4E69C8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940D0A-C4E5-4798-A797-2F08A01E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EF9FF3-C146-45FD-B09D-2F92DD80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270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58F4A-E6E7-4939-893B-76ADA7F8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E2526E-7618-4E21-9B00-801F5173C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4CC1F-6568-4216-AD34-ECF4E69C8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940D0A-C4E5-4798-A797-2F08A01E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EF9FF3-C146-45FD-B09D-2F92DD80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498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58F4A-E6E7-4939-893B-76ADA7F8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E2526E-7618-4E21-9B00-801F5173C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4CC1F-6568-4216-AD34-ECF4E69C8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940D0A-C4E5-4798-A797-2F08A01E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EF9FF3-C146-45FD-B09D-2F92DD80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373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4A91D-9103-4BFB-832A-63F2B017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3DE076-83A3-4051-9AFD-E4239733B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741EC7-111C-48CA-969A-E0368F9A1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0933C1-3B3C-4F19-B795-08E883E8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0C9AF5-569F-495C-8940-FE204C3A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179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28D51E-4BAD-48C0-9A7F-3BFB3956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B75550-A593-489B-8C95-A4010C819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72F730-DB84-4326-AFC0-6D06504A1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4632EF-6E9C-42F8-84BA-27B5A7C6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B4067A3-4053-4120-9B5C-F6D94B321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C2F161-9B5E-499E-8A4A-017EB987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366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3C7625-DC52-4FEF-8523-E9A6B0CF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5CE941D-1DF9-4263-8610-5BC288B33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ABC11D-B279-45A2-B80C-5A2468498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91FA9F4-4F9B-416B-B8CA-B265C2C37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C2C0A48-6110-4C9E-8FAC-68B483659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9546A91-6814-47E6-89F9-9D2F9EDE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860D642-1F4A-4AA9-BCE2-BB0FE4C1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40A3E24-536E-4499-84E2-20A8D7A4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867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A23A84-CC6F-4040-854F-E0A300AF5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3B10AE-A8E0-418A-A914-738FAEBF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52BC890-E6DA-49B4-A0CB-0B75422D5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D33CE80-581F-473E-8AD5-82DE6B23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871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A3925C6-DFA9-48B3-9A53-61CE92DA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A0B7748-8BAF-4E06-B111-56569F77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015ECA6-E350-4069-AA58-5A4A813F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157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D8C30C-35BD-4D80-AE3C-011D1A6DE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A2A3F4A-FFDF-4416-91F3-9597ABBF0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BF01418-DF1F-4E2C-8D1D-3EF37BE30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F2A95F-FE17-4A71-9A60-52060B66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C206AE-D6B9-4115-B684-440FB8C4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F39D50-E0C7-443A-ACFA-CFB689FE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204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F4C954-95AA-4CCA-AE11-F9A0600A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7D45C5F-C1B7-453E-BCE3-2ABFC49DA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C02694-5374-4C8F-A66B-002DF6C3A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7D0C07-423B-41CD-BA8C-D02E226D0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158780-E631-43F4-BFA0-27D1E1A86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1C49D3-E7AE-49E8-B95D-678B0539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1CD7C9-9D59-4BAD-8760-F3331B9B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71FADD1-734D-44D8-9DF6-0B89F501B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74D332-B113-425C-9846-923ED62A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CB9DBE-80D9-40AE-892A-7174174F8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50D98A-EA18-4C64-8A39-545B21E91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555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638FC09-F766-4E86-8A4A-4569F7E1D7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43F2EC-1628-4CAA-864B-DBD693F02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491090-1681-43C2-B48B-4496F66B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7DCAD7-B251-4A13-B39A-387975DB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D9E54E-0E61-4804-B02C-C03CC93C4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38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3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430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7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5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0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433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7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6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84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958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1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04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3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57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47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28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35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94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84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625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3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62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09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66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24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88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9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627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627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759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0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0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46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383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445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5144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18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4592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/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7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085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037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5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621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28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0673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85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0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328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  <p:extLst>
      <p:ext uri="{BB962C8B-B14F-4D97-AF65-F5344CB8AC3E}">
        <p14:creationId xmlns:p14="http://schemas.microsoft.com/office/powerpoint/2010/main" val="2770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2927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05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153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  <p:extLst>
      <p:ext uri="{BB962C8B-B14F-4D97-AF65-F5344CB8AC3E}">
        <p14:creationId xmlns:p14="http://schemas.microsoft.com/office/powerpoint/2010/main" val="419316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5027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62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36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51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  <p:extLst>
      <p:ext uri="{BB962C8B-B14F-4D97-AF65-F5344CB8AC3E}">
        <p14:creationId xmlns:p14="http://schemas.microsoft.com/office/powerpoint/2010/main" val="21579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3844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784D2F-EF26-408B-819B-6DDBE0FEC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67F70A6-9AB4-4167-B81C-C1A29D6CC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70DF0F-C9EE-4CA0-AE18-454E838B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1C682E-3E2A-4D4B-863A-DB0392FF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101167-030E-477E-8774-7F222C33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495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58F4A-E6E7-4939-893B-76ADA7F8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E2526E-7618-4E21-9B00-801F5173C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4CC1F-6568-4216-AD34-ECF4E69C8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940D0A-C4E5-4798-A797-2F08A01E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EF9FF3-C146-45FD-B09D-2F92DD80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4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7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7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99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7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7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4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615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3989" r:id="rId19"/>
    <p:sldLayoutId id="2147483990" r:id="rId20"/>
    <p:sldLayoutId id="2147483991" r:id="rId21"/>
    <p:sldLayoutId id="2147483992" r:id="rId22"/>
    <p:sldLayoutId id="2147483993" r:id="rId23"/>
    <p:sldLayoutId id="2147483994" r:id="rId24"/>
    <p:sldLayoutId id="2147483995" r:id="rId25"/>
    <p:sldLayoutId id="2147483996" r:id="rId26"/>
    <p:sldLayoutId id="2147483997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C28F939-A8A8-48CB-8A0A-676EEB12F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321403-B1EC-477B-9FA6-281731EEC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3EAF93-1094-4AFC-B856-9D5D65F02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4914A-A7CA-47A8-ABFD-855C9978C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27150F-994C-41F6-82B4-00E9B45B2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0AB00F-BCE4-4ABD-9F41-14B2B687D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1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8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9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23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07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0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07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8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07.xml"/><Relationship Id="rId1" Type="http://schemas.openxmlformats.org/officeDocument/2006/relationships/tags" Target="../tags/tag29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07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3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34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35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36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7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1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25" y="12954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2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5" y="35814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3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5" y="56388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4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5" y="23622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5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5" y="59055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1" y="5074336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596" y="120672"/>
            <a:ext cx="12324803" cy="61554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charset="0"/>
                <a:sym typeface="Arial"/>
              </a:rPr>
              <a:t>TRƯỜNG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charset="0"/>
                <a:sym typeface="Arial"/>
              </a:rPr>
              <a:t>TIỂU HỌC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charset="0"/>
                <a:sym typeface="Arial"/>
              </a:rPr>
              <a:t>TÂN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charset="0"/>
                <a:sym typeface="Arial"/>
              </a:rPr>
              <a:t> VIÊN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Arial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96" y="1783047"/>
            <a:ext cx="11987717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-526943" y="2271003"/>
            <a:ext cx="12091123" cy="206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5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altLang="en-US" sz="5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</a:t>
            </a:r>
            <a:r>
              <a:rPr lang="en-US" altLang="en-US" sz="5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en-US" sz="5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5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tâp</a:t>
            </a:r>
            <a:r>
              <a:rPr lang="en-US" altLang="en-US" sz="5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altLang="en-US" sz="5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altLang="en-US" sz="5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7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495" y="661738"/>
            <a:ext cx="10431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4: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Chúng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ta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đã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biết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đơn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vị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đo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độ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dài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nào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3535" y="2693738"/>
            <a:ext cx="4444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cm,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5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4">
            <a:alphaModFix/>
          </a:blip>
          <a:srcRect t="2038"/>
          <a:stretch/>
        </p:blipFill>
        <p:spPr>
          <a:xfrm>
            <a:off x="1672388" y="1540041"/>
            <a:ext cx="7772401" cy="4475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515" y="348916"/>
            <a:ext cx="1069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TRÒ CHƠI: LẬT MẢNH GHÉP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2966" y="3826041"/>
            <a:ext cx="3741821" cy="2286000"/>
          </a:xfrm>
          <a:prstGeom prst="rect">
            <a:avLst/>
          </a:prstGeom>
          <a:solidFill>
            <a:srgbClr val="C4EA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97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1091" y="965116"/>
            <a:ext cx="4617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Mục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tiêu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1010" y="2012930"/>
            <a:ext cx="106997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đo độ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ki-lô-mét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Ư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ớc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đo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hực 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2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39791" y="549237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5459" y="2381375"/>
            <a:ext cx="52982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8800" b="1" dirty="0" err="1" smtClean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Khám</a:t>
            </a:r>
            <a:r>
              <a:rPr lang="en-US" altLang="zh-CN" sz="8800" b="1" dirty="0" smtClean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b="1" dirty="0" err="1" smtClean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phá</a:t>
            </a:r>
            <a:endParaRPr lang="zh-CN" altLang="en-US" sz="8800" b="1" dirty="0">
              <a:solidFill>
                <a:srgbClr val="79C2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2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4">
            <a:alphaModFix/>
          </a:blip>
          <a:srcRect t="2038"/>
          <a:stretch/>
        </p:blipFill>
        <p:spPr>
          <a:xfrm>
            <a:off x="1018777" y="385719"/>
            <a:ext cx="10076033" cy="3796965"/>
          </a:xfrm>
          <a:prstGeom prst="rect">
            <a:avLst/>
          </a:prstGeom>
          <a:noFill/>
          <a:ln>
            <a:noFill/>
          </a:ln>
        </p:spPr>
      </p:pic>
      <p:sp>
        <p:nvSpPr>
          <p:cNvPr id="4531" name="Google Shape;4531;p17"/>
          <p:cNvSpPr txBox="1"/>
          <p:nvPr/>
        </p:nvSpPr>
        <p:spPr>
          <a:xfrm>
            <a:off x="5184532" y="364806"/>
            <a:ext cx="18229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mét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3" name="Google Shape;4533;p17"/>
          <p:cNvSpPr/>
          <p:nvPr/>
        </p:nvSpPr>
        <p:spPr>
          <a:xfrm>
            <a:off x="528639" y="4179173"/>
            <a:ext cx="10366950" cy="20501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17500" marR="0" lvl="0" indent="-317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F4136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17500" marR="0" lvl="0" indent="-317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F4136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 km = 1000 m; 1000 m = 1 km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F413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17500" marR="0" lvl="0" indent="-317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F4136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4136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km.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EF4136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4A16A0E4-4CDB-483C-A3C3-2EEAEA5819EC}"/>
              </a:ext>
            </a:extLst>
          </p:cNvPr>
          <p:cNvSpPr/>
          <p:nvPr/>
        </p:nvSpPr>
        <p:spPr>
          <a:xfrm>
            <a:off x="8946836" y="171151"/>
            <a:ext cx="1275347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32A5CF1-9914-479F-8CB6-D5F56A105451}"/>
              </a:ext>
            </a:extLst>
          </p:cNvPr>
          <p:cNvSpPr/>
          <p:nvPr/>
        </p:nvSpPr>
        <p:spPr>
          <a:xfrm>
            <a:off x="687013" y="3334532"/>
            <a:ext cx="1218795" cy="82723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" name="Left Brace 1"/>
          <p:cNvSpPr/>
          <p:nvPr/>
        </p:nvSpPr>
        <p:spPr>
          <a:xfrm rot="4282115">
            <a:off x="5564205" y="-2726589"/>
            <a:ext cx="1500859" cy="8799303"/>
          </a:xfrm>
          <a:prstGeom prst="leftBrace">
            <a:avLst>
              <a:gd name="adj1" fmla="val 80435"/>
              <a:gd name="adj2" fmla="val 4670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7EB4097-7756-4008-9622-05DA081CEC08}"/>
              </a:ext>
            </a:extLst>
          </p:cNvPr>
          <p:cNvSpPr/>
          <p:nvPr/>
        </p:nvSpPr>
        <p:spPr>
          <a:xfrm rot="20494284">
            <a:off x="3776562" y="1321780"/>
            <a:ext cx="2238922" cy="6245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1000 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eft Brace 9"/>
          <p:cNvSpPr/>
          <p:nvPr/>
        </p:nvSpPr>
        <p:spPr>
          <a:xfrm rot="15192432">
            <a:off x="5973368" y="-1408805"/>
            <a:ext cx="1500859" cy="8799303"/>
          </a:xfrm>
          <a:prstGeom prst="leftBrace">
            <a:avLst>
              <a:gd name="adj1" fmla="val 80435"/>
              <a:gd name="adj2" fmla="val 46702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7EB4097-7756-4008-9622-05DA081CEC08}"/>
              </a:ext>
            </a:extLst>
          </p:cNvPr>
          <p:cNvSpPr/>
          <p:nvPr/>
        </p:nvSpPr>
        <p:spPr>
          <a:xfrm rot="20494284">
            <a:off x="6666606" y="3199350"/>
            <a:ext cx="2238922" cy="62454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km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477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1" grpId="0"/>
      <p:bldP spid="5" grpId="0" animBg="1"/>
      <p:bldP spid="7" grpId="0" animBg="1"/>
      <p:bldP spid="2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27738855-EC2C-498C-A8C0-4E10501C86ED}"/>
              </a:ext>
            </a:extLst>
          </p:cNvPr>
          <p:cNvGrpSpPr/>
          <p:nvPr/>
        </p:nvGrpSpPr>
        <p:grpSpPr>
          <a:xfrm>
            <a:off x="109344" y="144375"/>
            <a:ext cx="12163537" cy="6587146"/>
            <a:chOff x="-319309" y="1635382"/>
            <a:chExt cx="10753171" cy="3285997"/>
          </a:xfrm>
        </p:grpSpPr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885E8E62-B44A-4AB4-BBD4-3E0F6C2FA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19309" y="1809836"/>
              <a:ext cx="10753171" cy="3111543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938E7017-D875-4DD6-BAB8-D23E6290407B}"/>
                </a:ext>
              </a:extLst>
            </p:cNvPr>
            <p:cNvSpPr/>
            <p:nvPr/>
          </p:nvSpPr>
          <p:spPr>
            <a:xfrm>
              <a:off x="4668534" y="1635382"/>
              <a:ext cx="1983545" cy="5345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668" name="Straight Connector 667">
            <a:extLst>
              <a:ext uri="{FF2B5EF4-FFF2-40B4-BE49-F238E27FC236}">
                <a16:creationId xmlns="" xmlns:a16="http://schemas.microsoft.com/office/drawing/2014/main" id="{38F01063-5EFA-4AA2-B1D3-DB7B2A6F48F1}"/>
              </a:ext>
            </a:extLst>
          </p:cNvPr>
          <p:cNvCxnSpPr>
            <a:cxnSpLocks/>
          </p:cNvCxnSpPr>
          <p:nvPr/>
        </p:nvCxnSpPr>
        <p:spPr>
          <a:xfrm flipH="1">
            <a:off x="-1094319" y="4332446"/>
            <a:ext cx="15750" cy="781316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="" xmlns:a16="http://schemas.microsoft.com/office/drawing/2014/main" id="{4A16A0E4-4CDB-483C-A3C3-2EEAEA5819EC}"/>
              </a:ext>
            </a:extLst>
          </p:cNvPr>
          <p:cNvSpPr/>
          <p:nvPr/>
        </p:nvSpPr>
        <p:spPr>
          <a:xfrm>
            <a:off x="10223186" y="483752"/>
            <a:ext cx="1275347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32A5CF1-9914-479F-8CB6-D5F56A105451}"/>
              </a:ext>
            </a:extLst>
          </p:cNvPr>
          <p:cNvSpPr/>
          <p:nvPr/>
        </p:nvSpPr>
        <p:spPr>
          <a:xfrm>
            <a:off x="87469" y="5720168"/>
            <a:ext cx="136146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37EB4097-7756-4008-9622-05DA081CEC08}"/>
              </a:ext>
            </a:extLst>
          </p:cNvPr>
          <p:cNvSpPr/>
          <p:nvPr/>
        </p:nvSpPr>
        <p:spPr>
          <a:xfrm rot="20494284">
            <a:off x="5175911" y="2338183"/>
            <a:ext cx="2238922" cy="6245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1000 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Double Brace 34">
            <a:extLst>
              <a:ext uri="{FF2B5EF4-FFF2-40B4-BE49-F238E27FC236}">
                <a16:creationId xmlns="" xmlns:a16="http://schemas.microsoft.com/office/drawing/2014/main" id="{859A616B-4053-43A2-B107-4595CB819548}"/>
              </a:ext>
            </a:extLst>
          </p:cNvPr>
          <p:cNvSpPr/>
          <p:nvPr/>
        </p:nvSpPr>
        <p:spPr>
          <a:xfrm rot="14986867">
            <a:off x="4444865" y="768957"/>
            <a:ext cx="6293014" cy="10773867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Double Brace 34">
            <a:extLst>
              <a:ext uri="{FF2B5EF4-FFF2-40B4-BE49-F238E27FC236}">
                <a16:creationId xmlns="" xmlns:a16="http://schemas.microsoft.com/office/drawing/2014/main" id="{859A616B-4053-43A2-B107-4595CB819548}"/>
              </a:ext>
            </a:extLst>
          </p:cNvPr>
          <p:cNvSpPr/>
          <p:nvPr/>
        </p:nvSpPr>
        <p:spPr>
          <a:xfrm rot="4161278">
            <a:off x="3707357" y="-2928756"/>
            <a:ext cx="4967513" cy="1095375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7EB4097-7756-4008-9622-05DA081CEC08}"/>
              </a:ext>
            </a:extLst>
          </p:cNvPr>
          <p:cNvSpPr/>
          <p:nvPr/>
        </p:nvSpPr>
        <p:spPr>
          <a:xfrm rot="20494284">
            <a:off x="6151540" y="5154908"/>
            <a:ext cx="2238922" cy="6245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km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9" y="16435"/>
            <a:ext cx="2484120" cy="975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E2C30E5-D23F-4D88-A915-D7A42CE44E58}"/>
              </a:ext>
            </a:extLst>
          </p:cNvPr>
          <p:cNvSpPr txBox="1"/>
          <p:nvPr/>
        </p:nvSpPr>
        <p:spPr>
          <a:xfrm>
            <a:off x="4073977" y="144376"/>
            <a:ext cx="277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 –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32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 PAPANDAYAN + PANORAMIC Ft CC 206 13 77 CP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715" end="65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93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2C30E5-D23F-4D88-A915-D7A42CE44E58}"/>
              </a:ext>
            </a:extLst>
          </p:cNvPr>
          <p:cNvSpPr txBox="1"/>
          <p:nvPr/>
        </p:nvSpPr>
        <p:spPr>
          <a:xfrm>
            <a:off x="1314404" y="2699768"/>
            <a:ext cx="277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CỘT CÂY SỐ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0" y="235818"/>
            <a:ext cx="7848599" cy="62193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814561" y="235818"/>
            <a:ext cx="3703318" cy="63478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97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2C30E5-D23F-4D88-A915-D7A42CE44E58}"/>
              </a:ext>
            </a:extLst>
          </p:cNvPr>
          <p:cNvSpPr txBox="1"/>
          <p:nvPr/>
        </p:nvSpPr>
        <p:spPr>
          <a:xfrm>
            <a:off x="273123" y="2851261"/>
            <a:ext cx="2777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CHỈ DẪN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A blue sign on the side of a road&#10;&#10;Description automatically generated with low confidence">
            <a:extLst>
              <a:ext uri="{FF2B5EF4-FFF2-40B4-BE49-F238E27FC236}">
                <a16:creationId xmlns="" xmlns:a16="http://schemas.microsoft.com/office/drawing/2014/main" id="{16F088B9-07CB-497E-8C83-54C190F281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8" r="-2" b="-2"/>
          <a:stretch/>
        </p:blipFill>
        <p:spPr>
          <a:xfrm>
            <a:off x="3050506" y="222529"/>
            <a:ext cx="8295273" cy="6235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3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b="1" dirty="0" err="1" smtClean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Hoạt</a:t>
            </a:r>
            <a:r>
              <a:rPr lang="en-US" altLang="zh-CN" sz="8800" b="1" dirty="0" smtClean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b="1" dirty="0" err="1" smtClean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động</a:t>
            </a:r>
            <a:endParaRPr lang="zh-CN" altLang="en-US" sz="8800" b="1" dirty="0">
              <a:solidFill>
                <a:srgbClr val="79C2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4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6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8800" b="1" dirty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động</a:t>
            </a:r>
            <a:endParaRPr lang="zh-CN" altLang="en-US" sz="8800" b="1" dirty="0">
              <a:solidFill>
                <a:srgbClr val="79C2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6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34842" y="133371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71197" y="1308346"/>
            <a:ext cx="2633886" cy="632102"/>
            <a:chOff x="1183343" y="1493800"/>
            <a:chExt cx="2633886" cy="632102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a)   Số ?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1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547" name="Google Shape;4547;p19"/>
          <p:cNvGrpSpPr/>
          <p:nvPr/>
        </p:nvGrpSpPr>
        <p:grpSpPr>
          <a:xfrm>
            <a:off x="1822189" y="2043406"/>
            <a:ext cx="9180576" cy="3332199"/>
            <a:chOff x="1822189" y="2043406"/>
            <a:chExt cx="9180576" cy="3332199"/>
          </a:xfrm>
        </p:grpSpPr>
        <p:grpSp>
          <p:nvGrpSpPr>
            <p:cNvPr id="4548" name="Google Shape;4548;p19"/>
            <p:cNvGrpSpPr/>
            <p:nvPr/>
          </p:nvGrpSpPr>
          <p:grpSpPr>
            <a:xfrm>
              <a:off x="1822189" y="2043406"/>
              <a:ext cx="9180576" cy="820353"/>
              <a:chOff x="2087589" y="2019849"/>
              <a:chExt cx="9180576" cy="820353"/>
            </a:xfrm>
          </p:grpSpPr>
          <p:sp>
            <p:nvSpPr>
              <p:cNvPr id="4549" name="Google Shape;4549;p19"/>
              <p:cNvSpPr txBox="1"/>
              <p:nvPr/>
            </p:nvSpPr>
            <p:spPr>
              <a:xfrm>
                <a:off x="2087589" y="2019849"/>
                <a:ext cx="9180576" cy="820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 km =               m 	                     m = 1 km.		</a:t>
                </a: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0" name="Google Shape;4550;p19"/>
              <p:cNvSpPr/>
              <p:nvPr/>
            </p:nvSpPr>
            <p:spPr>
              <a:xfrm>
                <a:off x="3272210" y="2231281"/>
                <a:ext cx="1383957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?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1" name="Google Shape;4551;p19"/>
              <p:cNvSpPr/>
              <p:nvPr/>
            </p:nvSpPr>
            <p:spPr>
              <a:xfrm>
                <a:off x="6377876" y="2231281"/>
                <a:ext cx="1385604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?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52" name="Google Shape;4552;p19"/>
            <p:cNvSpPr txBox="1"/>
            <p:nvPr/>
          </p:nvSpPr>
          <p:spPr>
            <a:xfrm>
              <a:off x="1860587" y="3167390"/>
              <a:ext cx="8935231" cy="130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Quãng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đường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Mai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khoảng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19"/>
            <p:cNvSpPr txBox="1"/>
            <p:nvPr/>
          </p:nvSpPr>
          <p:spPr>
            <a:xfrm>
              <a:off x="1860587" y="4790870"/>
              <a:ext cx="706154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A.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		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m		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km 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17736" y="1054430"/>
            <a:ext cx="408156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phút</a:t>
            </a:r>
            <a:endParaRPr lang="en-US" sz="2800" kern="0" dirty="0">
              <a:solidFill>
                <a:srgbClr val="EF413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03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34842" y="133371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71197" y="1308346"/>
            <a:ext cx="2633886" cy="632102"/>
            <a:chOff x="1183343" y="1493800"/>
            <a:chExt cx="2633886" cy="632102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a)   Số ?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1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548" name="Google Shape;4548;p19"/>
          <p:cNvGrpSpPr/>
          <p:nvPr/>
        </p:nvGrpSpPr>
        <p:grpSpPr>
          <a:xfrm>
            <a:off x="1822189" y="2043406"/>
            <a:ext cx="9180576" cy="820353"/>
            <a:chOff x="2087589" y="2019849"/>
            <a:chExt cx="9180576" cy="820353"/>
          </a:xfrm>
        </p:grpSpPr>
        <p:sp>
          <p:nvSpPr>
            <p:cNvPr id="4549" name="Google Shape;4549;p19"/>
            <p:cNvSpPr txBox="1"/>
            <p:nvPr/>
          </p:nvSpPr>
          <p:spPr>
            <a:xfrm>
              <a:off x="2087589" y="2019849"/>
              <a:ext cx="9180576" cy="820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 km =               m 	                     m = 1 km.		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19"/>
            <p:cNvSpPr/>
            <p:nvPr/>
          </p:nvSpPr>
          <p:spPr>
            <a:xfrm>
              <a:off x="3272210" y="2231281"/>
              <a:ext cx="1383957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19"/>
            <p:cNvSpPr/>
            <p:nvPr/>
          </p:nvSpPr>
          <p:spPr>
            <a:xfrm>
              <a:off x="6377876" y="2231281"/>
              <a:ext cx="1385604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54" name="Google Shape;4554;p19"/>
          <p:cNvSpPr txBox="1"/>
          <p:nvPr/>
        </p:nvSpPr>
        <p:spPr>
          <a:xfrm>
            <a:off x="3220995" y="2286670"/>
            <a:ext cx="1095632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1000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55" name="Google Shape;4555;p19"/>
          <p:cNvSpPr txBox="1"/>
          <p:nvPr/>
        </p:nvSpPr>
        <p:spPr>
          <a:xfrm>
            <a:off x="6328202" y="2286670"/>
            <a:ext cx="1085603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1000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oogle Shape;4547;p19"/>
          <p:cNvGrpSpPr/>
          <p:nvPr/>
        </p:nvGrpSpPr>
        <p:grpSpPr>
          <a:xfrm>
            <a:off x="1586541" y="2809908"/>
            <a:ext cx="8935231" cy="1869388"/>
            <a:chOff x="1705343" y="3506217"/>
            <a:chExt cx="8935231" cy="1869388"/>
          </a:xfrm>
        </p:grpSpPr>
        <p:sp>
          <p:nvSpPr>
            <p:cNvPr id="14" name="Google Shape;4552;p19"/>
            <p:cNvSpPr txBox="1"/>
            <p:nvPr/>
          </p:nvSpPr>
          <p:spPr>
            <a:xfrm>
              <a:off x="1705343" y="3506217"/>
              <a:ext cx="8935231" cy="130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Quãng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đường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Mai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khoảng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553;p19"/>
            <p:cNvSpPr txBox="1"/>
            <p:nvPr/>
          </p:nvSpPr>
          <p:spPr>
            <a:xfrm>
              <a:off x="1860587" y="4790870"/>
              <a:ext cx="706154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A.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		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m		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km 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6" name="Google Shape;4556;p19"/>
          <p:cNvSpPr/>
          <p:nvPr/>
        </p:nvSpPr>
        <p:spPr>
          <a:xfrm>
            <a:off x="7215230" y="4094561"/>
            <a:ext cx="591810" cy="537969"/>
          </a:xfrm>
          <a:prstGeom prst="ellipse">
            <a:avLst/>
          </a:prstGeom>
          <a:noFill/>
          <a:ln w="57150" cap="flat" cmpd="sng">
            <a:solidFill>
              <a:srgbClr val="007DC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1" name="Google Shape;4561;p20"/>
          <p:cNvGrpSpPr/>
          <p:nvPr/>
        </p:nvGrpSpPr>
        <p:grpSpPr>
          <a:xfrm>
            <a:off x="741447" y="1244919"/>
            <a:ext cx="2028128" cy="984221"/>
            <a:chOff x="1183343" y="1510753"/>
            <a:chExt cx="1485119" cy="469053"/>
          </a:xfrm>
        </p:grpSpPr>
        <p:sp>
          <p:nvSpPr>
            <p:cNvPr id="4562" name="Google Shape;4562;p20"/>
            <p:cNvSpPr/>
            <p:nvPr/>
          </p:nvSpPr>
          <p:spPr>
            <a:xfrm>
              <a:off x="1753931" y="1623579"/>
              <a:ext cx="914531" cy="308315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dirty="0"/>
            </a:p>
          </p:txBody>
        </p:sp>
        <p:sp>
          <p:nvSpPr>
            <p:cNvPr id="4563" name="Google Shape;4563;p20"/>
            <p:cNvSpPr/>
            <p:nvPr/>
          </p:nvSpPr>
          <p:spPr>
            <a:xfrm>
              <a:off x="1183343" y="1510753"/>
              <a:ext cx="570588" cy="46905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4564" name="Google Shape;4564;p20"/>
          <p:cNvSpPr txBox="1"/>
          <p:nvPr/>
        </p:nvSpPr>
        <p:spPr>
          <a:xfrm>
            <a:off x="741447" y="2365351"/>
            <a:ext cx="10668143" cy="830956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	 </a:t>
            </a:r>
            <a:r>
              <a:rPr lang="en-US" sz="32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4 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km + 3 km = 7 km	      25 km – 10 km = 15 km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65" name="Google Shape;4565;p20"/>
          <p:cNvGrpSpPr/>
          <p:nvPr/>
        </p:nvGrpSpPr>
        <p:grpSpPr>
          <a:xfrm>
            <a:off x="863367" y="3813722"/>
            <a:ext cx="11869724" cy="1077178"/>
            <a:chOff x="2531835" y="652045"/>
            <a:chExt cx="11098396" cy="1077178"/>
          </a:xfrm>
        </p:grpSpPr>
        <p:sp>
          <p:nvSpPr>
            <p:cNvPr id="4566" name="Google Shape;4566;p20"/>
            <p:cNvSpPr txBox="1"/>
            <p:nvPr/>
          </p:nvSpPr>
          <p:spPr>
            <a:xfrm>
              <a:off x="2531835" y="652045"/>
              <a:ext cx="11098396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8 km + 9 km =           </a:t>
              </a:r>
              <a:r>
                <a:rPr lang="en-US" sz="32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km     </a:t>
              </a:r>
              <a:r>
                <a:rPr lang="en-US" sz="32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	32 km – 14 km =          </a:t>
              </a:r>
              <a:r>
                <a:rPr lang="en-US" sz="32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  km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67" name="Google Shape;4567;p20"/>
            <p:cNvSpPr/>
            <p:nvPr/>
          </p:nvSpPr>
          <p:spPr>
            <a:xfrm>
              <a:off x="5034861" y="924894"/>
              <a:ext cx="793614" cy="67346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dirty="0"/>
            </a:p>
          </p:txBody>
        </p:sp>
        <p:sp>
          <p:nvSpPr>
            <p:cNvPr id="4568" name="Google Shape;4568;p20"/>
            <p:cNvSpPr/>
            <p:nvPr/>
          </p:nvSpPr>
          <p:spPr>
            <a:xfrm>
              <a:off x="10342768" y="977626"/>
              <a:ext cx="104975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pic>
        <p:nvPicPr>
          <p:cNvPr id="22" name="Picture 4" descr="Không có mô tả.">
            <a:extLst>
              <a:ext uri="{FF2B5EF4-FFF2-40B4-BE49-F238E27FC236}">
                <a16:creationId xmlns=""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18017" y="226091"/>
            <a:ext cx="3621505" cy="98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317736" y="1054430"/>
            <a:ext cx="653576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chéo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kiểm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endParaRPr lang="en-US" sz="2800" kern="0" dirty="0">
              <a:solidFill>
                <a:srgbClr val="EF413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13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442DB9E-ED11-4171-9A93-F8AA8952CF14}"/>
              </a:ext>
            </a:extLst>
          </p:cNvPr>
          <p:cNvGrpSpPr/>
          <p:nvPr/>
        </p:nvGrpSpPr>
        <p:grpSpPr>
          <a:xfrm>
            <a:off x="90460" y="196957"/>
            <a:ext cx="12278455" cy="1016927"/>
            <a:chOff x="1183342" y="1464303"/>
            <a:chExt cx="12278455" cy="1016927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08B1F54B-DF08-45E9-B005-636F01830DE9}"/>
                </a:ext>
              </a:extLst>
            </p:cNvPr>
            <p:cNvSpPr txBox="1"/>
            <p:nvPr/>
          </p:nvSpPr>
          <p:spPr>
            <a:xfrm>
              <a:off x="1936965" y="1896455"/>
              <a:ext cx="115248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"/>
                  <a:cs typeface="Arial"/>
                  <a:sym typeface="Arial"/>
                </a:rPr>
                <a:t>Biết chiều dài đoạn đường bộ từ Hà Nội đến một số tỉnh như sau: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BE1E856C-0536-4D69-87E0-9DF83FE54C45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15" name="Table 5">
            <a:extLst>
              <a:ext uri="{FF2B5EF4-FFF2-40B4-BE49-F238E27FC236}">
                <a16:creationId xmlns="" xmlns:a16="http://schemas.microsoft.com/office/drawing/2014/main" id="{ABEF8E28-BC1A-4634-AA67-5457002B9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549264"/>
              </p:ext>
            </p:extLst>
          </p:nvPr>
        </p:nvGraphicFramePr>
        <p:xfrm>
          <a:off x="1735484" y="1290454"/>
          <a:ext cx="8811492" cy="3471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746">
                  <a:extLst>
                    <a:ext uri="{9D8B030D-6E8A-4147-A177-3AD203B41FA5}">
                      <a16:colId xmlns="" xmlns:a16="http://schemas.microsoft.com/office/drawing/2014/main" val="3765960142"/>
                    </a:ext>
                  </a:extLst>
                </a:gridCol>
                <a:gridCol w="4405746">
                  <a:extLst>
                    <a:ext uri="{9D8B030D-6E8A-4147-A177-3AD203B41FA5}">
                      <a16:colId xmlns="" xmlns:a16="http://schemas.microsoft.com/office/drawing/2014/main" val="188042982"/>
                    </a:ext>
                  </a:extLst>
                </a:gridCol>
              </a:tblGrid>
              <a:tr h="67179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5916431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54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6746593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106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3541719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Cao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240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5279195"/>
                  </a:ext>
                </a:extLst>
              </a:tr>
              <a:tr h="80101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km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816420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FC5B500-0510-4B85-8319-A800679AC8B0}"/>
              </a:ext>
            </a:extLst>
          </p:cNvPr>
          <p:cNvSpPr txBox="1"/>
          <p:nvPr/>
        </p:nvSpPr>
        <p:spPr>
          <a:xfrm>
            <a:off x="90460" y="4737839"/>
            <a:ext cx="11918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54F6D51-A1F8-4092-96B7-A64CFC5BC6B7}"/>
              </a:ext>
            </a:extLst>
          </p:cNvPr>
          <p:cNvSpPr txBox="1"/>
          <p:nvPr/>
        </p:nvSpPr>
        <p:spPr>
          <a:xfrm>
            <a:off x="90460" y="5706936"/>
            <a:ext cx="12101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100 km?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4347" y="-186125"/>
            <a:ext cx="62520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800" kern="0" dirty="0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2800" kern="0" dirty="0" err="1" smtClean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lang="en-US" sz="2800" kern="0" dirty="0">
              <a:solidFill>
                <a:srgbClr val="EF413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01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5">
            <a:extLst>
              <a:ext uri="{FF2B5EF4-FFF2-40B4-BE49-F238E27FC236}">
                <a16:creationId xmlns="" xmlns:a16="http://schemas.microsoft.com/office/drawing/2014/main" id="{62856B17-0AAF-4998-8168-E2DE67380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562341"/>
              </p:ext>
            </p:extLst>
          </p:nvPr>
        </p:nvGraphicFramePr>
        <p:xfrm>
          <a:off x="2502746" y="1265499"/>
          <a:ext cx="8713022" cy="3249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276">
                  <a:extLst>
                    <a:ext uri="{9D8B030D-6E8A-4147-A177-3AD203B41FA5}">
                      <a16:colId xmlns="" xmlns:a16="http://schemas.microsoft.com/office/drawing/2014/main" val="3765960142"/>
                    </a:ext>
                  </a:extLst>
                </a:gridCol>
                <a:gridCol w="4405746">
                  <a:extLst>
                    <a:ext uri="{9D8B030D-6E8A-4147-A177-3AD203B41FA5}">
                      <a16:colId xmlns="" xmlns:a16="http://schemas.microsoft.com/office/drawing/2014/main" val="188042982"/>
                    </a:ext>
                  </a:extLst>
                </a:gridCol>
              </a:tblGrid>
              <a:tr h="67179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5916431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54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6746593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106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3541719"/>
                  </a:ext>
                </a:extLst>
              </a:tr>
              <a:tr h="51211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Cao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240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5279195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155km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81642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40A00D-D938-404F-8557-CC82416F1CF6}"/>
              </a:ext>
            </a:extLst>
          </p:cNvPr>
          <p:cNvSpPr txBox="1"/>
          <p:nvPr/>
        </p:nvSpPr>
        <p:spPr>
          <a:xfrm>
            <a:off x="356077" y="4583123"/>
            <a:ext cx="11220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174E96-D352-45BA-A107-8499F89C6EAC}"/>
              </a:ext>
            </a:extLst>
          </p:cNvPr>
          <p:cNvSpPr txBox="1"/>
          <p:nvPr/>
        </p:nvSpPr>
        <p:spPr>
          <a:xfrm>
            <a:off x="2578664" y="5591219"/>
            <a:ext cx="1122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3AD718-44A7-4A19-A24C-1B73593169B5}"/>
              </a:ext>
            </a:extLst>
          </p:cNvPr>
          <p:cNvSpPr txBox="1"/>
          <p:nvPr/>
        </p:nvSpPr>
        <p:spPr>
          <a:xfrm>
            <a:off x="2589997" y="6182871"/>
            <a:ext cx="1122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A8CA929-E8A0-4596-8DCA-84CBFDC85025}"/>
              </a:ext>
            </a:extLst>
          </p:cNvPr>
          <p:cNvGrpSpPr/>
          <p:nvPr/>
        </p:nvGrpSpPr>
        <p:grpSpPr>
          <a:xfrm>
            <a:off x="164489" y="123734"/>
            <a:ext cx="12278454" cy="779624"/>
            <a:chOff x="1183342" y="1464303"/>
            <a:chExt cx="12278454" cy="779624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1F594D5-CAA6-4035-BD9A-4EB394CC5C21}"/>
                </a:ext>
              </a:extLst>
            </p:cNvPr>
            <p:cNvSpPr txBox="1"/>
            <p:nvPr/>
          </p:nvSpPr>
          <p:spPr>
            <a:xfrm>
              <a:off x="1936964" y="1659152"/>
              <a:ext cx="115248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"/>
                  <a:cs typeface="Arial"/>
                  <a:sym typeface="Arial"/>
                </a:rPr>
                <a:t>Biết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"/>
                  <a:cs typeface="Arial"/>
                  <a:sym typeface="Arial"/>
                </a:rPr>
                <a:t>chiều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"/>
                  <a:cs typeface="Arial"/>
                  <a:sym typeface="Arial"/>
                </a:rPr>
                <a:t> dài đoạn đường bộ từ Hà Nội đến một số tỉnh như sau: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420B823-E1D2-4099-8404-7C91BEED9342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2812389" y="3233255"/>
            <a:ext cx="7736276" cy="56388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812389" y="1967437"/>
            <a:ext cx="7736276" cy="5638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8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3" grpId="1" animBg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5">
            <a:extLst>
              <a:ext uri="{FF2B5EF4-FFF2-40B4-BE49-F238E27FC236}">
                <a16:creationId xmlns="" xmlns:a16="http://schemas.microsoft.com/office/drawing/2014/main" id="{4333925D-0511-48A7-B738-688356F2E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704329"/>
              </p:ext>
            </p:extLst>
          </p:nvPr>
        </p:nvGraphicFramePr>
        <p:xfrm>
          <a:off x="1986919" y="1263769"/>
          <a:ext cx="8811492" cy="3336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746">
                  <a:extLst>
                    <a:ext uri="{9D8B030D-6E8A-4147-A177-3AD203B41FA5}">
                      <a16:colId xmlns="" xmlns:a16="http://schemas.microsoft.com/office/drawing/2014/main" val="3765960142"/>
                    </a:ext>
                  </a:extLst>
                </a:gridCol>
                <a:gridCol w="4405746">
                  <a:extLst>
                    <a:ext uri="{9D8B030D-6E8A-4147-A177-3AD203B41FA5}">
                      <a16:colId xmlns="" xmlns:a16="http://schemas.microsoft.com/office/drawing/2014/main" val="188042982"/>
                    </a:ext>
                  </a:extLst>
                </a:gridCol>
              </a:tblGrid>
              <a:tr h="6717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5916431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54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6746593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106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3541719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Cao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240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5279195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155km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81642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AE3FFBD-EE0B-4368-95D4-6D77AD98CFEC}"/>
              </a:ext>
            </a:extLst>
          </p:cNvPr>
          <p:cNvSpPr txBox="1"/>
          <p:nvPr/>
        </p:nvSpPr>
        <p:spPr>
          <a:xfrm>
            <a:off x="390583" y="4698826"/>
            <a:ext cx="11443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100 km?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FE61FF-8517-444A-BD6D-5F6333B730A8}"/>
              </a:ext>
            </a:extLst>
          </p:cNvPr>
          <p:cNvSpPr txBox="1"/>
          <p:nvPr/>
        </p:nvSpPr>
        <p:spPr>
          <a:xfrm>
            <a:off x="2821767" y="5813014"/>
            <a:ext cx="254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891FD43-8D42-48C2-8F29-755BD6A1EA8A}"/>
              </a:ext>
            </a:extLst>
          </p:cNvPr>
          <p:cNvSpPr txBox="1"/>
          <p:nvPr/>
        </p:nvSpPr>
        <p:spPr>
          <a:xfrm>
            <a:off x="4854726" y="5813013"/>
            <a:ext cx="254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Cao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06BE393-C2B6-44D5-A6CB-B62F179344C4}"/>
              </a:ext>
            </a:extLst>
          </p:cNvPr>
          <p:cNvSpPr txBox="1"/>
          <p:nvPr/>
        </p:nvSpPr>
        <p:spPr>
          <a:xfrm>
            <a:off x="6932655" y="5813012"/>
            <a:ext cx="254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907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4C5F01F-B16C-4069-B3E5-78E8EE7A4283}"/>
              </a:ext>
            </a:extLst>
          </p:cNvPr>
          <p:cNvGrpSpPr/>
          <p:nvPr/>
        </p:nvGrpSpPr>
        <p:grpSpPr>
          <a:xfrm>
            <a:off x="164489" y="123734"/>
            <a:ext cx="12278454" cy="779624"/>
            <a:chOff x="1183342" y="1464303"/>
            <a:chExt cx="12278454" cy="779624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5F29407-3C38-4469-9F42-E1F32C22DC68}"/>
                </a:ext>
              </a:extLst>
            </p:cNvPr>
            <p:cNvSpPr txBox="1"/>
            <p:nvPr/>
          </p:nvSpPr>
          <p:spPr>
            <a:xfrm>
              <a:off x="1936964" y="1659152"/>
              <a:ext cx="115248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"/>
                  <a:cs typeface="Arial"/>
                  <a:sym typeface="Arial"/>
                </a:rPr>
                <a:t>Biết chiều dài đoạn đường bộ từ Hà Nội đến một số tỉnh như sau: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A61EF20A-5874-411A-986F-49A93AF8BBDF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741919" y="2617901"/>
            <a:ext cx="1615441" cy="5638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741919" y="3327161"/>
            <a:ext cx="1615441" cy="56388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741918" y="4007272"/>
            <a:ext cx="1615441" cy="56388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487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937" y="240631"/>
            <a:ext cx="3826042" cy="6244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F594D5-CAA6-4035-BD9A-4EB394CC5C21}"/>
              </a:ext>
            </a:extLst>
          </p:cNvPr>
          <p:cNvSpPr txBox="1"/>
          <p:nvPr/>
        </p:nvSpPr>
        <p:spPr>
          <a:xfrm>
            <a:off x="713573" y="2484268"/>
            <a:ext cx="5758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3200" b="1" noProof="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b="1" noProof="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khoảng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1963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4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p21"/>
          <p:cNvSpPr/>
          <p:nvPr/>
        </p:nvSpPr>
        <p:spPr>
          <a:xfrm>
            <a:off x="678621" y="957914"/>
            <a:ext cx="2942537" cy="40694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2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cóc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cứu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muôn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2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88" name="Google Shape;4588;p21"/>
          <p:cNvSpPr/>
          <p:nvPr/>
        </p:nvSpPr>
        <p:spPr>
          <a:xfrm>
            <a:off x="678621" y="387326"/>
            <a:ext cx="570588" cy="5705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dirty="0"/>
          </a:p>
        </p:txBody>
      </p:sp>
      <p:sp>
        <p:nvSpPr>
          <p:cNvPr id="7" name="Google Shape;4587;p21"/>
          <p:cNvSpPr/>
          <p:nvPr/>
        </p:nvSpPr>
        <p:spPr>
          <a:xfrm>
            <a:off x="1431981" y="387326"/>
            <a:ext cx="2559840" cy="72320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Cóc</a:t>
            </a:r>
            <a:r>
              <a:rPr lang="en-US" sz="32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sz="32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</p:txBody>
      </p:sp>
      <p:pic>
        <p:nvPicPr>
          <p:cNvPr id="4589" name="Google Shape;4589;p21"/>
          <p:cNvPicPr preferRelativeResize="0"/>
          <p:nvPr/>
        </p:nvPicPr>
        <p:blipFill rotWithShape="1">
          <a:blip r:embed="rId4">
            <a:alphaModFix/>
          </a:blip>
          <a:srcRect b="20816"/>
          <a:stretch/>
        </p:blipFill>
        <p:spPr>
          <a:xfrm>
            <a:off x="4108538" y="387326"/>
            <a:ext cx="7014573" cy="578800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0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E46793-3478-4680-8CA1-3127D52EB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50" y="162289"/>
            <a:ext cx="6467250" cy="5323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D2FB546-A760-44BB-BB12-59BB0F575549}"/>
              </a:ext>
            </a:extLst>
          </p:cNvPr>
          <p:cNvSpPr txBox="1"/>
          <p:nvPr/>
        </p:nvSpPr>
        <p:spPr>
          <a:xfrm>
            <a:off x="378152" y="867699"/>
            <a:ext cx="565037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28 km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36 km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46 km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E605C4-0455-4B12-950C-F1A838FBB15B}"/>
              </a:ext>
            </a:extLst>
          </p:cNvPr>
          <p:cNvSpPr txBox="1"/>
          <p:nvPr/>
        </p:nvSpPr>
        <p:spPr>
          <a:xfrm>
            <a:off x="255118" y="3522550"/>
            <a:ext cx="6174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6F73A0A-B831-492D-A6FD-0DB02B7C2745}"/>
              </a:ext>
            </a:extLst>
          </p:cNvPr>
          <p:cNvGrpSpPr/>
          <p:nvPr/>
        </p:nvGrpSpPr>
        <p:grpSpPr>
          <a:xfrm>
            <a:off x="468187" y="148769"/>
            <a:ext cx="12278455" cy="749581"/>
            <a:chOff x="1153376" y="1365769"/>
            <a:chExt cx="12278455" cy="749581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817CDE3-F2EB-401B-BA44-D7D6411D79CA}"/>
                </a:ext>
              </a:extLst>
            </p:cNvPr>
            <p:cNvSpPr txBox="1"/>
            <p:nvPr/>
          </p:nvSpPr>
          <p:spPr>
            <a:xfrm>
              <a:off x="1906999" y="1365769"/>
              <a:ext cx="115248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Cóc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8DA3E7AA-0325-4C4C-828D-F37C25B46074}"/>
                </a:ext>
              </a:extLst>
            </p:cNvPr>
            <p:cNvSpPr/>
            <p:nvPr/>
          </p:nvSpPr>
          <p:spPr>
            <a:xfrm>
              <a:off x="1153376" y="1379289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596963" y="1386813"/>
            <a:ext cx="4408175" cy="45720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 rot="20758171">
            <a:off x="7219755" y="4456561"/>
            <a:ext cx="1031853" cy="501657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28km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 rot="21138389">
            <a:off x="9364348" y="4092640"/>
            <a:ext cx="1292044" cy="532223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km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25052" y="1848586"/>
            <a:ext cx="2580640" cy="0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18432" y="4056733"/>
            <a:ext cx="3554764" cy="18820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1719393">
            <a:off x="9863758" y="2670743"/>
            <a:ext cx="1253182" cy="532223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km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DE605C4-0455-4B12-950C-F1A838FBB15B}"/>
              </a:ext>
            </a:extLst>
          </p:cNvPr>
          <p:cNvSpPr txBox="1"/>
          <p:nvPr/>
        </p:nvSpPr>
        <p:spPr>
          <a:xfrm>
            <a:off x="0" y="5631934"/>
            <a:ext cx="9077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ight Brace 40"/>
          <p:cNvSpPr/>
          <p:nvPr/>
        </p:nvSpPr>
        <p:spPr>
          <a:xfrm rot="4425685">
            <a:off x="8531231" y="3198096"/>
            <a:ext cx="1071913" cy="4026822"/>
          </a:xfrm>
          <a:prstGeom prst="rightBrace">
            <a:avLst>
              <a:gd name="adj1" fmla="val 68242"/>
              <a:gd name="adj2" fmla="val 48467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1221810" y="2801450"/>
            <a:ext cx="2580640" cy="0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025406" y="3300128"/>
            <a:ext cx="777044" cy="0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e 49"/>
          <p:cNvSpPr/>
          <p:nvPr/>
        </p:nvSpPr>
        <p:spPr>
          <a:xfrm rot="253346">
            <a:off x="9397063" y="2877539"/>
            <a:ext cx="2157753" cy="1830215"/>
          </a:xfrm>
          <a:prstGeom prst="rightBrace">
            <a:avLst>
              <a:gd name="adj1" fmla="val 68242"/>
              <a:gd name="adj2" fmla="val 52037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5005138" y="6207184"/>
            <a:ext cx="3738812" cy="7682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5677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41" grpId="0" animBg="1"/>
      <p:bldP spid="41" grpId="1" animBg="1"/>
      <p:bldP spid="50" grpId="0" animBg="1"/>
      <p:bldP spid="5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051" y="417100"/>
            <a:ext cx="11442032" cy="661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BÀI TẬP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1" u="none" strike="noStrike" kern="1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100" b="0" i="0" u="none" strike="noStrike" kern="1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8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kumimoji="0" lang="en-US" sz="28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 km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 km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46 km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a)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8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kumimoji="0" lang="en-US" sz="28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defRPr/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endParaRPr lang="en-US" sz="2800" b="1" dirty="0" smtClean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07000"/>
              </a:lnSpc>
              <a:defRPr/>
            </a:pPr>
            <a:r>
              <a:rPr lang="en-US" sz="2800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a) </a:t>
            </a:r>
            <a:r>
              <a:rPr lang="en-US" sz="2800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Cóc</a:t>
            </a:r>
            <a:r>
              <a:rPr lang="en-US" sz="2800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lô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hổ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</a:p>
          <a:p>
            <a:pPr indent="441960" algn="just">
              <a:lnSpc>
                <a:spcPct val="107000"/>
              </a:lnSpc>
              <a:defRPr/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…………………………………</a:t>
            </a:r>
            <a:endParaRPr kumimoji="0" lang="en-US" sz="2800" b="0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defRPr/>
            </a:pPr>
            <a:r>
              <a:rPr lang="en-US" sz="2800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b)</a:t>
            </a:r>
            <a:r>
              <a:rPr lang="en-US" sz="2800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2800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chỗ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cua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cóc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ki-lô-mét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ong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mật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cáo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457200" algn="ctr">
              <a:lnSpc>
                <a:spcPct val="107000"/>
              </a:lnSpc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……………………………….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defRPr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                           </a:t>
            </a:r>
            <a:r>
              <a:rPr lang="en-US" sz="2800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a,…….......…</a:t>
            </a:r>
          </a:p>
          <a:p>
            <a:pPr marL="457200" algn="just">
              <a:lnSpc>
                <a:spcPct val="107000"/>
              </a:lnSpc>
              <a:defRPr/>
            </a:pPr>
            <a:r>
              <a:rPr lang="en-US" sz="2800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                                          b,…………</a:t>
            </a:r>
            <a:endParaRPr lang="en-US" sz="2800" i="1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algn="just">
              <a:lnSpc>
                <a:spcPct val="107000"/>
              </a:lnSpc>
              <a:defRPr/>
            </a:pP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3621" y="4075174"/>
            <a:ext cx="4957505" cy="58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28 + 36 = 64 (km)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3621" y="5000125"/>
            <a:ext cx="9758831" cy="58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07000"/>
              </a:lnSpc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36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+ 46 = 82 (km)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813" y="5431152"/>
            <a:ext cx="9758831" cy="58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07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64 km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4914" y="5903018"/>
            <a:ext cx="3357562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07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82 km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6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4">
            <a:alphaModFix/>
          </a:blip>
          <a:srcRect t="2038"/>
          <a:stretch/>
        </p:blipFill>
        <p:spPr>
          <a:xfrm>
            <a:off x="1672388" y="1540041"/>
            <a:ext cx="7772401" cy="4475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515" y="348916"/>
            <a:ext cx="1069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 CHƠI: LẬT MẢNH GHÉP</a:t>
            </a: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2388" y="1540041"/>
            <a:ext cx="4030579" cy="2286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02968" y="1540041"/>
            <a:ext cx="3741821" cy="2286000"/>
          </a:xfrm>
          <a:prstGeom prst="rect">
            <a:avLst/>
          </a:prstGeom>
          <a:solidFill>
            <a:srgbClr val="6DDB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2387" y="3826041"/>
            <a:ext cx="4030579" cy="228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2966" y="3826041"/>
            <a:ext cx="3741821" cy="2286000"/>
          </a:xfrm>
          <a:prstGeom prst="rect">
            <a:avLst/>
          </a:prstGeom>
          <a:solidFill>
            <a:srgbClr val="C4EA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2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grpSp>
        <p:nvGrpSpPr>
          <p:cNvPr id="13" name="1">
            <a:extLst>
              <a:ext uri="{FF2B5EF4-FFF2-40B4-BE49-F238E27FC236}">
                <a16:creationId xmlns=""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=""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=""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=""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751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28307" y="2171820"/>
            <a:ext cx="9758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HỎI NHANH ĐÁP LẸ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72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714" y="-440189"/>
            <a:ext cx="12463272" cy="708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46221" y="1890280"/>
            <a:ext cx="11177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5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456" y="-148515"/>
            <a:ext cx="12411456" cy="681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96112" y="1935291"/>
            <a:ext cx="1052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–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47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" y="-258243"/>
            <a:ext cx="12365736" cy="711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5932" y="2515048"/>
            <a:ext cx="10323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km = … m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11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" y="-258243"/>
            <a:ext cx="12365736" cy="711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5932" y="2515048"/>
            <a:ext cx="10323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 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 = … km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0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8064" y="2715250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000" b="1" dirty="0" smtClean="0">
                <a:ln/>
                <a:solidFill>
                  <a:srgbClr val="00B050"/>
                </a:solidFill>
                <a:latin typeface="UTM Alexander" panose="02040603050506020204" pitchFamily="18" charset="0"/>
              </a:rPr>
              <a:t>XIN CHÂN THÀNH CẢM ƠN QUÝ THẦY CÔ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8000" b="1" dirty="0" smtClean="0">
                <a:ln/>
                <a:solidFill>
                  <a:srgbClr val="00B050"/>
                </a:solidFill>
                <a:latin typeface="UTM Alexander" panose="02040603050506020204" pitchFamily="18" charset="0"/>
              </a:rPr>
              <a:t>VÀ CÁC EM HỌC SINH!</a:t>
            </a:r>
            <a:endParaRPr lang="vi-VN" sz="80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1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495" y="661738"/>
            <a:ext cx="9733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xi –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68158" y="647542"/>
            <a:ext cx="1624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2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4">
            <a:alphaModFix/>
          </a:blip>
          <a:srcRect t="2038"/>
          <a:stretch/>
        </p:blipFill>
        <p:spPr>
          <a:xfrm>
            <a:off x="1672388" y="1540041"/>
            <a:ext cx="7772401" cy="4475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515" y="348916"/>
            <a:ext cx="1069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TRÒ CHƠI: LẬT MẢNH GHÉP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2388" y="1540041"/>
            <a:ext cx="4030579" cy="2286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02968" y="1540041"/>
            <a:ext cx="3741821" cy="2286000"/>
          </a:xfrm>
          <a:prstGeom prst="rect">
            <a:avLst/>
          </a:prstGeom>
          <a:solidFill>
            <a:srgbClr val="6DDB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2387" y="3826041"/>
            <a:ext cx="4030579" cy="228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2966" y="3826041"/>
            <a:ext cx="3741821" cy="2286000"/>
          </a:xfrm>
          <a:prstGeom prst="rect">
            <a:avLst/>
          </a:prstGeom>
          <a:solidFill>
            <a:srgbClr val="C4EA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5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495" y="661738"/>
            <a:ext cx="9733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1 m =   ...   cm</a:t>
            </a: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5136" y="670228"/>
            <a:ext cx="1624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83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4">
            <a:alphaModFix/>
          </a:blip>
          <a:srcRect t="2038"/>
          <a:stretch/>
        </p:blipFill>
        <p:spPr>
          <a:xfrm>
            <a:off x="1672388" y="1540041"/>
            <a:ext cx="7772401" cy="4475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515" y="348916"/>
            <a:ext cx="1069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TRÒ CHƠI: LẬT MẢNH GHÉP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02968" y="1540041"/>
            <a:ext cx="3741821" cy="2286000"/>
          </a:xfrm>
          <a:prstGeom prst="rect">
            <a:avLst/>
          </a:prstGeom>
          <a:solidFill>
            <a:srgbClr val="6DDB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2387" y="3826041"/>
            <a:ext cx="4030579" cy="228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2966" y="3826041"/>
            <a:ext cx="3741821" cy="2286000"/>
          </a:xfrm>
          <a:prstGeom prst="rect">
            <a:avLst/>
          </a:prstGeom>
          <a:solidFill>
            <a:srgbClr val="C4EA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11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495" y="661738"/>
            <a:ext cx="9733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3: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Mét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viết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tắt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là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8006" y="643574"/>
            <a:ext cx="1624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91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4">
            <a:alphaModFix/>
          </a:blip>
          <a:srcRect t="2038"/>
          <a:stretch/>
        </p:blipFill>
        <p:spPr>
          <a:xfrm>
            <a:off x="1672388" y="1540041"/>
            <a:ext cx="7772401" cy="4475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515" y="348916"/>
            <a:ext cx="1069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TRÒ CHƠI: LẬT MẢNH GHÉP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2387" y="3826041"/>
            <a:ext cx="4030579" cy="228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2966" y="3826041"/>
            <a:ext cx="3741821" cy="2286000"/>
          </a:xfrm>
          <a:prstGeom prst="rect">
            <a:avLst/>
          </a:prstGeom>
          <a:solidFill>
            <a:srgbClr val="C4EA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7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57F0F23-BB75-4BB1-B56A-1C8EE82F197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1Bd{8CF2C55F-B145-460A-B1B2-D144E4C14B2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oán 2- Ki-lô-mét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290E4A-B7C5-41EB-8B54-058931A75C54}:39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74FCB9-E0A0-4298-A28F-C7AE72009B14}:3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0F300E-E264-43C5-B9AC-E4743D7638B5}:3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2E452D-E765-404B-97C6-180144A17548}:32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B7B61B-E9A7-4FAD-85F5-6F9B277EFC15}:32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6ED217-5D1B-40B8-9926-C0D8E260D714}:43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F2EABD-85F0-4999-AA35-5DE983CBD134}:4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43A0AA-D8F2-4862-BDEC-62031206E7DA}:4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1D7EC6-A5B4-481A-8A68-005C70148537}:4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52A96E-F371-4837-9416-B2FF9851F42B}:3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101886-DB95-46D9-A136-8ABBBECF786B}:3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B5CBB1-3C9E-4C6E-8930-9A61435AAB67}:33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5A5A94-97A1-4C22-B19A-2142BC46D920}:42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3F3533-06FB-4BF3-B9EB-4910E630A91A}:43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CC3795-C261-467B-83D7-070996FDB6F0}:4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36F81F-5A13-41BD-A700-6F87428940E4}:40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EFC157-4D98-47F3-ADC9-8EAF6EF357EE}:40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6B2126-903C-482B-BEF9-C90FB157119A}:40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BCEC02-4254-4920-9599-3323EE9ADC18}:4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B6E68A-5176-45D9-89C9-5F82A6694B19}:42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2B40D5-53C5-41C8-8272-E64036117456}:4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AE9B79-1A4A-4320-886D-CAB47756D123}:2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EDA3E8-A148-4D93-B0BF-F4B26BD2D941}:4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AFEA5D-9061-4D77-8DEC-854456076E42}:28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716D7C-697A-48A1-B5B0-DE290F3BD468}:34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E57D04-0DCA-4FF9-863F-5A3A299A9D36}:31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446014-91A9-43DA-8E86-611684CACEF3}:31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D527C1-3DCA-4318-A7AD-42BB21DCBDB2}:3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425193-F7FE-4EF8-8EDE-575715295A26}:42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0BB80E-20F6-4392-B0A7-B37F122E8DB6}:3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2328B1-2520-4687-B809-67BF0F34A9ED}:3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C36EC4-E753-411E-AF88-72E075B2AE7E}:3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EE6557-9A98-4C32-B153-F86FF010ADC9}:3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CD10E4-51B7-4E18-9B1D-2D1115E7A4B4}:3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B0A771-9732-4079-ACD5-4A389715E5C4}:39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5588C5-F987-407C-99D2-27E2414C0706}:392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5112</TotalTime>
  <Words>1054</Words>
  <Application>Microsoft Office PowerPoint</Application>
  <PresentationFormat>Widescreen</PresentationFormat>
  <Paragraphs>193</Paragraphs>
  <Slides>36</Slides>
  <Notes>36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  <vt:variant>
        <vt:lpstr>Custom Shows</vt:lpstr>
      </vt:variant>
      <vt:variant>
        <vt:i4>1</vt:i4>
      </vt:variant>
    </vt:vector>
  </HeadingPairs>
  <TitlesOfParts>
    <vt:vector size="56" baseType="lpstr">
      <vt:lpstr>Microsoft YaHei</vt:lpstr>
      <vt:lpstr>Microsoft YaHei</vt:lpstr>
      <vt:lpstr>Arial</vt:lpstr>
      <vt:lpstr>Arial-Rounded</vt:lpstr>
      <vt:lpstr>Calibri</vt:lpstr>
      <vt:lpstr>Calibri Light</vt:lpstr>
      <vt:lpstr>Cookie</vt:lpstr>
      <vt:lpstr>Tahoma</vt:lpstr>
      <vt:lpstr>Times New Roman</vt:lpstr>
      <vt:lpstr>UTM Alexander</vt:lpstr>
      <vt:lpstr>UTM Avo</vt:lpstr>
      <vt:lpstr>4_Office Theme</vt:lpstr>
      <vt:lpstr>3_Office Theme</vt:lpstr>
      <vt:lpstr>11_Office Theme</vt:lpstr>
      <vt:lpstr>15_Office Theme</vt:lpstr>
      <vt:lpstr>16_Office Theme</vt:lpstr>
      <vt:lpstr>8_Office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2- Ki-lô-mét</dc:title>
  <dc:creator>Phạm Thanh Hằng (ADAS – GV)</dc:creator>
  <cp:lastModifiedBy>Admin</cp:lastModifiedBy>
  <cp:revision>419</cp:revision>
  <dcterms:created xsi:type="dcterms:W3CDTF">2021-06-02T01:34:28Z</dcterms:created>
  <dcterms:modified xsi:type="dcterms:W3CDTF">2025-03-30T08:02:34Z</dcterms:modified>
</cp:coreProperties>
</file>