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5" r:id="rId2"/>
    <p:sldId id="330" r:id="rId3"/>
    <p:sldId id="340" r:id="rId4"/>
    <p:sldId id="331" r:id="rId5"/>
    <p:sldId id="341" r:id="rId6"/>
    <p:sldId id="318" r:id="rId7"/>
    <p:sldId id="342" r:id="rId8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F"/>
    <a:srgbClr val="FDDD82"/>
    <a:srgbClr val="F7EE79"/>
    <a:srgbClr val="FB1D12"/>
    <a:srgbClr val="93DCFB"/>
    <a:srgbClr val="4FAC53"/>
    <a:srgbClr val="DC1388"/>
    <a:srgbClr val="D95BAF"/>
    <a:srgbClr val="D9EAEE"/>
    <a:srgbClr val="FC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50447-47E7-44E0-AA2E-1438EFA95A86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662E8-1BF8-4B09-B757-C18E448F2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70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62E8-1BF8-4B09-B757-C18E448F22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20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62E8-1BF8-4B09-B757-C18E448F22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67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62E8-1BF8-4B09-B757-C18E448F22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03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62E8-1BF8-4B09-B757-C18E448F22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25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62E8-1BF8-4B09-B757-C18E448F22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16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62E8-1BF8-4B09-B757-C18E448F22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58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662E8-1BF8-4B09-B757-C18E448F22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78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72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HÌNH HỌC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13C62337-43E1-49DB-BA49-761CEAAFFCC4}"/>
              </a:ext>
            </a:extLst>
          </p:cNvPr>
          <p:cNvSpPr/>
          <p:nvPr/>
        </p:nvSpPr>
        <p:spPr>
          <a:xfrm>
            <a:off x="802796" y="73205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4475B27-F46A-47E7-AF5B-8AF78548EE0D}"/>
              </a:ext>
            </a:extLst>
          </p:cNvPr>
          <p:cNvSpPr txBox="1"/>
          <p:nvPr/>
        </p:nvSpPr>
        <p:spPr>
          <a:xfrm>
            <a:off x="1240118" y="478761"/>
            <a:ext cx="10022734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thước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vạch</a:t>
            </a:r>
            <a:r>
              <a:rPr lang="en-US" sz="2800" dirty="0"/>
              <a:t> chia </a:t>
            </a:r>
            <a:r>
              <a:rPr lang="en-US" sz="2800" dirty="0" err="1"/>
              <a:t>xăng-ti-mét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đo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AB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BC. Sau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AC </a:t>
            </a:r>
            <a:r>
              <a:rPr lang="en-US" sz="2800" dirty="0" err="1"/>
              <a:t>là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xăng-ti-mét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B8DC88CE-F037-4A35-BD9B-1F51BB68C107}"/>
              </a:ext>
            </a:extLst>
          </p:cNvPr>
          <p:cNvGrpSpPr/>
          <p:nvPr/>
        </p:nvGrpSpPr>
        <p:grpSpPr>
          <a:xfrm>
            <a:off x="1971004" y="2728589"/>
            <a:ext cx="8132257" cy="1653867"/>
            <a:chOff x="1971004" y="2728589"/>
            <a:chExt cx="8132257" cy="165386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628DC61-DADA-4355-AF5F-E1698CE56D6F}"/>
                </a:ext>
              </a:extLst>
            </p:cNvPr>
            <p:cNvSpPr txBox="1"/>
            <p:nvPr/>
          </p:nvSpPr>
          <p:spPr>
            <a:xfrm>
              <a:off x="7251663" y="2728589"/>
              <a:ext cx="423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C0A69A9A-A351-45EB-8F08-5F097DB0BBA3}"/>
                </a:ext>
              </a:extLst>
            </p:cNvPr>
            <p:cNvSpPr txBox="1"/>
            <p:nvPr/>
          </p:nvSpPr>
          <p:spPr>
            <a:xfrm>
              <a:off x="9679747" y="2728589"/>
              <a:ext cx="4235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</a:t>
              </a:r>
              <a:endParaRPr lang="vi-VN" sz="2800"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C412A449-07F4-46C0-BE8D-65258F6EF80E}"/>
                </a:ext>
              </a:extLst>
            </p:cNvPr>
            <p:cNvCxnSpPr/>
            <p:nvPr/>
          </p:nvCxnSpPr>
          <p:spPr>
            <a:xfrm>
              <a:off x="2182761" y="3200400"/>
              <a:ext cx="761016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39485835-467B-4309-A075-799AD0506F4E}"/>
                </a:ext>
              </a:extLst>
            </p:cNvPr>
            <p:cNvSpPr txBox="1"/>
            <p:nvPr/>
          </p:nvSpPr>
          <p:spPr>
            <a:xfrm>
              <a:off x="1971004" y="27285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xmlns="" id="{BE94416F-D83F-4B61-9AB3-4B0828B8A171}"/>
                </a:ext>
              </a:extLst>
            </p:cNvPr>
            <p:cNvSpPr/>
            <p:nvPr/>
          </p:nvSpPr>
          <p:spPr>
            <a:xfrm>
              <a:off x="2136133" y="3168569"/>
              <a:ext cx="93255" cy="7322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xmlns="" id="{D19368FD-3A56-4475-A353-766EA60BA500}"/>
                </a:ext>
              </a:extLst>
            </p:cNvPr>
            <p:cNvSpPr/>
            <p:nvPr/>
          </p:nvSpPr>
          <p:spPr>
            <a:xfrm>
              <a:off x="7416793" y="3153772"/>
              <a:ext cx="93255" cy="9325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xmlns="" id="{52F03657-C2FF-4AF3-8B87-EBBD4BB31D6D}"/>
                </a:ext>
              </a:extLst>
            </p:cNvPr>
            <p:cNvSpPr/>
            <p:nvPr/>
          </p:nvSpPr>
          <p:spPr>
            <a:xfrm>
              <a:off x="9746301" y="3153772"/>
              <a:ext cx="93255" cy="93255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Brace 35">
              <a:extLst>
                <a:ext uri="{FF2B5EF4-FFF2-40B4-BE49-F238E27FC236}">
                  <a16:creationId xmlns:a16="http://schemas.microsoft.com/office/drawing/2014/main" xmlns="" id="{4242F0D8-B91F-4F3A-88E9-605FC7DFC205}"/>
                </a:ext>
              </a:extLst>
            </p:cNvPr>
            <p:cNvSpPr/>
            <p:nvPr/>
          </p:nvSpPr>
          <p:spPr>
            <a:xfrm rot="5400000">
              <a:off x="5769951" y="-299359"/>
              <a:ext cx="435790" cy="7610169"/>
            </a:xfrm>
            <a:prstGeom prst="rightBrace">
              <a:avLst>
                <a:gd name="adj1" fmla="val 87018"/>
                <a:gd name="adj2" fmla="val 50000"/>
              </a:avLst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3B24832F-0074-494F-835B-69EE431D8328}"/>
                </a:ext>
              </a:extLst>
            </p:cNvPr>
            <p:cNvGrpSpPr/>
            <p:nvPr/>
          </p:nvGrpSpPr>
          <p:grpSpPr>
            <a:xfrm>
              <a:off x="5602656" y="3723621"/>
              <a:ext cx="1297657" cy="658835"/>
              <a:chOff x="1480998" y="4066745"/>
              <a:chExt cx="1297657" cy="658835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xmlns="" id="{DF064F44-8BB7-4FF7-ADE8-8744E92FA6B6}"/>
                  </a:ext>
                </a:extLst>
              </p:cNvPr>
              <p:cNvSpPr/>
              <p:nvPr/>
            </p:nvSpPr>
            <p:spPr>
              <a:xfrm>
                <a:off x="1480998" y="4251216"/>
                <a:ext cx="490006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?</a:t>
                </a:r>
                <a:endParaRPr lang="vi-VN" sz="28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8AE78E4D-6E7D-41FD-9D37-6A540D6706F8}"/>
                  </a:ext>
                </a:extLst>
              </p:cNvPr>
              <p:cNvSpPr txBox="1"/>
              <p:nvPr/>
            </p:nvSpPr>
            <p:spPr>
              <a:xfrm>
                <a:off x="1967196" y="4066745"/>
                <a:ext cx="811459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800" dirty="0"/>
                  <a:t>cm</a:t>
                </a:r>
                <a:endParaRPr lang="vi-VN" sz="2800" dirty="0"/>
              </a:p>
            </p:txBody>
          </p: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F8970DE-1E53-4134-B530-977649D123D4}"/>
              </a:ext>
            </a:extLst>
          </p:cNvPr>
          <p:cNvSpPr txBox="1"/>
          <p:nvPr/>
        </p:nvSpPr>
        <p:spPr>
          <a:xfrm>
            <a:off x="2785674" y="4427743"/>
            <a:ext cx="5633963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thẳng</a:t>
            </a:r>
            <a:r>
              <a:rPr lang="en-US" sz="2800" dirty="0">
                <a:solidFill>
                  <a:srgbClr val="FF0000"/>
                </a:solidFill>
              </a:rPr>
              <a:t> AB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…… cm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thẳng</a:t>
            </a:r>
            <a:r>
              <a:rPr lang="en-US" sz="2800" dirty="0">
                <a:solidFill>
                  <a:srgbClr val="FF0000"/>
                </a:solidFill>
              </a:rPr>
              <a:t> BC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…… cm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đoạn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thẳng</a:t>
            </a:r>
            <a:r>
              <a:rPr lang="en-US" sz="2800" dirty="0">
                <a:solidFill>
                  <a:srgbClr val="FF0000"/>
                </a:solidFill>
              </a:rPr>
              <a:t> AC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…… 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33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/>
      <p:bldP spid="4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83061886-40E0-4459-B8DF-A658915E5A5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329786-AE1A-4D98-955C-9ACF017E96AC}"/>
              </a:ext>
            </a:extLst>
          </p:cNvPr>
          <p:cNvSpPr txBox="1"/>
          <p:nvPr/>
        </p:nvSpPr>
        <p:spPr>
          <a:xfrm>
            <a:off x="1312496" y="521747"/>
            <a:ext cx="8784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ABC, BCD </a:t>
            </a:r>
            <a:r>
              <a:rPr lang="en-US" sz="2800" dirty="0" err="1"/>
              <a:t>và</a:t>
            </a:r>
            <a:r>
              <a:rPr lang="en-US" sz="2800" dirty="0"/>
              <a:t> ABCD.</a:t>
            </a:r>
            <a:endParaRPr lang="vi-VN" sz="28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5ED58EE-1A2A-43EB-87D3-5BF88EFDA7A9}"/>
              </a:ext>
            </a:extLst>
          </p:cNvPr>
          <p:cNvGrpSpPr/>
          <p:nvPr/>
        </p:nvGrpSpPr>
        <p:grpSpPr>
          <a:xfrm>
            <a:off x="2129682" y="1222777"/>
            <a:ext cx="7490507" cy="1529620"/>
            <a:chOff x="1665225" y="2075795"/>
            <a:chExt cx="7490507" cy="152962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3A4BF781-1B69-420F-8A3A-D146D8AE9394}"/>
                </a:ext>
              </a:extLst>
            </p:cNvPr>
            <p:cNvGrpSpPr/>
            <p:nvPr/>
          </p:nvGrpSpPr>
          <p:grpSpPr>
            <a:xfrm>
              <a:off x="1665225" y="2075795"/>
              <a:ext cx="7490507" cy="1399832"/>
              <a:chOff x="1665225" y="2075795"/>
              <a:chExt cx="7490507" cy="139983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C45E9A39-6054-4DEC-B4C7-E51E262C97DA}"/>
                  </a:ext>
                </a:extLst>
              </p:cNvPr>
              <p:cNvGrpSpPr/>
              <p:nvPr/>
            </p:nvGrpSpPr>
            <p:grpSpPr>
              <a:xfrm>
                <a:off x="2057400" y="2590800"/>
                <a:ext cx="6886575" cy="838200"/>
                <a:chOff x="2057400" y="2590800"/>
                <a:chExt cx="6886575" cy="838200"/>
              </a:xfrm>
            </p:grpSpPr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xmlns="" id="{B0FFB30A-8087-4E1A-A84A-0D4FC7A38F92}"/>
                    </a:ext>
                  </a:extLst>
                </p:cNvPr>
                <p:cNvCxnSpPr/>
                <p:nvPr/>
              </p:nvCxnSpPr>
              <p:spPr>
                <a:xfrm flipV="1">
                  <a:off x="2057400" y="2590800"/>
                  <a:ext cx="2933700" cy="838200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xmlns="" id="{352CF716-38FF-4497-8D30-4B3DFF452C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567261" y="2797629"/>
                  <a:ext cx="2376714" cy="631371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xmlns="" id="{73E42C39-4B50-4D5A-83ED-57F0FC7A32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991100" y="2590801"/>
                  <a:ext cx="1569357" cy="838199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0873CBD5-9C7D-4104-B79B-6E4CB90A59E2}"/>
                  </a:ext>
                </a:extLst>
              </p:cNvPr>
              <p:cNvSpPr txBox="1"/>
              <p:nvPr/>
            </p:nvSpPr>
            <p:spPr>
              <a:xfrm>
                <a:off x="4772539" y="2075795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</a:t>
                </a:r>
                <a:endParaRPr lang="vi-VN" sz="28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6BF3768C-2B7B-4386-BC9B-4E9D9871B524}"/>
                  </a:ext>
                </a:extLst>
              </p:cNvPr>
              <p:cNvSpPr txBox="1"/>
              <p:nvPr/>
            </p:nvSpPr>
            <p:spPr>
              <a:xfrm>
                <a:off x="6364802" y="2905780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C</a:t>
                </a:r>
                <a:endParaRPr lang="vi-VN" sz="2800" dirty="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ED0F530A-D945-4721-8595-D42200F35A88}"/>
                  </a:ext>
                </a:extLst>
              </p:cNvPr>
              <p:cNvSpPr txBox="1"/>
              <p:nvPr/>
            </p:nvSpPr>
            <p:spPr>
              <a:xfrm>
                <a:off x="1665225" y="2905780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0FD5060B-166B-46F2-B9B2-397A0A49E2D2}"/>
                  </a:ext>
                </a:extLst>
              </p:cNvPr>
              <p:cNvSpPr txBox="1"/>
              <p:nvPr/>
            </p:nvSpPr>
            <p:spPr>
              <a:xfrm>
                <a:off x="8732218" y="2274409"/>
                <a:ext cx="42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D</a:t>
                </a:r>
                <a:endParaRPr lang="vi-VN" sz="2800" dirty="0"/>
              </a:p>
            </p:txBody>
          </p:sp>
          <p:sp>
            <p:nvSpPr>
              <p:cNvPr id="17" name="Flowchart: Connector 16">
                <a:extLst>
                  <a:ext uri="{FF2B5EF4-FFF2-40B4-BE49-F238E27FC236}">
                    <a16:creationId xmlns:a16="http://schemas.microsoft.com/office/drawing/2014/main" xmlns="" id="{773C6FDD-FCE6-455B-BD8F-DBFE83E4F16C}"/>
                  </a:ext>
                </a:extLst>
              </p:cNvPr>
              <p:cNvSpPr/>
              <p:nvPr/>
            </p:nvSpPr>
            <p:spPr>
              <a:xfrm>
                <a:off x="8897347" y="2751001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xmlns="" id="{A10D706F-B15A-4DEB-B53C-A2219934BFB0}"/>
                  </a:ext>
                </a:extLst>
              </p:cNvPr>
              <p:cNvSpPr/>
              <p:nvPr/>
            </p:nvSpPr>
            <p:spPr>
              <a:xfrm>
                <a:off x="6513829" y="3382372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xmlns="" id="{888513EB-9626-4ECA-A870-D2EFECA85569}"/>
                  </a:ext>
                </a:extLst>
              </p:cNvPr>
              <p:cNvSpPr/>
              <p:nvPr/>
            </p:nvSpPr>
            <p:spPr>
              <a:xfrm>
                <a:off x="4944472" y="2567031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xmlns="" id="{08E40A07-A5EE-4DEF-942E-19319FDFF21E}"/>
                  </a:ext>
                </a:extLst>
              </p:cNvPr>
              <p:cNvSpPr/>
              <p:nvPr/>
            </p:nvSpPr>
            <p:spPr>
              <a:xfrm>
                <a:off x="1987459" y="3382372"/>
                <a:ext cx="93255" cy="93255"/>
              </a:xfrm>
              <a:prstGeom prst="flowChartConnector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2D2D851-5531-496C-B783-2D1A26962981}"/>
                </a:ext>
              </a:extLst>
            </p:cNvPr>
            <p:cNvSpPr txBox="1"/>
            <p:nvPr/>
          </p:nvSpPr>
          <p:spPr>
            <a:xfrm>
              <a:off x="2525959" y="2476339"/>
              <a:ext cx="1164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18 cm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233B7CC-DDE7-47E6-A8BE-3BADE72B2A4B}"/>
                </a:ext>
              </a:extLst>
            </p:cNvPr>
            <p:cNvSpPr txBox="1"/>
            <p:nvPr/>
          </p:nvSpPr>
          <p:spPr>
            <a:xfrm>
              <a:off x="5587067" y="2511884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9 cm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E98186D9-3666-4E0D-A0FF-9C2D51594B70}"/>
                </a:ext>
              </a:extLst>
            </p:cNvPr>
            <p:cNvSpPr txBox="1"/>
            <p:nvPr/>
          </p:nvSpPr>
          <p:spPr>
            <a:xfrm>
              <a:off x="7728994" y="3082195"/>
              <a:ext cx="11641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14 cm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149C4F0A-2537-4719-A7A1-EB662515565F}"/>
              </a:ext>
            </a:extLst>
          </p:cNvPr>
          <p:cNvSpPr/>
          <p:nvPr/>
        </p:nvSpPr>
        <p:spPr>
          <a:xfrm>
            <a:off x="1093834" y="2952406"/>
            <a:ext cx="9673012" cy="3253140"/>
          </a:xfrm>
          <a:prstGeom prst="roundRect">
            <a:avLst/>
          </a:prstGeom>
          <a:solidFill>
            <a:srgbClr val="C4EBFC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00DF47D-C7BD-4708-A38A-C6EF9F23DC14}"/>
              </a:ext>
            </a:extLst>
          </p:cNvPr>
          <p:cNvSpPr txBox="1"/>
          <p:nvPr/>
        </p:nvSpPr>
        <p:spPr>
          <a:xfrm>
            <a:off x="1567256" y="3228989"/>
            <a:ext cx="9057487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gấp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khúc</a:t>
            </a:r>
            <a:r>
              <a:rPr lang="en-US" sz="2800" dirty="0">
                <a:solidFill>
                  <a:srgbClr val="FF0000"/>
                </a:solidFill>
              </a:rPr>
              <a:t> ABC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 18 + 9 = 27 (cm)</a:t>
            </a:r>
          </a:p>
          <a:p>
            <a:pPr algn="just">
              <a:lnSpc>
                <a:spcPct val="20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gấp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khúc</a:t>
            </a:r>
            <a:r>
              <a:rPr lang="en-US" sz="2800" dirty="0">
                <a:solidFill>
                  <a:srgbClr val="FF0000"/>
                </a:solidFill>
              </a:rPr>
              <a:t> BCD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 9 + 14 = 23 (cm)</a:t>
            </a:r>
          </a:p>
          <a:p>
            <a:pPr algn="just">
              <a:lnSpc>
                <a:spcPct val="200000"/>
              </a:lnSpc>
            </a:pPr>
            <a:r>
              <a:rPr lang="en-US" sz="2800" dirty="0" err="1">
                <a:solidFill>
                  <a:srgbClr val="FF0000"/>
                </a:solidFill>
              </a:rPr>
              <a:t>Độ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dài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gấp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khúc</a:t>
            </a:r>
            <a:r>
              <a:rPr lang="en-US" sz="2800" dirty="0">
                <a:solidFill>
                  <a:srgbClr val="FF0000"/>
                </a:solidFill>
              </a:rPr>
              <a:t> ABCD </a:t>
            </a:r>
            <a:r>
              <a:rPr lang="en-US" sz="2800" dirty="0" err="1">
                <a:solidFill>
                  <a:srgbClr val="FF0000"/>
                </a:solidFill>
              </a:rPr>
              <a:t>là</a:t>
            </a:r>
            <a:r>
              <a:rPr lang="en-US" sz="2800" dirty="0">
                <a:solidFill>
                  <a:srgbClr val="FF0000"/>
                </a:solidFill>
              </a:rPr>
              <a:t>: 18 + 9 +14 = 41 (cm)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9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6" grpId="0" animBg="1"/>
      <p:bldP spid="2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DCA4DAC5-BA0F-4123-B418-5F006B166263}"/>
              </a:ext>
            </a:extLst>
          </p:cNvPr>
          <p:cNvSpPr/>
          <p:nvPr/>
        </p:nvSpPr>
        <p:spPr>
          <a:xfrm>
            <a:off x="794298" y="521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549FA1-F82C-4A61-8F53-651266312436}"/>
              </a:ext>
            </a:extLst>
          </p:cNvPr>
          <p:cNvSpPr txBox="1"/>
          <p:nvPr/>
        </p:nvSpPr>
        <p:spPr>
          <a:xfrm>
            <a:off x="1297034" y="266571"/>
            <a:ext cx="10004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tới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MAN </a:t>
            </a:r>
            <a:r>
              <a:rPr lang="en-US" sz="2800" dirty="0" err="1"/>
              <a:t>hoặc</a:t>
            </a:r>
            <a:r>
              <a:rPr lang="en-US" sz="2800" dirty="0"/>
              <a:t> MBN.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xăng-ti-mét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A0FA95E-8348-4AFA-8F68-0561C69E64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2476"/>
          <a:stretch/>
        </p:blipFill>
        <p:spPr>
          <a:xfrm>
            <a:off x="1012959" y="1944913"/>
            <a:ext cx="9270943" cy="36576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27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DCA4DAC5-BA0F-4123-B418-5F006B166263}"/>
              </a:ext>
            </a:extLst>
          </p:cNvPr>
          <p:cNvSpPr/>
          <p:nvPr/>
        </p:nvSpPr>
        <p:spPr>
          <a:xfrm>
            <a:off x="794298" y="5217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549FA1-F82C-4A61-8F53-651266312436}"/>
              </a:ext>
            </a:extLst>
          </p:cNvPr>
          <p:cNvSpPr txBox="1"/>
          <p:nvPr/>
        </p:nvSpPr>
        <p:spPr>
          <a:xfrm>
            <a:off x="1297034" y="266571"/>
            <a:ext cx="10004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tới</a:t>
            </a:r>
            <a:r>
              <a:rPr lang="en-US" sz="2800" dirty="0"/>
              <a:t>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gấp</a:t>
            </a:r>
            <a:r>
              <a:rPr lang="en-US" sz="2800" dirty="0"/>
              <a:t> </a:t>
            </a:r>
            <a:r>
              <a:rPr lang="en-US" sz="2800" dirty="0" err="1"/>
              <a:t>khúc</a:t>
            </a:r>
            <a:r>
              <a:rPr lang="en-US" sz="2800" dirty="0"/>
              <a:t> MAN </a:t>
            </a:r>
            <a:r>
              <a:rPr lang="en-US" sz="2800" dirty="0" err="1"/>
              <a:t>hoặc</a:t>
            </a:r>
            <a:r>
              <a:rPr lang="en-US" sz="2800" dirty="0"/>
              <a:t> MBN.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xăng-ti-mét</a:t>
            </a:r>
            <a:r>
              <a:rPr lang="en-US" sz="2800" dirty="0"/>
              <a:t>?</a:t>
            </a:r>
            <a:endParaRPr lang="vi-VN" sz="28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A0FA95E-8348-4AFA-8F68-0561C69E64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22476"/>
          <a:stretch/>
        </p:blipFill>
        <p:spPr>
          <a:xfrm>
            <a:off x="316275" y="1897742"/>
            <a:ext cx="4633097" cy="3062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910ADAE-0BC5-4247-87AF-9AEEADDD0699}"/>
              </a:ext>
            </a:extLst>
          </p:cNvPr>
          <p:cNvSpPr txBox="1"/>
          <p:nvPr/>
        </p:nvSpPr>
        <p:spPr>
          <a:xfrm>
            <a:off x="4659086" y="1651566"/>
            <a:ext cx="6707693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Độ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dài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gấp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khúc</a:t>
            </a:r>
            <a:r>
              <a:rPr lang="en-US" sz="2800" i="1" dirty="0">
                <a:solidFill>
                  <a:srgbClr val="002060"/>
                </a:solidFill>
              </a:rPr>
              <a:t> MAN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12 + 27 = 39 (cm)</a:t>
            </a:r>
          </a:p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Độ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dài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gấp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khúc</a:t>
            </a:r>
            <a:r>
              <a:rPr lang="en-US" sz="2800" i="1" dirty="0">
                <a:solidFill>
                  <a:srgbClr val="002060"/>
                </a:solidFill>
              </a:rPr>
              <a:t> MBN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9 + 27 = 36 (cm)</a:t>
            </a:r>
          </a:p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Ốc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sên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bò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theo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gấp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khúc</a:t>
            </a:r>
            <a:r>
              <a:rPr lang="en-US" sz="2800" i="1" dirty="0">
                <a:solidFill>
                  <a:srgbClr val="002060"/>
                </a:solidFill>
              </a:rPr>
              <a:t> MBN </a:t>
            </a:r>
            <a:r>
              <a:rPr lang="en-US" sz="2800" i="1" dirty="0" err="1">
                <a:solidFill>
                  <a:srgbClr val="002060"/>
                </a:solidFill>
              </a:rPr>
              <a:t>ngắn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hơn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và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ngắn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hơn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xăng-ti-mét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39 – 36 = 3 (cm)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311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083351C9-E10F-48BE-B1C6-6E6445ED14F6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818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Kiến</a:t>
            </a:r>
            <a:r>
              <a:rPr lang="en-US" sz="2600" dirty="0"/>
              <a:t> </a:t>
            </a:r>
            <a:r>
              <a:rPr lang="en-US" sz="2600" dirty="0" err="1"/>
              <a:t>vàng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đĩa</a:t>
            </a:r>
            <a:r>
              <a:rPr lang="en-US" sz="2600" dirty="0"/>
              <a:t> </a:t>
            </a:r>
            <a:r>
              <a:rPr lang="en-US" sz="2600" dirty="0" err="1"/>
              <a:t>kẹo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MNPQO, </a:t>
            </a:r>
            <a:r>
              <a:rPr lang="en-US" sz="2600" dirty="0" err="1"/>
              <a:t>kiến</a:t>
            </a:r>
            <a:r>
              <a:rPr lang="en-US" sz="2600" dirty="0"/>
              <a:t> </a:t>
            </a:r>
            <a:r>
              <a:rPr lang="en-US" sz="2600" dirty="0" err="1"/>
              <a:t>đỏ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đĩa</a:t>
            </a:r>
            <a:r>
              <a:rPr lang="en-US" sz="2600" dirty="0"/>
              <a:t> </a:t>
            </a:r>
            <a:r>
              <a:rPr lang="en-US" sz="2600" dirty="0" err="1"/>
              <a:t>kẹo</a:t>
            </a:r>
            <a:r>
              <a:rPr lang="en-US" sz="2600" dirty="0"/>
              <a:t> </a:t>
            </a:r>
            <a:r>
              <a:rPr lang="en-US" sz="2600" dirty="0" err="1"/>
              <a:t>theo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ABCDEGHO (</a:t>
            </a:r>
            <a:r>
              <a:rPr lang="en-US" sz="2600" dirty="0" err="1"/>
              <a:t>như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vẽ</a:t>
            </a:r>
            <a:r>
              <a:rPr lang="en-US" sz="2600" dirty="0"/>
              <a:t>).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con </a:t>
            </a:r>
            <a:r>
              <a:rPr lang="en-US" sz="2600" dirty="0" err="1"/>
              <a:t>kiến</a:t>
            </a:r>
            <a:r>
              <a:rPr lang="en-US" sz="2600" dirty="0"/>
              <a:t> </a:t>
            </a:r>
            <a:r>
              <a:rPr lang="en-US" sz="2600" dirty="0" err="1"/>
              <a:t>nào</a:t>
            </a:r>
            <a:r>
              <a:rPr lang="en-US" sz="2600" dirty="0"/>
              <a:t> </a:t>
            </a:r>
            <a:r>
              <a:rPr lang="en-US" sz="2600" dirty="0" err="1"/>
              <a:t>ngắn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?</a:t>
            </a:r>
            <a:endParaRPr lang="vi-VN" sz="2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892E0D1-4210-45E7-8901-1CE5529FC97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421" y="2068308"/>
            <a:ext cx="7944888" cy="44030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732F92B-1453-4E81-B485-625D03BABD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0580" r="85638" b="16589"/>
          <a:stretch/>
        </p:blipFill>
        <p:spPr>
          <a:xfrm>
            <a:off x="8470097" y="2130579"/>
            <a:ext cx="1141057" cy="56494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B1BA2AC-D99F-4543-BB76-5B0EAC03EF5C}"/>
              </a:ext>
            </a:extLst>
          </p:cNvPr>
          <p:cNvSpPr txBox="1"/>
          <p:nvPr/>
        </p:nvSpPr>
        <p:spPr>
          <a:xfrm>
            <a:off x="9611154" y="2172308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16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29536FD-2B04-4732-962D-B4ED5D1D23C3}"/>
              </a:ext>
            </a:extLst>
          </p:cNvPr>
          <p:cNvSpPr txBox="1"/>
          <p:nvPr/>
        </p:nvSpPr>
        <p:spPr>
          <a:xfrm>
            <a:off x="9597155" y="2934668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15 cm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873D0AC-34CB-477C-A89D-8FA98D185D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0" t="88171" r="85528" b="-1002"/>
          <a:stretch/>
        </p:blipFill>
        <p:spPr>
          <a:xfrm>
            <a:off x="8456098" y="2960796"/>
            <a:ext cx="1141057" cy="56494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ED5168A-6894-4BB2-B9D2-2F47FDDB30A3}"/>
              </a:ext>
            </a:extLst>
          </p:cNvPr>
          <p:cNvSpPr txBox="1"/>
          <p:nvPr/>
        </p:nvSpPr>
        <p:spPr>
          <a:xfrm>
            <a:off x="7402703" y="4808277"/>
            <a:ext cx="298705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</a:rPr>
              <a:t>Đường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của</a:t>
            </a:r>
            <a:r>
              <a:rPr lang="en-US" sz="2800" dirty="0">
                <a:solidFill>
                  <a:srgbClr val="FF0000"/>
                </a:solidFill>
              </a:rPr>
              <a:t>          </a:t>
            </a:r>
            <a:r>
              <a:rPr lang="en-US" sz="2800" dirty="0" err="1">
                <a:solidFill>
                  <a:srgbClr val="FF0000"/>
                </a:solidFill>
              </a:rPr>
              <a:t>ngắn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hơn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B05D6A5-C7F1-42AC-8342-8AD63F3390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0" t="88171" r="85528" b="-1002"/>
          <a:stretch/>
        </p:blipFill>
        <p:spPr>
          <a:xfrm>
            <a:off x="10012997" y="4895910"/>
            <a:ext cx="1141057" cy="5649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E7FD36-01CE-46C7-999F-C2ED7C5954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8" t="45313"/>
          <a:stretch/>
        </p:blipFill>
        <p:spPr>
          <a:xfrm>
            <a:off x="2403987" y="1493544"/>
            <a:ext cx="7306443" cy="232317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B20AA72A-2646-44E5-A734-67B81EAD6123}"/>
              </a:ext>
            </a:extLst>
          </p:cNvPr>
          <p:cNvSpPr/>
          <p:nvPr/>
        </p:nvSpPr>
        <p:spPr>
          <a:xfrm>
            <a:off x="486329" y="56528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5A77EF-3625-447D-AE45-04E1A4F19A88}"/>
              </a:ext>
            </a:extLst>
          </p:cNvPr>
          <p:cNvSpPr txBox="1"/>
          <p:nvPr/>
        </p:nvSpPr>
        <p:spPr>
          <a:xfrm>
            <a:off x="923651" y="275005"/>
            <a:ext cx="10392229" cy="12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/>
              <a:t>Cây</a:t>
            </a:r>
            <a:r>
              <a:rPr lang="en-US" sz="2600" dirty="0"/>
              <a:t> </a:t>
            </a:r>
            <a:r>
              <a:rPr lang="en-US" sz="2600" dirty="0" err="1"/>
              <a:t>cầu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gấp</a:t>
            </a:r>
            <a:r>
              <a:rPr lang="en-US" sz="2600" dirty="0"/>
              <a:t> </a:t>
            </a:r>
            <a:r>
              <a:rPr lang="en-US" sz="2600" dirty="0" err="1"/>
              <a:t>khúc</a:t>
            </a:r>
            <a:r>
              <a:rPr lang="en-US" sz="2600" dirty="0"/>
              <a:t> ABCD </a:t>
            </a:r>
            <a:r>
              <a:rPr lang="en-US" sz="2600" dirty="0" err="1"/>
              <a:t>dài</a:t>
            </a:r>
            <a:r>
              <a:rPr lang="en-US" sz="2600" dirty="0"/>
              <a:t> 160 m. </a:t>
            </a:r>
            <a:r>
              <a:rPr lang="en-US" sz="2600" dirty="0" err="1"/>
              <a:t>Đoạn</a:t>
            </a:r>
            <a:r>
              <a:rPr lang="en-US" sz="2600" dirty="0"/>
              <a:t> </a:t>
            </a:r>
            <a:r>
              <a:rPr lang="en-US" sz="2600" dirty="0" err="1"/>
              <a:t>cầu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gấp</a:t>
            </a:r>
            <a:r>
              <a:rPr lang="en-US" sz="2600" dirty="0"/>
              <a:t> </a:t>
            </a:r>
            <a:r>
              <a:rPr lang="en-US" sz="2600" dirty="0" err="1"/>
              <a:t>khúc</a:t>
            </a:r>
            <a:r>
              <a:rPr lang="en-US" sz="2600" dirty="0"/>
              <a:t> BCD </a:t>
            </a:r>
            <a:r>
              <a:rPr lang="en-US" sz="2600" dirty="0" err="1"/>
              <a:t>dài</a:t>
            </a:r>
            <a:r>
              <a:rPr lang="en-US" sz="2600" dirty="0"/>
              <a:t> 110 m. </a:t>
            </a:r>
            <a:r>
              <a:rPr lang="en-US" sz="2600" dirty="0" err="1"/>
              <a:t>Hỏi</a:t>
            </a:r>
            <a:r>
              <a:rPr lang="en-US" sz="2600" dirty="0"/>
              <a:t> </a:t>
            </a:r>
            <a:r>
              <a:rPr lang="en-US" sz="2600" dirty="0" err="1"/>
              <a:t>đoạn</a:t>
            </a:r>
            <a:r>
              <a:rPr lang="en-US" sz="2600" dirty="0"/>
              <a:t> </a:t>
            </a:r>
            <a:r>
              <a:rPr lang="en-US" sz="2600" dirty="0" err="1"/>
              <a:t>cầu</a:t>
            </a:r>
            <a:r>
              <a:rPr lang="en-US" sz="2600" dirty="0"/>
              <a:t> AB </a:t>
            </a:r>
            <a:r>
              <a:rPr lang="en-US" sz="2600" dirty="0" err="1"/>
              <a:t>dài</a:t>
            </a:r>
            <a:r>
              <a:rPr lang="en-US" sz="2600" dirty="0"/>
              <a:t> bao </a:t>
            </a:r>
            <a:r>
              <a:rPr lang="en-US" sz="2600" dirty="0" err="1"/>
              <a:t>nhiêu</a:t>
            </a:r>
            <a:r>
              <a:rPr lang="en-US" sz="2600" dirty="0"/>
              <a:t> </a:t>
            </a:r>
            <a:r>
              <a:rPr lang="en-US" sz="2600" dirty="0" err="1"/>
              <a:t>mét</a:t>
            </a:r>
            <a:r>
              <a:rPr lang="en-US" sz="2600" dirty="0"/>
              <a:t>?</a:t>
            </a:r>
            <a:endParaRPr lang="vi-VN" sz="2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E81BA2-3731-434C-846A-B76E0E7F2D75}"/>
              </a:ext>
            </a:extLst>
          </p:cNvPr>
          <p:cNvSpPr txBox="1"/>
          <p:nvPr/>
        </p:nvSpPr>
        <p:spPr>
          <a:xfrm>
            <a:off x="1320735" y="3736347"/>
            <a:ext cx="846727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Đoạn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cầu</a:t>
            </a:r>
            <a:r>
              <a:rPr lang="en-US" sz="2800" i="1" dirty="0">
                <a:solidFill>
                  <a:srgbClr val="002060"/>
                </a:solidFill>
              </a:rPr>
              <a:t> AB </a:t>
            </a:r>
            <a:r>
              <a:rPr lang="en-US" sz="2800" i="1" dirty="0" err="1">
                <a:solidFill>
                  <a:srgbClr val="002060"/>
                </a:solidFill>
              </a:rPr>
              <a:t>dài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mét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160 – 110 = 50 (m)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50 m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35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  <p:tag name="ISPRING_LMS_API_VERSION" val="SCORM 2004 (4th edition)"/>
  <p:tag name="ISPRING_ULTRA_SCORM_COURSE_ID" val="CDA5B6D3-D808-48B0-AB70-80B5B9DB0A1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72 - Ôn tập hình học tiết 2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0ECCD264-3142-4EC9-8CA3-040445DC7359}: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7EFEA9D9-3347-4FC5-9F68-0CF7FDC77A2A}:3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2DCADAAC-3FAD-487A-9748-62953A7568A8}:34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0751A115-FAD6-4BE0-A6FC-299EA9DECA07}:3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BCC67845-B581-4A02-B93B-FEEAABF7F88F}:34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81D67C33-1594-4D84-80F4-D11BC2D9C123}:3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406C5911-627B-458C-91CA-502625271B06}:342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388</Words>
  <Application>Microsoft Office PowerPoint</Application>
  <PresentationFormat>Widescreen</PresentationFormat>
  <Paragraphs>54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72 - Ôn tập hình học tiết 2</dc:title>
  <dc:creator>Phạm Thanh Hằng (ADAS – GV)</dc:creator>
  <cp:lastModifiedBy>Admin</cp:lastModifiedBy>
  <cp:revision>375</cp:revision>
  <dcterms:created xsi:type="dcterms:W3CDTF">2021-06-02T01:34:28Z</dcterms:created>
  <dcterms:modified xsi:type="dcterms:W3CDTF">2025-05-11T08:25:05Z</dcterms:modified>
</cp:coreProperties>
</file>