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notesMasterIdLst>
    <p:notesMasterId r:id="rId16"/>
  </p:notesMasterIdLst>
  <p:sldIdLst>
    <p:sldId id="519" r:id="rId3"/>
    <p:sldId id="277" r:id="rId4"/>
    <p:sldId id="522" r:id="rId5"/>
    <p:sldId id="549" r:id="rId6"/>
    <p:sldId id="545" r:id="rId7"/>
    <p:sldId id="550" r:id="rId8"/>
    <p:sldId id="296" r:id="rId9"/>
    <p:sldId id="552" r:id="rId10"/>
    <p:sldId id="298" r:id="rId11"/>
    <p:sldId id="553" r:id="rId12"/>
    <p:sldId id="548" r:id="rId13"/>
    <p:sldId id="300" r:id="rId14"/>
    <p:sldId id="302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66FF"/>
    <a:srgbClr val="CCE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52" y="6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76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16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55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791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2247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986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79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76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26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289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6761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98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9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8" y="3113690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6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4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8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5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6" y="6322746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1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8" y="1879378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2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4" y="4825114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63589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8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8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2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2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8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8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1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4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7520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8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5" y="2706024"/>
            <a:ext cx="3404231" cy="6774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8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4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470F18D-3290-4F7A-B497-F2F226AE6E6A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87F7BBB-07B0-4BA7-A934-658DFB689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1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1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4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1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4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8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1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1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80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4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80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4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1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3" r:id="rId18"/>
    <p:sldLayoutId id="2147483712" r:id="rId19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audio" Target="../media/media4.m4a"/><Relationship Id="rId7" Type="http://schemas.openxmlformats.org/officeDocument/2006/relationships/image" Target="../media/image15.jpeg"/><Relationship Id="rId2" Type="http://schemas.microsoft.com/office/2007/relationships/media" Target="../media/media4.m4a"/><Relationship Id="rId1" Type="http://schemas.openxmlformats.org/officeDocument/2006/relationships/tags" Target="../tags/tag13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7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17.tmp"/><Relationship Id="rId2" Type="http://schemas.microsoft.com/office/2007/relationships/media" Target="../media/media5.m4a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5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11.gif"/><Relationship Id="rId2" Type="http://schemas.microsoft.com/office/2007/relationships/media" Target="../media/media2.m4a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9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=""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4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=""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=""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=""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=""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7" y="1655171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=""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=""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23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=""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=""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=""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=""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=""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=""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=""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=""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=""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=""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=""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=""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=""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=""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=""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=""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=""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=""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=""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=""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=""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=""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=""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=""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=""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=""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=""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=""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=""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=""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CÁNH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ĐỒNG QUÊ 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856094" y="13648"/>
            <a:ext cx="3138985" cy="120100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10487" y="2576946"/>
            <a:ext cx="6621440" cy="10667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50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Học thuộc lòng </a:t>
            </a:r>
            <a:endParaRPr lang="en-US" sz="15000" b="1" cap="none" spc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pSp>
        <p:nvGrpSpPr>
          <p:cNvPr id="5" name="1">
            <a:extLst>
              <a:ext uri="{FF2B5EF4-FFF2-40B4-BE49-F238E27FC236}">
                <a16:creationId xmlns=""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4"/>
            <a:ext cx="11622831" cy="3581011"/>
            <a:chOff x="-53293" y="2190760"/>
            <a:chExt cx="9211855" cy="2951064"/>
          </a:xfrm>
        </p:grpSpPr>
        <p:pic>
          <p:nvPicPr>
            <p:cNvPr id="6" name="10">
              <a:extLst>
                <a:ext uri="{FF2B5EF4-FFF2-40B4-BE49-F238E27FC236}">
                  <a16:creationId xmlns=""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7" name="13">
              <a:extLst>
                <a:ext uri="{FF2B5EF4-FFF2-40B4-BE49-F238E27FC236}">
                  <a16:creationId xmlns=""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8" name="16">
              <a:extLst>
                <a:ext uri="{FF2B5EF4-FFF2-40B4-BE49-F238E27FC236}">
                  <a16:creationId xmlns=""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94609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1549" y="866643"/>
            <a:ext cx="1828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Bé theo mẹ 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4805" y="866643"/>
            <a:ext cx="2032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đồng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0210" y="1488955"/>
            <a:ext cx="2235200" cy="390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Vầng dương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2049" y="1416666"/>
            <a:ext cx="1668306" cy="535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ên rực đỏ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2400" y="1847041"/>
            <a:ext cx="2133600" cy="413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Muôn vàn 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26163" y="1847041"/>
            <a:ext cx="3523500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 cương nhỏ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1415" y="2286897"/>
            <a:ext cx="2373195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Lấp lánh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9843" y="2243501"/>
            <a:ext cx="5065405" cy="48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gọn cỏ hoa.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6291" y="3231309"/>
            <a:ext cx="2148655" cy="457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Nắng ban mai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50707" y="3282212"/>
            <a:ext cx="3454400" cy="424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iền hòa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66651" y="3758808"/>
            <a:ext cx="1828800" cy="457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Tung lụa tơ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5154" y="3775866"/>
            <a:ext cx="2211302" cy="423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vàng óng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00915" y="4354060"/>
            <a:ext cx="1661995" cy="457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Trải lên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38448" y="4931074"/>
            <a:ext cx="4876800" cy="457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uôn con sóng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06291" y="4931071"/>
            <a:ext cx="1763595" cy="457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Dập dờn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39759" y="4347133"/>
            <a:ext cx="2528064" cy="457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đồng lúa xanh.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38399" y="947871"/>
            <a:ext cx="2674043" cy="462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prstClr val="black"/>
                </a:solidFill>
              </a:rPr>
              <a:t>Đàn chiền chiện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07605" y="937722"/>
            <a:ext cx="1723479" cy="543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prstClr val="black"/>
                </a:solidFill>
              </a:rPr>
              <a:t>b</a:t>
            </a:r>
            <a:r>
              <a:rPr lang="en-US" sz="2400" smtClean="0">
                <a:solidFill>
                  <a:prstClr val="black"/>
                </a:solidFill>
              </a:rPr>
              <a:t>ay lượn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69205" y="1980392"/>
            <a:ext cx="2553629" cy="535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prstClr val="black"/>
                </a:solidFill>
              </a:rPr>
              <a:t>Lũ châu chấu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16323" y="1454989"/>
            <a:ext cx="2805154" cy="456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prstClr val="black"/>
                </a:solidFill>
              </a:rPr>
              <a:t>t</a:t>
            </a:r>
            <a:r>
              <a:rPr lang="en-US" sz="2400" smtClean="0">
                <a:solidFill>
                  <a:prstClr val="black"/>
                </a:solidFill>
              </a:rPr>
              <a:t>ích ri tích rích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82669" y="1500429"/>
            <a:ext cx="732115" cy="413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prstClr val="black"/>
                </a:solidFill>
              </a:rPr>
              <a:t>H</a:t>
            </a:r>
            <a:r>
              <a:rPr lang="en-US" sz="2400" smtClean="0">
                <a:solidFill>
                  <a:prstClr val="black"/>
                </a:solidFill>
              </a:rPr>
              <a:t>ót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866508" y="1981911"/>
            <a:ext cx="2862997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prstClr val="black"/>
                </a:solidFill>
              </a:rPr>
              <a:t>t</a:t>
            </a:r>
            <a:r>
              <a:rPr lang="en-US" sz="2400" smtClean="0">
                <a:solidFill>
                  <a:prstClr val="black"/>
                </a:solidFill>
              </a:rPr>
              <a:t>inh nghịch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79354" y="2416378"/>
            <a:ext cx="1560395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prstClr val="black"/>
                </a:solidFill>
              </a:rPr>
              <a:t>Đu cỏ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01054" y="2416377"/>
            <a:ext cx="4778988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prstClr val="black"/>
                </a:solidFill>
              </a:rPr>
              <a:t>u</a:t>
            </a:r>
            <a:r>
              <a:rPr lang="en-US" sz="2400" smtClean="0">
                <a:solidFill>
                  <a:prstClr val="black"/>
                </a:solidFill>
              </a:rPr>
              <a:t>ống sương rơi.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36125" y="3323102"/>
            <a:ext cx="2354997" cy="457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prstClr val="black"/>
                </a:solidFill>
              </a:rPr>
              <a:t>Sóng xanh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328017" y="3323102"/>
            <a:ext cx="2725003" cy="424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prstClr val="black"/>
                </a:solidFill>
              </a:rPr>
              <a:t>c</a:t>
            </a:r>
            <a:r>
              <a:rPr lang="en-US" sz="2400" smtClean="0">
                <a:solidFill>
                  <a:prstClr val="black"/>
                </a:solidFill>
              </a:rPr>
              <a:t>uộn chân trời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85820" y="3896857"/>
            <a:ext cx="2321785" cy="457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prstClr val="black"/>
                </a:solidFill>
              </a:rPr>
              <a:t>Cánh đồng như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107605" y="3877438"/>
            <a:ext cx="1657821" cy="423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prstClr val="black"/>
                </a:solidFill>
              </a:rPr>
              <a:t>t</a:t>
            </a:r>
            <a:r>
              <a:rPr lang="en-US" sz="2400" smtClean="0">
                <a:solidFill>
                  <a:prstClr val="black"/>
                </a:solidFill>
              </a:rPr>
              <a:t>ranh vẽ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7" name="Google Shape;386;p32">
            <a:extLst>
              <a:ext uri="{FF2B5EF4-FFF2-40B4-BE49-F238E27FC236}">
                <a16:creationId xmlns="" xmlns:a16="http://schemas.microsoft.com/office/drawing/2014/main" id="{8A82FDD3-03E5-4D5C-A48E-7C045179A9E2}"/>
              </a:ext>
            </a:extLst>
          </p:cNvPr>
          <p:cNvSpPr txBox="1">
            <a:spLocks/>
          </p:cNvSpPr>
          <p:nvPr/>
        </p:nvSpPr>
        <p:spPr>
          <a:xfrm>
            <a:off x="3251077" y="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ĐỒNG QUÊ EM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26267" y="4469409"/>
            <a:ext cx="1194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</a:rPr>
              <a:t>h</a:t>
            </a:r>
            <a:r>
              <a:rPr lang="en-US" sz="2400" smtClean="0">
                <a:solidFill>
                  <a:prstClr val="black"/>
                </a:solidFill>
              </a:rPr>
              <a:t>át khẽ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0978" y="4407854"/>
            <a:ext cx="2225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prstClr val="black"/>
                </a:solidFill>
              </a:rPr>
              <a:t>Bé ngân nga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8557" y="4942006"/>
            <a:ext cx="248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</a:rPr>
              <a:t>Trong hương lúa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22834" y="4942006"/>
            <a:ext cx="1981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</a:rPr>
              <a:t>m</a:t>
            </a:r>
            <a:r>
              <a:rPr lang="en-US" sz="2400" smtClean="0">
                <a:solidFill>
                  <a:prstClr val="black"/>
                </a:solidFill>
              </a:rPr>
              <a:t>ênh mông 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07562" y="5556739"/>
            <a:ext cx="287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Bùi Minh Huế</a:t>
            </a:r>
            <a:endParaRPr lang="en-US" sz="2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614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  <p:bldP spid="14" grpId="0"/>
      <p:bldP spid="17" grpId="0"/>
      <p:bldP spid="19" grpId="0"/>
      <p:bldP spid="21" grpId="0"/>
      <p:bldP spid="25" grpId="0"/>
      <p:bldP spid="27" grpId="0"/>
      <p:bldP spid="29" grpId="0"/>
      <p:bldP spid="32" grpId="0"/>
      <p:bldP spid="34" grpId="0"/>
      <p:bldP spid="36" grpId="0"/>
      <p:bldP spid="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80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9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=""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6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=""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=""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=""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=""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5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="" xmlns:a16="http://schemas.microsoft.com/office/drawing/2014/main" id="{9DF6392C-8C30-4BF2-B957-929426074A7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1"/>
            <a:ext cx="406400" cy="40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16182" y="2228671"/>
            <a:ext cx="554181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>
                <a:solidFill>
                  <a:srgbClr val="FF0000"/>
                </a:solidFill>
              </a:rPr>
              <a:t>1</a:t>
            </a:r>
            <a:r>
              <a:rPr lang="vi-VN" sz="2800"/>
              <a:t>. Tìm trong bài từ ngữ:</a:t>
            </a:r>
            <a:endParaRPr lang="en-US" sz="2800" b="1"/>
          </a:p>
          <a:p>
            <a:pPr lvl="0">
              <a:lnSpc>
                <a:spcPct val="150000"/>
              </a:lnSpc>
            </a:pPr>
            <a:r>
              <a:rPr lang="en-US" sz="2800" smtClean="0"/>
              <a:t>a.</a:t>
            </a:r>
            <a:r>
              <a:rPr lang="vi-VN" sz="2800" smtClean="0"/>
              <a:t>chỉ </a:t>
            </a:r>
            <a:r>
              <a:rPr lang="vi-VN" sz="2800"/>
              <a:t>màu sắc của mặt trời</a:t>
            </a:r>
            <a:endParaRPr lang="en-US" sz="2800"/>
          </a:p>
          <a:p>
            <a:pPr lvl="0">
              <a:lnSpc>
                <a:spcPct val="150000"/>
              </a:lnSpc>
            </a:pPr>
            <a:r>
              <a:rPr lang="en-US" sz="2800" smtClean="0"/>
              <a:t>b.</a:t>
            </a:r>
            <a:r>
              <a:rPr lang="vi-VN" sz="2800" smtClean="0"/>
              <a:t>chỉ </a:t>
            </a:r>
            <a:r>
              <a:rPr lang="vi-VN" sz="2800"/>
              <a:t>màu sắc của ánh nắng</a:t>
            </a:r>
            <a:endParaRPr lang="en-US" sz="2800"/>
          </a:p>
          <a:p>
            <a:pPr lvl="0">
              <a:lnSpc>
                <a:spcPct val="150000"/>
              </a:lnSpc>
            </a:pPr>
            <a:r>
              <a:rPr lang="en-US" sz="2800" smtClean="0"/>
              <a:t>c.</a:t>
            </a:r>
            <a:r>
              <a:rPr lang="vi-VN" sz="2800" smtClean="0"/>
              <a:t>chỉ </a:t>
            </a:r>
            <a:r>
              <a:rPr lang="vi-VN" sz="2800"/>
              <a:t>màu sắc của đ</a:t>
            </a:r>
            <a:r>
              <a:rPr lang="en-US" sz="2800"/>
              <a:t>ồ</a:t>
            </a:r>
            <a:r>
              <a:rPr lang="vi-VN" sz="2800"/>
              <a:t>ng lúa</a:t>
            </a:r>
            <a:endParaRPr lang="en-US" sz="2800"/>
          </a:p>
        </p:txBody>
      </p:sp>
      <p:sp>
        <p:nvSpPr>
          <p:cNvPr id="5" name="Rectangle 4"/>
          <p:cNvSpPr/>
          <p:nvPr/>
        </p:nvSpPr>
        <p:spPr>
          <a:xfrm>
            <a:off x="5819321" y="2690336"/>
            <a:ext cx="1503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i="1">
                <a:solidFill>
                  <a:srgbClr val="FF0000"/>
                </a:solidFill>
              </a:rPr>
              <a:t>đỏ rực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7939" y="3338432"/>
            <a:ext cx="1869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i="1">
                <a:solidFill>
                  <a:schemeClr val="accent2">
                    <a:lumMod val="75000"/>
                  </a:schemeClr>
                </a:solidFill>
              </a:rPr>
              <a:t>vàng óng</a:t>
            </a:r>
            <a:endParaRPr lang="en-US" sz="32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82907" y="3923207"/>
            <a:ext cx="124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i="1">
                <a:solidFill>
                  <a:srgbClr val="00B050"/>
                </a:solidFill>
              </a:rPr>
              <a:t>xanh</a:t>
            </a:r>
            <a:r>
              <a:rPr lang="vi-VN" i="1"/>
              <a:t>.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482" y="1663151"/>
            <a:ext cx="3183348" cy="2054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973" y="1649907"/>
            <a:ext cx="3328366" cy="2216224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117" y="1663151"/>
            <a:ext cx="3663083" cy="22304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3619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378;p32">
            <a:extLst>
              <a:ext uri="{FF2B5EF4-FFF2-40B4-BE49-F238E27FC236}">
                <a16:creationId xmlns=""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6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=""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=""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=""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=""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5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sp>
        <p:nvSpPr>
          <p:cNvPr id="21" name="Google Shape;792;p36">
            <a:extLst>
              <a:ext uri="{FF2B5EF4-FFF2-40B4-BE49-F238E27FC236}">
                <a16:creationId xmlns="" xmlns:a16="http://schemas.microsoft.com/office/drawing/2014/main" id="{C0F61090-E16C-421A-93D2-92BC9E9B06A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76874" y="1441937"/>
            <a:ext cx="9344487" cy="108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vi-VN" sz="2800" i="1">
                <a:solidFill>
                  <a:srgbClr val="FF0000"/>
                </a:solidFill>
              </a:rPr>
              <a:t>2</a:t>
            </a:r>
            <a:r>
              <a:rPr lang="vi-VN" sz="2800" i="1"/>
              <a:t>. </a:t>
            </a:r>
            <a:r>
              <a:rPr lang="vi-VN" sz="2800"/>
              <a:t>Tìm thêm từ ngữ </a:t>
            </a:r>
            <a:r>
              <a:rPr lang="vi-VN" sz="2800" smtClean="0"/>
              <a:t>t</a:t>
            </a:r>
            <a:r>
              <a:rPr lang="en-US" sz="2800"/>
              <a:t>ả</a:t>
            </a:r>
            <a:r>
              <a:rPr lang="vi-VN" sz="2800" smtClean="0"/>
              <a:t> </a:t>
            </a:r>
            <a:r>
              <a:rPr lang="vi-VN" sz="2800"/>
              <a:t>mặt trời, ánh nắng, </a:t>
            </a:r>
            <a:r>
              <a:rPr lang="vi-VN" sz="2800" smtClean="0"/>
              <a:t>đ</a:t>
            </a:r>
            <a:r>
              <a:rPr lang="en-US" sz="2800" smtClean="0"/>
              <a:t>ồ</a:t>
            </a:r>
            <a:r>
              <a:rPr lang="vi-VN" sz="2800" smtClean="0"/>
              <a:t>ng </a:t>
            </a:r>
            <a:r>
              <a:rPr lang="vi-VN" sz="2800"/>
              <a:t>lúa.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="" xmlns:a16="http://schemas.microsoft.com/office/drawing/2014/main" id="{FA6BF288-08BC-4392-881A-9A3A089AAC7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1"/>
            <a:ext cx="406400" cy="40640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479" y="2397440"/>
            <a:ext cx="6059110" cy="35184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9126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5783473" y="2628099"/>
            <a:ext cx="296680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 chiện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80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9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8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1686;p48">
            <a:extLst>
              <a:ext uri="{FF2B5EF4-FFF2-40B4-BE49-F238E27FC236}">
                <a16:creationId xmlns=""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5209289" y="3404499"/>
            <a:ext cx="4449866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 ri tích rích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=""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4985769" y="433483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uộn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>
            <a:off x="6164759" y="329599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=""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6278881" y="5014969"/>
            <a:ext cx="647489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300407" y="829179"/>
            <a:ext cx="7693187" cy="1266841"/>
            <a:chOff x="2300407" y="829179"/>
            <a:chExt cx="7693187" cy="1266841"/>
          </a:xfrm>
        </p:grpSpPr>
        <p:grpSp>
          <p:nvGrpSpPr>
            <p:cNvPr id="100" name="Google Shape;378;p32">
              <a:extLst>
                <a:ext uri="{FF2B5EF4-FFF2-40B4-BE49-F238E27FC236}">
                  <a16:creationId xmlns="" xmlns:a16="http://schemas.microsoft.com/office/drawing/2014/main" id="{926121A4-5C1A-48FF-977D-84092DAEFBFF}"/>
                </a:ext>
              </a:extLst>
            </p:cNvPr>
            <p:cNvGrpSpPr/>
            <p:nvPr/>
          </p:nvGrpSpPr>
          <p:grpSpPr>
            <a:xfrm>
              <a:off x="2300407" y="829179"/>
              <a:ext cx="7693187" cy="1266841"/>
              <a:chOff x="603225" y="2182575"/>
              <a:chExt cx="2577800" cy="424450"/>
            </a:xfrm>
          </p:grpSpPr>
          <p:sp>
            <p:nvSpPr>
              <p:cNvPr id="101" name="Google Shape;379;p32">
                <a:extLst>
                  <a:ext uri="{FF2B5EF4-FFF2-40B4-BE49-F238E27FC236}">
                    <a16:creationId xmlns="" xmlns:a16="http://schemas.microsoft.com/office/drawing/2014/main" id="{31190D26-AB75-4A5B-8AA6-89C532CCE3F9}"/>
                  </a:ext>
                </a:extLst>
              </p:cNvPr>
              <p:cNvSpPr/>
              <p:nvPr/>
            </p:nvSpPr>
            <p:spPr>
              <a:xfrm>
                <a:off x="603225" y="2317450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380;p32">
                <a:extLst>
                  <a:ext uri="{FF2B5EF4-FFF2-40B4-BE49-F238E27FC236}">
                    <a16:creationId xmlns="" xmlns:a16="http://schemas.microsoft.com/office/drawing/2014/main" id="{EB208419-4119-440D-A16C-9220BAB5C848}"/>
                  </a:ext>
                </a:extLst>
              </p:cNvPr>
              <p:cNvSpPr/>
              <p:nvPr/>
            </p:nvSpPr>
            <p:spPr>
              <a:xfrm>
                <a:off x="973850" y="2427875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381;p32">
                <a:extLst>
                  <a:ext uri="{FF2B5EF4-FFF2-40B4-BE49-F238E27FC236}">
                    <a16:creationId xmlns="" xmlns:a16="http://schemas.microsoft.com/office/drawing/2014/main" id="{90B94524-488C-4A8F-9183-2B2BEF04EC34}"/>
                  </a:ext>
                </a:extLst>
              </p:cNvPr>
              <p:cNvSpPr/>
              <p:nvPr/>
            </p:nvSpPr>
            <p:spPr>
              <a:xfrm>
                <a:off x="961850" y="2182575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4" name="Google Shape;386;p32">
              <a:extLst>
                <a:ext uri="{FF2B5EF4-FFF2-40B4-BE49-F238E27FC236}">
                  <a16:creationId xmlns="" xmlns:a16="http://schemas.microsoft.com/office/drawing/2014/main" id="{7D76E32D-C560-4ACA-947B-AC36318F8724}"/>
                </a:ext>
              </a:extLst>
            </p:cNvPr>
            <p:cNvSpPr txBox="1">
              <a:spLocks/>
            </p:cNvSpPr>
            <p:nvPr/>
          </p:nvSpPr>
          <p:spPr>
            <a:xfrm>
              <a:off x="2396808" y="851021"/>
              <a:ext cx="7070400" cy="108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/>
              <a:r>
                <a:rPr lang="en-US" sz="40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 TỪ KHÓ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="" xmlns:a16="http://schemas.microsoft.com/office/drawing/2014/main" id="{B4D8DED2-2073-4E30-81E4-1CFFFB920F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1"/>
            <a:ext cx="406400" cy="406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107535" y="4074161"/>
            <a:ext cx="514034" cy="106740"/>
            <a:chOff x="6107535" y="4074160"/>
            <a:chExt cx="514034" cy="106739"/>
          </a:xfrm>
        </p:grpSpPr>
        <p:cxnSp>
          <p:nvCxnSpPr>
            <p:cNvPr id="92" name="Straight Connector 91">
              <a:extLst>
                <a:ext uri="{FF2B5EF4-FFF2-40B4-BE49-F238E27FC236}">
                  <a16:creationId xmlns="" xmlns:a16="http://schemas.microsoft.com/office/drawing/2014/main" id="{13AF2B3E-1169-44C1-B1E4-693E79C15545}"/>
                </a:ext>
              </a:extLst>
            </p:cNvPr>
            <p:cNvCxnSpPr>
              <a:cxnSpLocks/>
            </p:cNvCxnSpPr>
            <p:nvPr/>
          </p:nvCxnSpPr>
          <p:spPr>
            <a:xfrm>
              <a:off x="6107535" y="4074160"/>
              <a:ext cx="495089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13AF2B3E-1169-44C1-B1E4-693E79C15545}"/>
                </a:ext>
              </a:extLst>
            </p:cNvPr>
            <p:cNvCxnSpPr>
              <a:cxnSpLocks/>
            </p:cNvCxnSpPr>
            <p:nvPr/>
          </p:nvCxnSpPr>
          <p:spPr>
            <a:xfrm>
              <a:off x="6164759" y="4180899"/>
              <a:ext cx="456810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6817148" y="4074160"/>
            <a:ext cx="2616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8001437" y="4074160"/>
            <a:ext cx="2816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>
            <a:off x="7347182" y="329599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641889" y="3295990"/>
            <a:ext cx="436880" cy="108509"/>
            <a:chOff x="6641889" y="3295990"/>
            <a:chExt cx="436880" cy="10850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BC874099-9C1F-43A7-BCB2-5975B872F399}"/>
                </a:ext>
              </a:extLst>
            </p:cNvPr>
            <p:cNvCxnSpPr/>
            <p:nvPr/>
          </p:nvCxnSpPr>
          <p:spPr>
            <a:xfrm>
              <a:off x="6641889" y="3295990"/>
              <a:ext cx="436880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BC874099-9C1F-43A7-BCB2-5975B872F399}"/>
                </a:ext>
              </a:extLst>
            </p:cNvPr>
            <p:cNvCxnSpPr/>
            <p:nvPr/>
          </p:nvCxnSpPr>
          <p:spPr>
            <a:xfrm>
              <a:off x="6650507" y="3404499"/>
              <a:ext cx="42826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846175" y="3350245"/>
            <a:ext cx="436880" cy="108509"/>
            <a:chOff x="6641889" y="3295990"/>
            <a:chExt cx="436880" cy="10850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BC874099-9C1F-43A7-BCB2-5975B872F399}"/>
                </a:ext>
              </a:extLst>
            </p:cNvPr>
            <p:cNvCxnSpPr/>
            <p:nvPr/>
          </p:nvCxnSpPr>
          <p:spPr>
            <a:xfrm>
              <a:off x="6641889" y="3295990"/>
              <a:ext cx="436880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BC874099-9C1F-43A7-BCB2-5975B872F399}"/>
                </a:ext>
              </a:extLst>
            </p:cNvPr>
            <p:cNvCxnSpPr/>
            <p:nvPr/>
          </p:nvCxnSpPr>
          <p:spPr>
            <a:xfrm>
              <a:off x="6650507" y="3404499"/>
              <a:ext cx="42826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7347182" y="4074161"/>
            <a:ext cx="514034" cy="106740"/>
            <a:chOff x="6107535" y="4074160"/>
            <a:chExt cx="514034" cy="106739"/>
          </a:xfrm>
        </p:grpSpPr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13AF2B3E-1169-44C1-B1E4-693E79C15545}"/>
                </a:ext>
              </a:extLst>
            </p:cNvPr>
            <p:cNvCxnSpPr>
              <a:cxnSpLocks/>
            </p:cNvCxnSpPr>
            <p:nvPr/>
          </p:nvCxnSpPr>
          <p:spPr>
            <a:xfrm>
              <a:off x="6107535" y="4074160"/>
              <a:ext cx="495089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13AF2B3E-1169-44C1-B1E4-693E79C15545}"/>
                </a:ext>
              </a:extLst>
            </p:cNvPr>
            <p:cNvCxnSpPr>
              <a:cxnSpLocks/>
            </p:cNvCxnSpPr>
            <p:nvPr/>
          </p:nvCxnSpPr>
          <p:spPr>
            <a:xfrm>
              <a:off x="6164759" y="4180899"/>
              <a:ext cx="456810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8390697" y="4113084"/>
            <a:ext cx="514034" cy="106740"/>
            <a:chOff x="6107535" y="4074160"/>
            <a:chExt cx="514034" cy="106739"/>
          </a:xfrm>
        </p:grpSpPr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13AF2B3E-1169-44C1-B1E4-693E79C15545}"/>
                </a:ext>
              </a:extLst>
            </p:cNvPr>
            <p:cNvCxnSpPr>
              <a:cxnSpLocks/>
            </p:cNvCxnSpPr>
            <p:nvPr/>
          </p:nvCxnSpPr>
          <p:spPr>
            <a:xfrm>
              <a:off x="6107535" y="4074160"/>
              <a:ext cx="495089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13AF2B3E-1169-44C1-B1E4-693E79C15545}"/>
                </a:ext>
              </a:extLst>
            </p:cNvPr>
            <p:cNvCxnSpPr>
              <a:cxnSpLocks/>
            </p:cNvCxnSpPr>
            <p:nvPr/>
          </p:nvCxnSpPr>
          <p:spPr>
            <a:xfrm>
              <a:off x="6164759" y="4180899"/>
              <a:ext cx="456810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6307001" y="5111232"/>
            <a:ext cx="647489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86" grpId="0" build="p"/>
      <p:bldP spid="88" grpId="0"/>
      <p:bldP spid="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7055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64" y="46651"/>
            <a:ext cx="5140035" cy="3638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9564"/>
            <a:ext cx="7051964" cy="376843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582096" y="46651"/>
            <a:ext cx="3248194" cy="2694336"/>
            <a:chOff x="3582096" y="-182155"/>
            <a:chExt cx="3248194" cy="2694336"/>
          </a:xfrm>
        </p:grpSpPr>
        <p:pic>
          <p:nvPicPr>
            <p:cNvPr id="4" name="Picture 13" descr="sun14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2790" y="-182155"/>
              <a:ext cx="1587500" cy="153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582096" y="1681184"/>
              <a:ext cx="27985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b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en-US" sz="4800" b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mặt trời</a:t>
              </a:r>
              <a:endParaRPr lang="en-US" sz="48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1940769"/>
            <a:ext cx="36991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Vầng dương: </a:t>
            </a:r>
            <a:endParaRPr lang="en-US" sz="4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18">
            <a:extLst>
              <a:ext uri="{FF2B5EF4-FFF2-40B4-BE49-F238E27FC236}">
                <a16:creationId xmlns=""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742218" y="3967089"/>
            <a:ext cx="2939604" cy="2912012"/>
          </a:xfrm>
          <a:prstGeom prst="rect">
            <a:avLst/>
          </a:prstGeom>
        </p:spPr>
      </p:pic>
      <p:sp>
        <p:nvSpPr>
          <p:cNvPr id="11" name="Google Shape;386;p32">
            <a:extLst>
              <a:ext uri="{FF2B5EF4-FFF2-40B4-BE49-F238E27FC236}">
                <a16:creationId xmlns=""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-174018" y="273601"/>
            <a:ext cx="5854379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0613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0000" y="2767915"/>
            <a:ext cx="9855200" cy="64633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1. </a:t>
            </a:r>
            <a:r>
              <a:rPr lang="en-US" sz="3600" b="1" i="1" dirty="0" err="1" smtClean="0"/>
              <a:t>Đọc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cho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nhau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nghe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theo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nhóm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đôi</a:t>
            </a:r>
            <a:endParaRPr lang="en-US" sz="3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3962401"/>
            <a:ext cx="7213600" cy="64633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2. </a:t>
            </a:r>
            <a:r>
              <a:rPr lang="en-US" sz="3600" b="1" i="1" dirty="0" err="1" smtClean="0"/>
              <a:t>Đọc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thi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giữa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các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nhóm</a:t>
            </a:r>
            <a:endParaRPr lang="en-US" sz="3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5181601"/>
            <a:ext cx="7213600" cy="64633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3. </a:t>
            </a:r>
            <a:r>
              <a:rPr lang="en-US" sz="3600" b="1" i="1" dirty="0" err="1" smtClean="0"/>
              <a:t>Đọc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đồng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thanh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cả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lớp</a:t>
            </a:r>
            <a:endParaRPr lang="en-US" sz="3600" b="1" i="1" dirty="0"/>
          </a:p>
        </p:txBody>
      </p:sp>
      <p:sp>
        <p:nvSpPr>
          <p:cNvPr id="15" name="Google Shape;386;p32">
            <a:extLst>
              <a:ext uri="{FF2B5EF4-FFF2-40B4-BE49-F238E27FC236}">
                <a16:creationId xmlns="" xmlns:a16="http://schemas.microsoft.com/office/drawing/2014/main" id="{8A82FDD3-03E5-4D5C-A48E-7C045179A9E2}"/>
              </a:ext>
            </a:extLst>
          </p:cNvPr>
          <p:cNvSpPr txBox="1">
            <a:spLocks/>
          </p:cNvSpPr>
          <p:nvPr/>
        </p:nvSpPr>
        <p:spPr>
          <a:xfrm>
            <a:off x="3498421" y="169556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ĐỒNG QUÊ EM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913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=""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6" y="526552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=""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=""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=""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1" y="2352320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31092" y="2649218"/>
            <a:ext cx="8020035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bài bé nhìn thấy vầng dương đẹp như thế nào 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=""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31" y="2529074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=""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1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584326" y="4499841"/>
            <a:ext cx="5412219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Bé nhìn thấy </a:t>
            </a:r>
            <a:r>
              <a:rPr lang="vi-VN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ầ</a:t>
            </a:r>
            <a:r>
              <a:rPr lang="vi-VN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ng 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dương rực đỏ.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16" name="Picture 13" descr="sun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064" y="659581"/>
            <a:ext cx="15875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5795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=""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6" y="526552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=""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=""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=""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1" y="2352320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70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 ban mai được tả như thế nào 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=""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31" y="2529074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=""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1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499841"/>
            <a:ext cx="10048874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latin typeface="Times New Roman" pitchFamily="18" charset="0"/>
                <a:cs typeface="Times New Roman" pitchFamily="18" charset="0"/>
              </a:rPr>
              <a:t>Nắng ban mai hiền hoà, như những dải lụa tơ vàng óng, như con sóng dập dờn trên đổng lúa xanh.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1" y="1612961"/>
            <a:ext cx="10058400" cy="26239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8254" y="537067"/>
            <a:ext cx="9546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i="1">
                <a:solidFill>
                  <a:srgbClr val="FF0000"/>
                </a:solidFill>
              </a:rPr>
              <a:t>3. </a:t>
            </a:r>
            <a:r>
              <a:rPr lang="en-US" sz="2800"/>
              <a:t>Đ</a:t>
            </a:r>
            <a:r>
              <a:rPr lang="vi-VN" sz="2800" smtClean="0"/>
              <a:t>àn </a:t>
            </a:r>
            <a:r>
              <a:rPr lang="vi-VN" sz="2800"/>
              <a:t>chiền </a:t>
            </a:r>
            <a:r>
              <a:rPr lang="vi-VN" sz="2800" smtClean="0"/>
              <a:t>ch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iệ</a:t>
            </a:r>
            <a:r>
              <a:rPr lang="vi-VN" sz="2800" smtClean="0"/>
              <a:t>n </a:t>
            </a:r>
            <a:r>
              <a:rPr lang="vi-VN" sz="2800"/>
              <a:t>và lũ châu chấu làm gì trên cánh </a:t>
            </a:r>
            <a:r>
              <a:rPr lang="vi-VN" sz="2800" smtClean="0"/>
              <a:t>đ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ồ</a:t>
            </a:r>
            <a:r>
              <a:rPr lang="vi-VN" sz="2800" smtClean="0"/>
              <a:t>ng</a:t>
            </a:r>
            <a:r>
              <a:rPr lang="vi-VN" sz="2800"/>
              <a:t>?</a:t>
            </a:r>
            <a:endParaRPr lang="en-US" sz="2800"/>
          </a:p>
        </p:txBody>
      </p:sp>
      <p:sp>
        <p:nvSpPr>
          <p:cNvPr id="4" name="Rectangle 3"/>
          <p:cNvSpPr/>
          <p:nvPr/>
        </p:nvSpPr>
        <p:spPr>
          <a:xfrm>
            <a:off x="1438625" y="4518951"/>
            <a:ext cx="36884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/>
              <a:t>bay quanh và hót tích ri tích rích</a:t>
            </a:r>
            <a:endParaRPr lang="en-US" sz="2800"/>
          </a:p>
        </p:txBody>
      </p:sp>
      <p:sp>
        <p:nvSpPr>
          <p:cNvPr id="5" name="Rectangle 4"/>
          <p:cNvSpPr/>
          <p:nvPr/>
        </p:nvSpPr>
        <p:spPr>
          <a:xfrm>
            <a:off x="6230723" y="4734394"/>
            <a:ext cx="3720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/>
              <a:t>đu cỏ uống sương rơi</a:t>
            </a:r>
            <a:r>
              <a:rPr lang="vi-VN"/>
              <a:t>.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3693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=""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=""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=""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5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=""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=""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2289160" y="2553698"/>
            <a:ext cx="7980844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vi-VN" sz="2800">
                <a:latin typeface="+mj-lt"/>
              </a:rPr>
              <a:t>Theo em, vì sao bé ngân nga hát giữa cánh </a:t>
            </a:r>
            <a:r>
              <a:rPr lang="vi-VN" sz="2800" smtClean="0">
                <a:latin typeface="+mj-lt"/>
              </a:rPr>
              <a:t>đ</a:t>
            </a:r>
            <a:r>
              <a:rPr lang="en-US" sz="2800" smtClean="0">
                <a:latin typeface="+mj-lt"/>
              </a:rPr>
              <a:t>ồ</a:t>
            </a:r>
            <a:r>
              <a:rPr lang="vi-VN" sz="2800" smtClean="0">
                <a:latin typeface="+mj-lt"/>
              </a:rPr>
              <a:t>ng</a:t>
            </a:r>
            <a:r>
              <a:rPr lang="vi-VN" sz="2800">
                <a:latin typeface="+mj-lt"/>
              </a:rPr>
              <a:t>?</a:t>
            </a:r>
            <a:endParaRPr lang="en-US" sz="2800" kern="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5" name="Google Shape;378;p32">
            <a:extLst>
              <a:ext uri="{FF2B5EF4-FFF2-40B4-BE49-F238E27FC236}">
                <a16:creationId xmlns=""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5" y="448890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=""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=""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=""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=""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=""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1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1937265" y="4322790"/>
            <a:ext cx="8910843" cy="131601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latin typeface="+mj-lt"/>
              </a:rPr>
              <a:t>Bé ngàn nga hát khẽ bởi vì bé cảm thấy cánh đổng quê hương thật là đẹp, bé cảm thấy hạnh phúc trong lòng</a:t>
            </a:r>
            <a:endParaRPr lang="zh-CN" altLang="en-US" sz="2800" dirty="0">
              <a:solidFill>
                <a:schemeClr val="bg1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36F04FB-7E80-4D4C-AA84-6F365B73541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0 Cánh đồng quê em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F30A11-AFA1-4881-86F0-89A2F4EE66D4}:29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8D13C7-416E-489C-918C-B463083935E9}:55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4A64EA-5A33-465A-BB07-F024771FF699}:54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03A4FA-0DAD-4FA6-B723-07919752AD3E}:30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01D45F-434A-4903-B67F-ADE4C67E25D3}:3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8516C2-085B-4DD7-AFF9-F9A67C0B4BCD}:5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  <p:tag name="GENSWF_SLIDE_UID" val="{9B907921-0D01-4FBF-942F-C86E551E3E6F}:2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26C1AB-E154-4973-A6D6-90CC6EE9F084}:5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3F819F-51D2-4D9D-8F57-68462EA3E0BD}:54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F33FCA-C2C1-4DAB-8C52-ABBACB9B0AFF}:54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93FFE8-1C58-401F-AC80-1CEA93E9E5DA}:55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B3D569-F531-4BF9-ACAF-299C96638785}:2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CB3DF6-36FB-4A89-9C01-517DADE1E520}:552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372</Words>
  <Application>Microsoft Office PowerPoint</Application>
  <PresentationFormat>Widescreen</PresentationFormat>
  <Paragraphs>80</Paragraphs>
  <Slides>13</Slides>
  <Notes>13</Notes>
  <HiddenSlides>0</HiddenSlides>
  <MMClips>6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Microsoft YaHei</vt:lpstr>
      <vt:lpstr>SimSun</vt:lpstr>
      <vt:lpstr>Arial</vt:lpstr>
      <vt:lpstr>Arial-Rounded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30 Cánh đồng quê em</dc:title>
  <dc:creator>Lenovo</dc:creator>
  <cp:lastModifiedBy>Admin</cp:lastModifiedBy>
  <cp:revision>99</cp:revision>
  <dcterms:created xsi:type="dcterms:W3CDTF">2021-06-19T10:18:58Z</dcterms:created>
  <dcterms:modified xsi:type="dcterms:W3CDTF">2025-05-12T09:20:20Z</dcterms:modified>
</cp:coreProperties>
</file>