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87" r:id="rId1"/>
    <p:sldMasterId id="2147483992" r:id="rId2"/>
    <p:sldMasterId id="2147484187" r:id="rId3"/>
    <p:sldMasterId id="2147484203" r:id="rId4"/>
    <p:sldMasterId id="2147484234" r:id="rId5"/>
  </p:sldMasterIdLst>
  <p:notesMasterIdLst>
    <p:notesMasterId r:id="rId17"/>
  </p:notesMasterIdLst>
  <p:sldIdLst>
    <p:sldId id="459" r:id="rId6"/>
    <p:sldId id="460" r:id="rId7"/>
    <p:sldId id="465" r:id="rId8"/>
    <p:sldId id="446" r:id="rId9"/>
    <p:sldId id="466" r:id="rId10"/>
    <p:sldId id="448" r:id="rId11"/>
    <p:sldId id="467" r:id="rId12"/>
    <p:sldId id="449" r:id="rId13"/>
    <p:sldId id="454" r:id="rId14"/>
    <p:sldId id="470" r:id="rId15"/>
    <p:sldId id="458" r:id="rId16"/>
  </p:sldIdLst>
  <p:sldSz cx="12161838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  <a:srgbClr val="66FFFF"/>
    <a:srgbClr val="FFCCFF"/>
    <a:srgbClr val="FFFFFF"/>
    <a:srgbClr val="000000"/>
    <a:srgbClr val="FDFDFD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EF1B7E-2954-40CD-BDFF-352CDE316BF0}">
  <a:tblStyle styleId="{F6EF1B7E-2954-40CD-BDFF-352CDE316B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7020349-038C-4B12-812B-80D5B1CA23E0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tcBdr/>
        <a:fill>
          <a:solidFill>
            <a:srgbClr val="CBD7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EB2FC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7AAF5A7-9B38-4154-9297-491F9BE39660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8"/>
          </a:solidFill>
        </a:fill>
      </a:tcStyle>
    </a:wholeTbl>
    <a:band1H>
      <a:tcTxStyle/>
      <a:tcStyle>
        <a:tcBdr/>
        <a:fill>
          <a:solidFill>
            <a:srgbClr val="CECB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CB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C3A3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C3A3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E77C31-2019-4B12-B55A-F6D9769C7B97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BDBE4F2-B8FE-4458-AF71-65F8E7462FEE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F2048B1-7F1C-4A9F-840B-3FBF44DC14C1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ED"/>
          </a:solidFill>
        </a:fill>
      </a:tcStyle>
    </a:wholeTbl>
    <a:band1H>
      <a:tcTxStyle/>
      <a:tcStyle>
        <a:tcBdr/>
        <a:fill>
          <a:solidFill>
            <a:srgbClr val="CAD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69E78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844310-C890-498D-90E3-C0A12AD40BFB}" styleName="Table_6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69FB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69FB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8455" autoAdjust="0"/>
  </p:normalViewPr>
  <p:slideViewPr>
    <p:cSldViewPr snapToGrid="0">
      <p:cViewPr varScale="1">
        <p:scale>
          <a:sx n="61" d="100"/>
          <a:sy n="61" d="100"/>
        </p:scale>
        <p:origin x="1020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1996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64" y="1122363"/>
            <a:ext cx="9121379" cy="2387600"/>
          </a:xfrm>
          <a:prstGeom prst="rect">
            <a:avLst/>
          </a:prstGeom>
        </p:spPr>
        <p:txBody>
          <a:bodyPr lIns="91183" tIns="45598" rIns="91183" bIns="45598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64" y="3602038"/>
            <a:ext cx="9121379" cy="1655762"/>
          </a:xfrm>
          <a:prstGeom prst="rect">
            <a:avLst/>
          </a:prstGeom>
        </p:spPr>
        <p:txBody>
          <a:bodyPr lIns="91183" tIns="45598" rIns="91183" bIns="45598"/>
          <a:lstStyle>
            <a:lvl1pPr marL="0" indent="0" algn="ctr">
              <a:buNone/>
              <a:defRPr sz="2400"/>
            </a:lvl1pPr>
            <a:lvl2pPr marL="455885" indent="0" algn="ctr">
              <a:buNone/>
              <a:defRPr sz="2000"/>
            </a:lvl2pPr>
            <a:lvl3pPr marL="911782" indent="0" algn="ctr">
              <a:buNone/>
              <a:defRPr sz="1800"/>
            </a:lvl3pPr>
            <a:lvl4pPr marL="1367668" indent="0" algn="ctr">
              <a:buNone/>
              <a:defRPr sz="1500"/>
            </a:lvl4pPr>
            <a:lvl5pPr marL="1823559" indent="0" algn="ctr">
              <a:buNone/>
              <a:defRPr sz="1500"/>
            </a:lvl5pPr>
            <a:lvl6pPr marL="2279446" indent="0" algn="ctr">
              <a:buNone/>
              <a:defRPr sz="1500"/>
            </a:lvl6pPr>
            <a:lvl7pPr marL="2735328" indent="0" algn="ctr">
              <a:buNone/>
              <a:defRPr sz="1500"/>
            </a:lvl7pPr>
            <a:lvl8pPr marL="3191216" indent="0" algn="ctr">
              <a:buNone/>
              <a:defRPr sz="1500"/>
            </a:lvl8pPr>
            <a:lvl9pPr marL="3647107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D997B5FA-0921-464F-AAE1-844C04324D75}" type="datetimeFigureOut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2025/5/12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450"/>
            <a:ext cx="4104620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565CE74E-AB26-4998-AD42-012C4C1AD076}" type="slidenum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5839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92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623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47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504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47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534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47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504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47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858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03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745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A88EC42-CE99-452F-93DC-89BC85A257A9}" type="datetimeFigureOut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5/12/2025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C8842BA3-88F8-4157-B546-B097313A0728}" type="slidenum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16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6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957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99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9" y="365134"/>
            <a:ext cx="10489585" cy="1325563"/>
          </a:xfrm>
          <a:prstGeom prst="rect">
            <a:avLst/>
          </a:prstGeom>
        </p:spPr>
        <p:txBody>
          <a:bodyPr lIns="91183" tIns="45598" rIns="91183" bIns="4559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129" y="1825626"/>
            <a:ext cx="10489585" cy="4351338"/>
          </a:xfrm>
          <a:prstGeom prst="rect">
            <a:avLst/>
          </a:prstGeom>
        </p:spPr>
        <p:txBody>
          <a:bodyPr lIns="91183" tIns="45598" rIns="91183" bIns="4559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D997B5FA-0921-464F-AAE1-844C04324D75}" type="datetimeFigureOut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2025/5/12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450"/>
            <a:ext cx="4104620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565CE74E-AB26-4998-AD42-012C4C1AD076}" type="slidenum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3847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  <a:defRPr/>
            </a:pPr>
            <a:fld id="{2A88EC42-CE99-452F-93DC-89BC85A257A9}" type="datetimeFigureOut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  <a:defRPr/>
              </a:pPr>
              <a:t>5/12/2025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>
              <a:buClrTx/>
              <a:buFontTx/>
              <a:buNone/>
              <a:defRPr/>
            </a:pPr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 algn="r">
              <a:buClrTx/>
              <a:buFontTx/>
              <a:buNone/>
              <a:defRPr/>
            </a:pPr>
            <a:fld id="{C8842BA3-88F8-4157-B546-B097313A0728}" type="slidenum">
              <a:rPr lang="en-US" sz="1200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>
                <a:buClrTx/>
                <a:buFontTx/>
                <a:buNone/>
                <a:defRPr/>
              </a:pPr>
              <a:t>‹#›</a:t>
            </a:fld>
            <a:endParaRPr lang="en-US" sz="120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1"/>
          <p:cNvSpPr txBox="1"/>
          <p:nvPr userDrawn="1"/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  <a:defRPr/>
            </a:pPr>
            <a:fld id="{C373C8E8-2AFA-4E27-BBD0-B93C7BA4E4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Tx/>
                <a:buFontTx/>
                <a:buNone/>
                <a:defRPr/>
              </a:pPr>
              <a:t>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 txBox="1"/>
          <p:nvPr userDrawn="1"/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  <a:defRPr/>
            </a:pPr>
            <a:fld id="{A6E6BF59-1982-4B61-884C-5A727BE5BC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Tx/>
                <a:buFontTx/>
                <a:buNone/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pic>
        <p:nvPicPr>
          <p:cNvPr id="10" name="图片 3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695192"/>
            <a:ext cx="12161838" cy="21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7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F68D-6615-45F1-BBF8-DA0AB8829108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12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F8661-7839-4646-9D1D-3680DA05BB04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4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5347-54B9-4D7E-8016-F8E799FCFE0B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70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40C3-93AD-4711-AEF7-1F1329A2FB06}" type="datetime1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20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0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0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5EEF-CB56-4C69-9425-1AE1429992B6}" type="datetime1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12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A261-69F3-435E-AAAB-8307C72E53CE}" type="datetime1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16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1CFEB-97D3-4E7B-A993-FC347047BCFE}" type="datetime1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66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7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7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12338-3CD3-4C47-BF27-0FD74E5940E1}" type="datetime1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85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BCE6F-BBA9-436A-AEB3-FCF6A6429A0C}" type="datetime1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2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4" y="1709838"/>
            <a:ext cx="10489585" cy="2852737"/>
          </a:xfrm>
          <a:prstGeom prst="rect">
            <a:avLst/>
          </a:prstGeom>
        </p:spPr>
        <p:txBody>
          <a:bodyPr lIns="91183" tIns="45598" rIns="91183" bIns="45598"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4" y="4589563"/>
            <a:ext cx="10489585" cy="1500187"/>
          </a:xfrm>
          <a:prstGeom prst="rect">
            <a:avLst/>
          </a:prstGeom>
        </p:spPr>
        <p:txBody>
          <a:bodyPr lIns="91183" tIns="45598" rIns="91183" bIns="4559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7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35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9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5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12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71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D997B5FA-0921-464F-AAE1-844C04324D75}" type="datetimeFigureOut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2025/5/12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450"/>
            <a:ext cx="4104620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450"/>
            <a:ext cx="2736414" cy="365125"/>
          </a:xfrm>
          <a:prstGeom prst="rect">
            <a:avLst/>
          </a:prstGeom>
        </p:spPr>
        <p:txBody>
          <a:bodyPr lIns="91183" tIns="45598" rIns="91183" bIns="45598"/>
          <a:lstStyle/>
          <a:p>
            <a:pPr defTabSz="911782">
              <a:buClrTx/>
              <a:buFontTx/>
              <a:buNone/>
            </a:pPr>
            <a:fld id="{565CE74E-AB26-4998-AD42-012C4C1AD076}" type="slidenum">
              <a:rPr lang="zh-CN" altLang="en-US" sz="1800" kern="1200" smtClean="0">
                <a:solidFill>
                  <a:prstClr val="black"/>
                </a:solidFill>
                <a:latin typeface="阿里巴巴普惠体"/>
                <a:cs typeface="+mn-cs"/>
              </a:rPr>
              <a:pPr defTabSz="911782">
                <a:buClrTx/>
                <a:buFontTx/>
                <a:buNone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430604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EC80C-039E-4DF2-BF4D-4E749748B432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74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2F5A-7F9E-4802-A344-0F371397270C}" type="datetime1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GV thiết kế: Chu Thị Soa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0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2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2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38920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2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09953" y="757737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1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43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8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535288" y="836511"/>
            <a:ext cx="11141936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7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3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3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3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3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3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3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6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"/>
            <a:ext cx="12161838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3" y="5230854"/>
            <a:ext cx="12161838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61838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7456" y="188843"/>
            <a:ext cx="11431090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3" tIns="45598" rIns="91183" bIns="45598" rtlCol="0" anchor="ctr"/>
          <a:lstStyle/>
          <a:p>
            <a:pPr algn="ctr" defTabSz="911782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01316"/>
      </p:ext>
    </p:extLst>
  </p:cSld>
  <p:clrMapOvr>
    <a:masterClrMapping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30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8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3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30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3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9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4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CD3F220E-26B8-466E-BF8A-B857E25FE5B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5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5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F9BC1FAB-FE1B-483E-A689-155B21EB207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91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3301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46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048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6053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9167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2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64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64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6940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161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269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82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8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2F8474-2912-49F6-B86E-C289E2ED0FBB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F6C50CA-5BC8-4993-84BA-DF4378FFD12F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2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24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817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542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7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57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41" y="365129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45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45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70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70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9FBC50F6-19D5-4370-84EF-1B9565928B1D}" type="datetimeFigureOut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5/12/2025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429"/>
            <a:ext cx="4104620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429"/>
            <a:ext cx="2736414" cy="365125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2DBCA128-47EA-4873-9EE7-52FC85A28681}" type="slidenum">
              <a:rPr lang="en-US" sz="180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9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75BF2E6-8C10-3339-42DE-B721B84025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926" y="0"/>
            <a:ext cx="1197182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45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</p:sldLayoutIdLst>
  <p:transition spd="slow">
    <p:fade/>
  </p:transition>
  <p:txStyles>
    <p:titleStyle>
      <a:lvl1pPr algn="l" defTabSz="9117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7942" indent="-227942" algn="l" defTabSz="911782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ea"/>
          <a:ea typeface="+mn-ea"/>
          <a:cs typeface="+mn-cs"/>
        </a:defRPr>
      </a:lvl1pPr>
      <a:lvl2pPr marL="683833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39722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595607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1494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07388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272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168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054" indent="-227942" algn="l" defTabSz="91178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85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82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68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559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446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328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216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107" algn="l" defTabSz="9117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389" y="171057"/>
            <a:ext cx="1239889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4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9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9762-F3F4-42B2-A766-FE90BDFC6D3A}" type="datetimeFigureOut">
              <a:rPr lang="vi-VN" smtClean="0"/>
              <a:t>12/05/2025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6" y="6356359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9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21CF8-BC55-40D8-979E-592D6719F1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1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6E4F555F-DB5F-4BCB-8BD6-15A557D0E09F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>
                <a:solidFill>
                  <a:srgbClr val="CFCFCF"/>
                </a:solidFill>
                <a:latin typeface="Calibri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9068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25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gif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2" y="4082654"/>
            <a:ext cx="152023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69077" y="2998216"/>
            <a:ext cx="8776790" cy="135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504" tIns="53752" rIns="107504" bIns="537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7"/>
              </a:spcBef>
              <a:spcAft>
                <a:spcPct val="0"/>
              </a:spcAft>
              <a:buClrTx/>
              <a:defRPr/>
            </a:pPr>
            <a:r>
              <a:rPr lang="en-US" sz="3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lang="en-US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lang="en-US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lang="en-US" sz="3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lang="en-US" sz="3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endParaRPr lang="en-U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eaLnBrk="1" fontAlgn="base" hangingPunct="1">
              <a:spcBef>
                <a:spcPts val="1347"/>
              </a:spcBef>
              <a:spcAft>
                <a:spcPct val="0"/>
              </a:spcAft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lang="en-US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45: LUYỆN TẬP CHUNG (</a:t>
            </a:r>
            <a:r>
              <a:rPr lang="en-US" sz="4000" b="1" kern="1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lang="en-US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4)</a:t>
            </a:r>
            <a:endParaRPr lang="en-US" sz="4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3234" y="1543060"/>
            <a:ext cx="8571200" cy="149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504" tIns="53752" rIns="107504" bIns="537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sz="45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sz="4500" b="1" kern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ĐẾN </a:t>
            </a:r>
            <a:r>
              <a:rPr lang="en-US" sz="4500" b="1" kern="1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DỰ </a:t>
            </a:r>
            <a:r>
              <a:rPr lang="en-US" sz="4500" b="1" kern="1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GIỜ</a:t>
            </a:r>
            <a:endParaRPr lang="en-US" sz="45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14" y="4672491"/>
            <a:ext cx="4196317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28457" y="252370"/>
            <a:ext cx="1560910" cy="199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02115" y="313367"/>
            <a:ext cx="1566863" cy="186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11557" y="738267"/>
            <a:ext cx="1101563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5114" y="4473259"/>
            <a:ext cx="1058128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57" y="4147564"/>
            <a:ext cx="3238903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19711" y="626572"/>
            <a:ext cx="73261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07628">
              <a:buClrTx/>
            </a:pPr>
            <a:r>
              <a:rPr lang="vi-VN" sz="3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vi-VN" sz="3000" b="1" kern="1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TIỂU HỌC </a:t>
            </a:r>
            <a:r>
              <a:rPr lang="en-US" sz="3000" b="1" kern="12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TÂN VIÊN</a:t>
            </a:r>
            <a:endParaRPr lang="vi-VN" sz="3000" kern="1200" dirty="0">
              <a:solidFill>
                <a:srgbClr val="FF0000"/>
              </a:solidFill>
              <a:latin typeface="阿里巴巴普惠体"/>
            </a:endParaRPr>
          </a:p>
        </p:txBody>
      </p:sp>
    </p:spTree>
    <p:extLst>
      <p:ext uri="{BB962C8B-B14F-4D97-AF65-F5344CB8AC3E}">
        <p14:creationId xmlns:p14="http://schemas.microsoft.com/office/powerpoint/2010/main" val="39834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596805" y="1594631"/>
            <a:ext cx="1078818" cy="860082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628" y="1647683"/>
            <a:ext cx="9317420" cy="1754326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chuẩn bị cho buổi sinh nhật, mỗi lọ hoa Mai cắm 5 bông hoa. Hỏi 2 lọ hoa như vậy Mai cắm tất cả bao nhiêu bông hoa?</a:t>
            </a:r>
          </a:p>
        </p:txBody>
      </p:sp>
      <p:pic>
        <p:nvPicPr>
          <p:cNvPr id="7" name="Picture 12" descr="https://f8.photo.talk.zdn.vn/2173369179906564532/b71ea01dd5cc2b9272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41" y="3460385"/>
            <a:ext cx="17907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f6-zpcloud.zdn.vn/8981443236459907287/7c1ce1dc70f4bcaae5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09" y="4323368"/>
            <a:ext cx="4416358" cy="82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f6-zpcloud.zdn.vn/4522265990894184824/2f6209b7999f55c10c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15" y="4861478"/>
            <a:ext cx="4966251" cy="86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730" y="624115"/>
            <a:ext cx="2391421" cy="1023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63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11</a:t>
            </a:fld>
            <a:endParaRPr lang="en-US"/>
          </a:p>
        </p:txBody>
      </p:sp>
      <p:pic>
        <p:nvPicPr>
          <p:cNvPr id="19" name="Picture 14" descr="https://f6.photo.talk.zdn.vn/725338758017583175/e67a07de720f8c51d5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032" y="1473275"/>
            <a:ext cx="1541462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s://f6-zpcloud.zdn.vn/4654401514714575944/27b43742b06a7c3425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08" y="1900723"/>
            <a:ext cx="8042127" cy="10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f6-zpcloud.zdn.vn/7125553727359847787/5abfa5241d0cd152881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00" y="2715059"/>
            <a:ext cx="5245765" cy="103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f5-zpcloud.zdn.vn/4250043307884049366/ff95d99b62b3aeedf7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33" y="3586478"/>
            <a:ext cx="4636650" cy="108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4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119808"/>
            <a:ext cx="12161838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19572" y="960120"/>
            <a:ext cx="8383508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en-US" altLang="zh-CN" sz="2400" kern="1200" dirty="0">
                  <a:solidFill>
                    <a:prstClr val="white"/>
                  </a:solidFill>
                  <a:latin typeface="阿里妈妈刀隶体" pitchFamily="2" charset="-122"/>
                  <a:ea typeface="阿里妈妈刀隶体" pitchFamily="2" charset="-122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en-US" altLang="zh-CN" sz="3600" kern="1200" dirty="0">
                  <a:solidFill>
                    <a:prstClr val="white"/>
                  </a:solidFill>
                  <a:latin typeface="阿里妈妈刀隶体" pitchFamily="2" charset="-122"/>
                  <a:ea typeface="阿里妈妈刀隶体" pitchFamily="2" charset="-122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28">
                  <a:buClrTx/>
                  <a:defRPr/>
                </a:pPr>
                <a:endParaRPr lang="zh-CN" altLang="en-US" sz="1200" kern="1200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233" y="2839480"/>
            <a:ext cx="5224616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11" y="4411212"/>
            <a:ext cx="412956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724" y="2107955"/>
            <a:ext cx="10095201" cy="4432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1694" y="228624"/>
            <a:ext cx="8209241" cy="523044"/>
          </a:xfrm>
          <a:prstGeom prst="rect">
            <a:avLst/>
          </a:prstGeom>
        </p:spPr>
        <p:txBody>
          <a:bodyPr wrap="square" lIns="60786" tIns="30393" rIns="60786" bIns="30393">
            <a:spAutoFit/>
          </a:bodyPr>
          <a:lstStyle/>
          <a:p>
            <a:pPr defTabSz="607628">
              <a:buClrTx/>
            </a:pPr>
            <a:r>
              <a: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         Thứ </a:t>
            </a:r>
            <a:r>
              <a:rPr lang="vi-VN" sz="3000" b="1" kern="1200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Sáu, </a:t>
            </a:r>
            <a:r>
              <a: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ngày </a:t>
            </a:r>
            <a:r>
              <a:rPr lang="vi-VN" sz="3000" b="1" kern="1200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21 </a:t>
            </a:r>
            <a:r>
              <a: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tháng </a:t>
            </a:r>
            <a:r>
              <a:rPr lang="vi-VN" sz="3000" b="1" kern="1200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02 </a:t>
            </a:r>
            <a:r>
              <a:rPr lang="vi-VN" sz="3000" b="1" kern="120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năm </a:t>
            </a:r>
            <a:r>
              <a:rPr lang="vi-VN" sz="3000" b="1" kern="1200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2025</a:t>
            </a:r>
            <a:endParaRPr lang="vi-VN" sz="3000" kern="1200" dirty="0">
              <a:solidFill>
                <a:prstClr val="black"/>
              </a:solidFill>
              <a:latin typeface="阿里巴巴普惠体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0654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xfrm>
            <a:off x="666251" y="1509187"/>
            <a:ext cx="842336" cy="1143000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652" y="2943890"/>
            <a:ext cx="8878540" cy="1838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3840" y="1726749"/>
            <a:ext cx="2602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 nhẩm.</a:t>
            </a:r>
          </a:p>
        </p:txBody>
      </p:sp>
      <p:pic>
        <p:nvPicPr>
          <p:cNvPr id="8" name="Picture 7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695" y="446593"/>
            <a:ext cx="2237784" cy="1037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6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13" descr="https://f6.photo.talk.zdn.vn/7075051213542569907/e7c90ee9a3145d4a04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1" y="207252"/>
            <a:ext cx="357028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img.loigiaihay.com/picture/question_lgh/2021_51/1623984586-urb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35" y="1123862"/>
            <a:ext cx="8137088" cy="464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29740" y="1305090"/>
            <a:ext cx="714703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79963" y="2048766"/>
            <a:ext cx="714703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15200" y="2792442"/>
            <a:ext cx="714703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589339" y="1305090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89336" y="2071593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589336" y="2815269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79934" y="3685936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29768" y="4489479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53904" y="5203185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98193" y="3685936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347567" y="4499989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298165" y="5193823"/>
            <a:ext cx="1122261" cy="441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780038" y="1442262"/>
            <a:ext cx="1166648" cy="1037513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8"/>
              <p:cNvSpPr txBox="1">
                <a:spLocks noGrp="1"/>
              </p:cNvSpPr>
              <p:nvPr>
                <p:ph type="subTitle" idx="1"/>
              </p:nvPr>
            </p:nvSpPr>
            <p:spPr>
              <a:xfrm>
                <a:off x="2487088" y="2482799"/>
                <a:ext cx="679493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Mẫu: 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 = 8 + 8 + 8 = 24</a:t>
                </a:r>
              </a:p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         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 = 24</a:t>
                </a:r>
              </a:p>
            </p:txBody>
          </p:sp>
        </mc:Choice>
        <mc:Fallback xmlns="">
          <p:sp>
            <p:nvSpPr>
              <p:cNvPr id="9" name="Subtitle 8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487087" y="2482783"/>
                <a:ext cx="6794938" cy="1200329"/>
              </a:xfrm>
              <a:prstGeom prst="rect">
                <a:avLst/>
              </a:prstGeom>
              <a:blipFill rotWithShape="1">
                <a:blip r:embed="rId2"/>
                <a:stretch>
                  <a:fillRect l="-1435" b="-25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15505" y="1662673"/>
            <a:ext cx="827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Viết tích thành tổng rồi 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58295" y="391368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a) 7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296" y="3913684"/>
                <a:ext cx="1258678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55217" y="4016371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b) 8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4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217" y="4016317"/>
                <a:ext cx="1258678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270665" y="4048728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c) 6 </a:t>
                </a:r>
                <a14:m>
                  <m:oMath xmlns:m="http://schemas.openxmlformats.org/officeDocument/2006/math">
                    <m:r>
                      <a:rPr kumimoji="0" lang="vi-VN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5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637" y="4048674"/>
                <a:ext cx="1241045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7882" t="-9211" r="-6897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606" y="421207"/>
            <a:ext cx="2237784" cy="1021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427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4" descr="https://f2.photo.talk.zdn.vn/8933304131175334979/6e7ac31c6fcd9193c8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9" y="396297"/>
            <a:ext cx="14922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f6-zpcloud.zdn.vn/7498831755911293558/02c368ea55c2999cc0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95" y="465872"/>
            <a:ext cx="8788725" cy="93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.loigiaihay.com/picture/question_lgh/2021_51/1623984586-qet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9" y="1252621"/>
            <a:ext cx="6770743" cy="160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19890" y="3322955"/>
            <a:ext cx="55189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a) 7 × 3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7 + 7 + 7 = 21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   7 × 3 = </a:t>
            </a:r>
            <a:r>
              <a:rPr lang="pt-BR" sz="2800" b="1" dirty="0" smtClean="0">
                <a:solidFill>
                  <a:srgbClr val="0000FF"/>
                </a:solidFill>
                <a:latin typeface="OpenSans"/>
              </a:rPr>
              <a:t>21</a:t>
            </a:r>
            <a:endParaRPr lang="pt-BR" sz="2800" b="1" dirty="0">
              <a:solidFill>
                <a:srgbClr val="0000FF"/>
              </a:solidFill>
              <a:latin typeface="OpenSan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94419" y="3252790"/>
            <a:ext cx="5686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 smtClean="0">
                <a:latin typeface="OpenSans"/>
              </a:rPr>
              <a:t>b</a:t>
            </a:r>
            <a:r>
              <a:rPr lang="pt-BR" sz="2800" b="1" dirty="0">
                <a:latin typeface="OpenSans"/>
              </a:rPr>
              <a:t>) 8 × 4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8 + 8 + 8 + 8 = 32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   8 × 4 = </a:t>
            </a:r>
            <a:r>
              <a:rPr lang="pt-BR" sz="2800" b="1" dirty="0" smtClean="0">
                <a:solidFill>
                  <a:srgbClr val="0000FF"/>
                </a:solidFill>
                <a:latin typeface="OpenSans"/>
              </a:rPr>
              <a:t>32</a:t>
            </a:r>
            <a:endParaRPr lang="pt-BR" sz="2800" b="1" dirty="0">
              <a:solidFill>
                <a:srgbClr val="0000FF"/>
              </a:solidFill>
              <a:latin typeface="OpenSan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68772" y="4655313"/>
            <a:ext cx="57581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 smtClean="0">
                <a:latin typeface="OpenSans"/>
              </a:rPr>
              <a:t>c</a:t>
            </a:r>
            <a:r>
              <a:rPr lang="pt-BR" sz="2800" b="1" dirty="0">
                <a:latin typeface="OpenSans"/>
              </a:rPr>
              <a:t>) 6 × 5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6 + 6 + 6 + 6 + 6 </a:t>
            </a:r>
            <a:r>
              <a:rPr lang="pt-BR" sz="2800" b="1" dirty="0" smtClean="0">
                <a:solidFill>
                  <a:srgbClr val="0000FF"/>
                </a:solidFill>
                <a:latin typeface="OpenSans"/>
              </a:rPr>
              <a:t>= 30</a:t>
            </a:r>
            <a:endParaRPr lang="pt-BR" sz="2800" b="1" dirty="0">
              <a:solidFill>
                <a:srgbClr val="0000FF"/>
              </a:solidFill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   6 × 5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30</a:t>
            </a:r>
            <a:r>
              <a:rPr lang="pt-BR" sz="2800" b="1" dirty="0" smtClean="0">
                <a:solidFill>
                  <a:srgbClr val="0000FF"/>
                </a:solidFill>
                <a:latin typeface="OpenSans"/>
              </a:rPr>
              <a:t>.</a:t>
            </a:r>
            <a:endParaRPr lang="pt-BR" sz="2800" b="1" dirty="0">
              <a:solidFill>
                <a:srgbClr val="0000FF"/>
              </a:solidFill>
              <a:latin typeface="OpenSan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670057" y="3212889"/>
            <a:ext cx="1765345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00611" y="3242302"/>
            <a:ext cx="1184447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94399" y="4160702"/>
            <a:ext cx="1475655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79050" y="3891335"/>
            <a:ext cx="1266921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481881" y="3291714"/>
            <a:ext cx="3405352" cy="1016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779200" y="4056317"/>
            <a:ext cx="3405352" cy="440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27909" y="4805548"/>
            <a:ext cx="3861421" cy="440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393062" y="5406062"/>
            <a:ext cx="3861421" cy="440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79174" y="3248116"/>
            <a:ext cx="5686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 smtClean="0">
                <a:latin typeface="OpenSans"/>
              </a:rPr>
              <a:t>b</a:t>
            </a:r>
            <a:r>
              <a:rPr lang="pt-BR" sz="2800" b="1" dirty="0">
                <a:latin typeface="OpenSans"/>
              </a:rPr>
              <a:t>) 8 × 4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8 + 8 + 8 + 8 = 32</a:t>
            </a: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   8 × 4 = </a:t>
            </a:r>
            <a:r>
              <a:rPr lang="pt-BR" sz="2800" b="1" dirty="0" smtClean="0">
                <a:solidFill>
                  <a:srgbClr val="0000FF"/>
                </a:solidFill>
                <a:latin typeface="OpenSans"/>
              </a:rPr>
              <a:t>32</a:t>
            </a:r>
            <a:endParaRPr lang="pt-BR" sz="2800" b="1" dirty="0">
              <a:solidFill>
                <a:srgbClr val="0000FF"/>
              </a:solidFill>
              <a:latin typeface="OpenSan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485327" y="3001619"/>
            <a:ext cx="2371866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938975" y="3077231"/>
            <a:ext cx="825062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044902" y="4027715"/>
            <a:ext cx="1436950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466611" y="3860908"/>
            <a:ext cx="1186759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059785" y="4650638"/>
            <a:ext cx="57581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 smtClean="0">
                <a:latin typeface="OpenSans"/>
              </a:rPr>
              <a:t>c</a:t>
            </a:r>
            <a:r>
              <a:rPr lang="pt-BR" sz="2800" b="1" dirty="0">
                <a:latin typeface="OpenSans"/>
              </a:rPr>
              <a:t>) 6 × 5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6 + 6 + 6 + 6 + 6 </a:t>
            </a:r>
            <a:r>
              <a:rPr lang="pt-BR" sz="2800" b="1" dirty="0" smtClean="0">
                <a:solidFill>
                  <a:srgbClr val="0000FF"/>
                </a:solidFill>
                <a:latin typeface="OpenSans"/>
              </a:rPr>
              <a:t>= 30</a:t>
            </a:r>
            <a:endParaRPr lang="pt-BR" sz="2800" b="1" dirty="0">
              <a:solidFill>
                <a:srgbClr val="0000FF"/>
              </a:solidFill>
              <a:latin typeface="OpenSans"/>
            </a:endParaRPr>
          </a:p>
          <a:p>
            <a:pPr>
              <a:lnSpc>
                <a:spcPct val="150000"/>
              </a:lnSpc>
            </a:pPr>
            <a:r>
              <a:rPr lang="pt-BR" sz="2800" b="1" dirty="0">
                <a:latin typeface="OpenSans"/>
              </a:rPr>
              <a:t>    6 × 5 = </a:t>
            </a:r>
            <a:r>
              <a:rPr lang="pt-BR" sz="2800" b="1" dirty="0">
                <a:solidFill>
                  <a:srgbClr val="0000FF"/>
                </a:solidFill>
                <a:latin typeface="OpenSans"/>
              </a:rPr>
              <a:t>30</a:t>
            </a:r>
            <a:r>
              <a:rPr lang="pt-BR" sz="2800" b="1" dirty="0" smtClean="0">
                <a:solidFill>
                  <a:srgbClr val="0000FF"/>
                </a:solidFill>
                <a:latin typeface="OpenSans"/>
              </a:rPr>
              <a:t>.</a:t>
            </a:r>
            <a:endParaRPr lang="pt-BR" sz="2800" b="1" dirty="0">
              <a:solidFill>
                <a:srgbClr val="0000FF"/>
              </a:solidFill>
              <a:latin typeface="OpenSan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93141" y="4554205"/>
            <a:ext cx="2967395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792085" y="4724276"/>
            <a:ext cx="731911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491589" y="5343057"/>
            <a:ext cx="1236206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784121" y="5282252"/>
            <a:ext cx="1236206" cy="863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2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32" grpId="0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883287" y="1366115"/>
            <a:ext cx="873867" cy="1001972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71345" y="1492470"/>
            <a:ext cx="1141676" cy="728908"/>
            <a:chOff x="1995702" y="1786810"/>
            <a:chExt cx="1141677" cy="1021552"/>
          </a:xfrm>
        </p:grpSpPr>
        <p:sp>
          <p:nvSpPr>
            <p:cNvPr id="9" name="TextBox 8"/>
            <p:cNvSpPr txBox="1"/>
            <p:nvPr/>
          </p:nvSpPr>
          <p:spPr>
            <a:xfrm>
              <a:off x="1995702" y="1786810"/>
              <a:ext cx="811442" cy="992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Số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67379" y="1816272"/>
              <a:ext cx="470000" cy="992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0652" y="2107349"/>
            <a:ext cx="10909738" cy="4540469"/>
            <a:chOff x="3905544" y="276786"/>
            <a:chExt cx="6667327" cy="29175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1567" y="276786"/>
              <a:ext cx="6441304" cy="143796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05545" y="811748"/>
              <a:ext cx="308787" cy="336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a)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05544" y="2336572"/>
              <a:ext cx="505267" cy="33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b)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88478" y="1674104"/>
              <a:ext cx="6127481" cy="1520212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2" y="244948"/>
            <a:ext cx="2236789" cy="114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00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A58-18C4-4B99-9846-0EFA9933F2BB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6" descr="https://f6-zpcloud.zdn.vn/6979737739427987067/0f32f326c7560b085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" y="213491"/>
            <a:ext cx="3209802" cy="121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img.loigiaihay.com/picture/question_lgh/2021_51/1623984586-6ss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66" y="1266001"/>
            <a:ext cx="9476671" cy="187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.loigiaihay.com/picture/question_lgh/2021_51/1623984586-zkz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66" y="4123663"/>
            <a:ext cx="8821722" cy="194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9215" y="1428716"/>
            <a:ext cx="74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a)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189215" y="4279679"/>
            <a:ext cx="74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4104" name="Picture 8" descr="https://f6-zpcloud.zdn.vn/402978644502762938/a1b04c2c0804c45a9d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423" y="4154537"/>
            <a:ext cx="2093330" cy="177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6-zpcloud.zdn.vn/1576486727424032257/3c639282d7aa1bf442b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14" y="4152794"/>
            <a:ext cx="2029720" cy="19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f6-zpcloud.zdn.vn/5355609800139616941/c271cc208f0843561a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70" y="1182472"/>
            <a:ext cx="3058509" cy="196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f5-zpcloud.zdn.vn/6463967894779489192/b378459707bfcbe192a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490" y="1637476"/>
            <a:ext cx="1785244" cy="150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4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loigiaihay.com/picture/question_lgh/2021_51/1623984586-n4n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95" y="0"/>
            <a:ext cx="5656645" cy="622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7109533" y="1701888"/>
            <a:ext cx="333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</a:rPr>
              <a:t>Tranh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vẽ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gì</a:t>
            </a:r>
            <a:r>
              <a:rPr lang="en-US" sz="2800" b="1" dirty="0" smtClean="0">
                <a:solidFill>
                  <a:srgbClr val="0000FF"/>
                </a:solidFill>
              </a:rPr>
              <a:t>?</a:t>
            </a:r>
            <a:endParaRPr lang="vi-VN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</TotalTime>
  <Words>218</Words>
  <Application>Microsoft Office PowerPoint</Application>
  <PresentationFormat>Custom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Calibri Light</vt:lpstr>
      <vt:lpstr>Cambria</vt:lpstr>
      <vt:lpstr>Calibri</vt:lpstr>
      <vt:lpstr>阿里妈妈刀隶体</vt:lpstr>
      <vt:lpstr>Cambria Math</vt:lpstr>
      <vt:lpstr>Times New Roman</vt:lpstr>
      <vt:lpstr>OpenSans</vt:lpstr>
      <vt:lpstr>阿里巴巴普惠体</vt:lpstr>
      <vt:lpstr>Arial</vt:lpstr>
      <vt:lpstr>Office 主题</vt:lpstr>
      <vt:lpstr>Custom Design</vt:lpstr>
      <vt:lpstr>1_Office Theme</vt:lpstr>
      <vt:lpstr>2_Custom Design</vt:lpstr>
      <vt:lpstr>1_Custom Design</vt:lpstr>
      <vt:lpstr>PowerPoint Presentation</vt:lpstr>
      <vt:lpstr>PowerPoint Presentation</vt:lpstr>
      <vt:lpstr>1</vt:lpstr>
      <vt:lpstr>PowerPoint Presentation</vt:lpstr>
      <vt:lpstr>2</vt:lpstr>
      <vt:lpstr>PowerPoint Presentation</vt:lpstr>
      <vt:lpstr>3</vt:lpstr>
      <vt:lpstr>PowerPoint Presentation</vt:lpstr>
      <vt:lpstr>PowerPoint Presentation</vt:lpstr>
      <vt:lpstr>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Style Personal Organizer</dc:title>
  <dc:creator>PC</dc:creator>
  <cp:lastModifiedBy>STD</cp:lastModifiedBy>
  <cp:revision>256</cp:revision>
  <dcterms:modified xsi:type="dcterms:W3CDTF">2025-05-12T10:36:35Z</dcterms:modified>
</cp:coreProperties>
</file>