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763" r:id="rId8"/>
  </p:sldMasterIdLst>
  <p:notesMasterIdLst>
    <p:notesMasterId r:id="rId18"/>
  </p:notesMasterIdLst>
  <p:sldIdLst>
    <p:sldId id="326" r:id="rId9"/>
    <p:sldId id="333" r:id="rId10"/>
    <p:sldId id="327" r:id="rId11"/>
    <p:sldId id="257" r:id="rId12"/>
    <p:sldId id="328" r:id="rId13"/>
    <p:sldId id="329" r:id="rId14"/>
    <p:sldId id="330" r:id="rId15"/>
    <p:sldId id="331" r:id="rId16"/>
    <p:sldId id="266" r:id="rId17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.VnTime" panose="020B72000000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NI-Avo" panose="020B0604020202020204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9712-04FA-4834-B8FD-E026C29A785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766EE-0D5A-4881-B36D-83B63A6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="" xmlns:a16="http://schemas.microsoft.com/office/drawing/2014/main" id="{50D8EF61-202D-4BD6-B58A-45B838F09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8C5B4-3DED-4893-BB48-2A328DF30A2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="" xmlns:a16="http://schemas.microsoft.com/office/drawing/2014/main" id="{311D8534-FC4A-4A42-97B6-8ACD74016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="" xmlns:a16="http://schemas.microsoft.com/office/drawing/2014/main" id="{2B0AE472-2DC6-42EA-8279-4A4B26D74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3621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82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437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49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67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25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6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97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7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26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1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50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55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24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26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08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45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1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35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95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86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3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80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19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28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58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94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80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36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1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34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66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51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26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7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95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07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84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38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15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8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21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99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04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7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709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10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69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23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66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83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331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41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87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9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92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51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88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790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22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05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545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80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436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44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811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581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15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2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3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8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0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8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="" xmlns:a16="http://schemas.microsoft.com/office/drawing/2014/main" id="{56AE4167-263D-42A0-AAFF-22C0A4B7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432" y="3473650"/>
            <a:ext cx="4544318" cy="1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27" tIns="25712" rIns="51427" bIns="25712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24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956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="" xmlns:a16="http://schemas.microsoft.com/office/drawing/2014/main" id="{D09BB0B1-186C-4799-A11C-394FD52C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3214689"/>
            <a:ext cx="4411266" cy="1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27" tIns="25712" rIns="51427" bIns="25712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24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95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13" descr="ag00373_">
            <a:extLst>
              <a:ext uri="{FF2B5EF4-FFF2-40B4-BE49-F238E27FC236}">
                <a16:creationId xmlns="" xmlns:a16="http://schemas.microsoft.com/office/drawing/2014/main" id="{10F5ADE1-81AA-4D55-A3FB-391CD21D7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2657475"/>
            <a:ext cx="56346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">
            <a:extLst>
              <a:ext uri="{FF2B5EF4-FFF2-40B4-BE49-F238E27FC236}">
                <a16:creationId xmlns="" xmlns:a16="http://schemas.microsoft.com/office/drawing/2014/main" id="{62E9F598-427D-43B8-BDB6-A60035232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80" flipH="1">
            <a:off x="2356546" y="1856483"/>
            <a:ext cx="483989" cy="28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>
            <a:extLst>
              <a:ext uri="{FF2B5EF4-FFF2-40B4-BE49-F238E27FC236}">
                <a16:creationId xmlns="" xmlns:a16="http://schemas.microsoft.com/office/drawing/2014/main" id="{C045E14F-93FB-4E57-B66A-F20565A74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41" y="195456"/>
            <a:ext cx="557213" cy="158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>
            <a:extLst>
              <a:ext uri="{FF2B5EF4-FFF2-40B4-BE49-F238E27FC236}">
                <a16:creationId xmlns="" xmlns:a16="http://schemas.microsoft.com/office/drawing/2014/main" id="{2EBED6B3-8553-4FB3-87E4-EB0BDA811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87" y="893862"/>
            <a:ext cx="557213" cy="107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94" y="0"/>
            <a:ext cx="685100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="" xmlns:a16="http://schemas.microsoft.com/office/drawing/2014/main" id="{69087229-AF72-4347-9F72-06CC1A33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1763452"/>
            <a:ext cx="6858000" cy="120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27" tIns="25712" rIns="51427" bIns="25712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524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0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KÍNH CHÀO QUÝ CÔ VỀ DỰ GIỜ</a:t>
            </a:r>
          </a:p>
          <a:p>
            <a:pPr algn="ctr" defTabSz="51524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0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 MÔN TIẾNG VIỆT </a:t>
            </a:r>
            <a:r>
              <a:rPr lang="en-US" altLang="vi-VN" sz="3000" b="1" dirty="0" smtClean="0">
                <a:solidFill>
                  <a:srgbClr val="1313BF"/>
                </a:solidFill>
                <a:latin typeface="Times New Roman" panose="02020603050405020304" pitchFamily="18" charset="0"/>
              </a:rPr>
              <a:t>LỚP 1D</a:t>
            </a:r>
            <a:endParaRPr lang="vi-VN" altLang="vi-VN" sz="3000" b="1" dirty="0">
              <a:solidFill>
                <a:srgbClr val="1313B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9926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7872582" y="19022"/>
            <a:ext cx="1218539" cy="1846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50" b="1" spc="38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6587" y="111355"/>
            <a:ext cx="1072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6899" y="111355"/>
            <a:ext cx="11986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8791" y="111355"/>
            <a:ext cx="11986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aây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6960"/>
              </p:ext>
            </p:extLst>
          </p:nvPr>
        </p:nvGraphicFramePr>
        <p:xfrm>
          <a:off x="3177762" y="979718"/>
          <a:ext cx="2133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 gridSpan="2">
                  <a:txBody>
                    <a:bodyPr/>
                    <a:lstStyle/>
                    <a:p>
                      <a:pPr algn="ctr"/>
                      <a:endParaRPr lang="en-US" sz="33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4407" y="2385549"/>
            <a:ext cx="1323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baøi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9352" y="2405596"/>
            <a:ext cx="1323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laùi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2614" y="2366492"/>
            <a:ext cx="1323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naûy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3425" y="2412797"/>
            <a:ext cx="1323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tay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4236" y="2412797"/>
            <a:ext cx="1323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ñaäy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4492" y="2435410"/>
            <a:ext cx="845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laãy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235" y="3521281"/>
            <a:ext cx="22383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VNI-Avo" pitchFamily="2" charset="0"/>
              </a:rPr>
              <a:t>chuøm</a:t>
            </a:r>
            <a:r>
              <a:rPr lang="en-US" sz="3300" b="1" dirty="0">
                <a:latin typeface="VNI-Avo" pitchFamily="2" charset="0"/>
              </a:rPr>
              <a:t> </a:t>
            </a:r>
            <a:r>
              <a:rPr lang="en-US" sz="3300" b="1" dirty="0" err="1">
                <a:latin typeface="VNI-Avo" pitchFamily="2" charset="0"/>
              </a:rPr>
              <a:t>vaûi</a:t>
            </a:r>
            <a:endParaRPr lang="en-US" sz="33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6784" y="3537055"/>
            <a:ext cx="22383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maùy</a:t>
            </a:r>
            <a:r>
              <a:rPr lang="en-US" sz="33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caøy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7454" y="3537053"/>
            <a:ext cx="2343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ñaùm</a:t>
            </a:r>
            <a:r>
              <a:rPr lang="en-US" sz="33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VNI-Avo" pitchFamily="2" charset="0"/>
              </a:rPr>
              <a:t>maây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7EE8046-F8F7-3809-6ABA-AF864465143C}"/>
              </a:ext>
            </a:extLst>
          </p:cNvPr>
          <p:cNvSpPr txBox="1"/>
          <p:nvPr/>
        </p:nvSpPr>
        <p:spPr>
          <a:xfrm>
            <a:off x="3766592" y="1574254"/>
            <a:ext cx="10720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latin typeface="VNI-Avo" pitchFamily="2" charset="0"/>
              </a:rPr>
              <a:t>hai</a:t>
            </a:r>
            <a:endParaRPr lang="en-US" sz="3300" b="1" dirty="0">
              <a:latin typeface="VNI-Avo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61878EA-0D82-C17B-D3F9-7E5E7A918316}"/>
              </a:ext>
            </a:extLst>
          </p:cNvPr>
          <p:cNvSpPr txBox="1"/>
          <p:nvPr/>
        </p:nvSpPr>
        <p:spPr>
          <a:xfrm>
            <a:off x="4275008" y="968325"/>
            <a:ext cx="1014600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/>
                </a:solidFill>
                <a:latin typeface="VNI-Avo" pitchFamily="2" charset="0"/>
              </a:rPr>
              <a:t>ai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A17923D-53DB-39FF-673E-739BD8EBF17A}"/>
              </a:ext>
            </a:extLst>
          </p:cNvPr>
          <p:cNvSpPr txBox="1"/>
          <p:nvPr/>
        </p:nvSpPr>
        <p:spPr>
          <a:xfrm>
            <a:off x="3181200" y="968325"/>
            <a:ext cx="1072055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300" b="1" dirty="0">
                <a:solidFill>
                  <a:prstClr val="black"/>
                </a:solidFill>
                <a:latin typeface="VNI-Avo" pitchFamily="2" charset="0"/>
              </a:rPr>
              <a:t>h</a:t>
            </a:r>
            <a:endParaRPr lang="en-US" sz="3300" b="1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"/>
          <p:cNvPicPr preferRelativeResize="0"/>
          <p:nvPr/>
        </p:nvPicPr>
        <p:blipFill rotWithShape="1">
          <a:blip r:embed="rId3">
            <a:alphaModFix/>
          </a:blip>
          <a:srcRect b="12066"/>
          <a:stretch/>
        </p:blipFill>
        <p:spPr>
          <a:xfrm>
            <a:off x="0" y="0"/>
            <a:ext cx="9144000" cy="434557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1774826" y="4446588"/>
            <a:ext cx="61182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000000"/>
              </a:buClr>
              <a:buSzPts val="3200"/>
            </a:pPr>
            <a:r>
              <a:rPr lang="en-US" sz="32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con mời bạn đi xem hội.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 txBox="1"/>
          <p:nvPr/>
        </p:nvSpPr>
        <p:spPr>
          <a:xfrm>
            <a:off x="2017427" y="4448176"/>
            <a:ext cx="574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FF0000"/>
              </a:buClr>
              <a:buSzPts val="3200"/>
            </a:pPr>
            <a:r>
              <a:rPr lang="en-US" sz="32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6685615" y="4448176"/>
            <a:ext cx="573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FF0000"/>
              </a:buClr>
              <a:buSzPts val="3200"/>
            </a:pPr>
            <a:r>
              <a:rPr lang="en-US" sz="32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3693542" y="4446576"/>
            <a:ext cx="10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FF0000"/>
              </a:buClr>
              <a:buSzPts val="3200"/>
            </a:pPr>
            <a:r>
              <a:rPr lang="en-US" sz="32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420796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51" grpId="0"/>
      <p:bldP spid="2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7213" y="2036152"/>
            <a:ext cx="1822844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choøi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882" y="2014932"/>
            <a:ext cx="13232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hoûi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8740" y="2032398"/>
            <a:ext cx="13232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moãi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906" y="2032398"/>
            <a:ext cx="13232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xoâi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2487" y="2032398"/>
            <a:ext cx="13232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ñôïi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9491" y="2032398"/>
            <a:ext cx="180498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môùi</a:t>
            </a:r>
            <a:endParaRPr lang="en-US" sz="4400" b="1" dirty="0"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85" y="1921345"/>
            <a:ext cx="1176630" cy="1176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55" y="1870545"/>
            <a:ext cx="1176630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638" y="1910055"/>
            <a:ext cx="1469263" cy="1176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204" y="1910055"/>
            <a:ext cx="1469263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60" y="1870545"/>
            <a:ext cx="1469263" cy="1176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420" y="1910055"/>
            <a:ext cx="14692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"/>
          <p:cNvSpPr txBox="1"/>
          <p:nvPr/>
        </p:nvSpPr>
        <p:spPr>
          <a:xfrm>
            <a:off x="2323532" y="4170859"/>
            <a:ext cx="509743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000000"/>
              </a:buClr>
              <a:buSzPts val="3800"/>
            </a:pP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bói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2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 txBox="1"/>
          <p:nvPr/>
        </p:nvSpPr>
        <p:spPr>
          <a:xfrm>
            <a:off x="4785034" y="4171357"/>
            <a:ext cx="91631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27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258559"/>
            <a:ext cx="7782340" cy="39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"/>
          <p:cNvSpPr txBox="1"/>
          <p:nvPr/>
        </p:nvSpPr>
        <p:spPr>
          <a:xfrm>
            <a:off x="2854802" y="4127878"/>
            <a:ext cx="396126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000000"/>
              </a:buClr>
              <a:buSzPts val="3800"/>
            </a:pP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thổi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còi</a:t>
            </a:r>
            <a:endParaRPr sz="2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5"/>
          <p:cNvSpPr txBox="1"/>
          <p:nvPr/>
        </p:nvSpPr>
        <p:spPr>
          <a:xfrm>
            <a:off x="3789862" y="4131053"/>
            <a:ext cx="10455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27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5"/>
          <p:cNvSpPr txBox="1"/>
          <p:nvPr/>
        </p:nvSpPr>
        <p:spPr>
          <a:xfrm>
            <a:off x="5092790" y="4131053"/>
            <a:ext cx="99723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27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09" y="228600"/>
            <a:ext cx="5486400" cy="37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"/>
          <p:cNvSpPr txBox="1"/>
          <p:nvPr/>
        </p:nvSpPr>
        <p:spPr>
          <a:xfrm>
            <a:off x="3336878" y="4173537"/>
            <a:ext cx="309408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000000"/>
              </a:buClr>
              <a:buSzPts val="3800"/>
            </a:pP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6"/>
          <p:cNvSpPr txBox="1"/>
          <p:nvPr/>
        </p:nvSpPr>
        <p:spPr>
          <a:xfrm>
            <a:off x="5376269" y="4181605"/>
            <a:ext cx="1026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27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8" y="-1"/>
            <a:ext cx="7245626" cy="41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" descr="Tả con cò (Dàn ý + 4 mẫu) - Tập làm văn lớp 4 - Download.vn"/>
          <p:cNvSpPr txBox="1"/>
          <p:nvPr/>
        </p:nvSpPr>
        <p:spPr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 descr="Tả con cò (Dàn ý + 4 mẫu) - Tập làm văn lớp 4 - Download.vn"/>
          <p:cNvSpPr txBox="1"/>
          <p:nvPr/>
        </p:nvSpPr>
        <p:spPr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 descr="Thân thương bụi sả chốn quê"/>
          <p:cNvSpPr txBox="1"/>
          <p:nvPr/>
        </p:nvSpPr>
        <p:spPr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 descr="Chọn lọc bộ tranh tô màu cái ô vừa đơn giản vừa thú vị"/>
          <p:cNvSpPr txBox="1"/>
          <p:nvPr/>
        </p:nvSpPr>
        <p:spPr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 txBox="1"/>
          <p:nvPr/>
        </p:nvSpPr>
        <p:spPr>
          <a:xfrm>
            <a:off x="1" y="3385417"/>
            <a:ext cx="332640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000000"/>
              </a:buClr>
              <a:buSzPts val="3800"/>
            </a:pPr>
            <a:r>
              <a:rPr lang="en-US" sz="45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bói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4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 txBox="1"/>
          <p:nvPr/>
        </p:nvSpPr>
        <p:spPr>
          <a:xfrm>
            <a:off x="3652838" y="3375891"/>
            <a:ext cx="291465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000000"/>
              </a:buClr>
              <a:buSzPts val="3800"/>
            </a:pPr>
            <a:r>
              <a:rPr lang="en-US" sz="45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thổi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còi</a:t>
            </a: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 txBox="1"/>
          <p:nvPr/>
        </p:nvSpPr>
        <p:spPr>
          <a:xfrm>
            <a:off x="6621703" y="3389040"/>
            <a:ext cx="279717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8">
              <a:buClr>
                <a:srgbClr val="000000"/>
              </a:buClr>
              <a:buSzPts val="3800"/>
            </a:pPr>
            <a:r>
              <a:rPr lang="en-US" sz="45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45" y="574982"/>
            <a:ext cx="3362753" cy="28104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424" y="706733"/>
            <a:ext cx="2638388" cy="26056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806" y="706733"/>
            <a:ext cx="3090809" cy="26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761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6" y="87909"/>
            <a:ext cx="1971950" cy="928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6587" y="87909"/>
            <a:ext cx="107205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6899" y="87909"/>
            <a:ext cx="119865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8791" y="87909"/>
            <a:ext cx="119865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ôi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33198"/>
              </p:ext>
            </p:extLst>
          </p:nvPr>
        </p:nvGraphicFramePr>
        <p:xfrm>
          <a:off x="3240555" y="1224792"/>
          <a:ext cx="2133600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oi</a:t>
                      </a:r>
                      <a:endParaRPr lang="en-US" sz="40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5715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voi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1915" y="2812058"/>
            <a:ext cx="173152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choøi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0458" y="2812057"/>
            <a:ext cx="13232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hoûi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4535" y="2812057"/>
            <a:ext cx="13232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moãi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5396" y="2804313"/>
            <a:ext cx="13232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latin typeface="VNI-Avo" pitchFamily="2" charset="0"/>
              </a:rPr>
              <a:t>xoâi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9857" y="2811465"/>
            <a:ext cx="13232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latin typeface="VNI-Avo" pitchFamily="2" charset="0"/>
              </a:rPr>
              <a:t>ñôïi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761" y="2811922"/>
            <a:ext cx="180498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môùi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952" y="4101696"/>
            <a:ext cx="365482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chim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boùi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caù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3407" y="4101696"/>
            <a:ext cx="239654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thoåi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coøi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903" y="4136863"/>
            <a:ext cx="250866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ñoà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chôi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747</TotalTime>
  <Words>92</Words>
  <Application>Microsoft Office PowerPoint</Application>
  <PresentationFormat>On-screen Show (16:9)</PresentationFormat>
  <Paragraphs>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Calibri Light</vt:lpstr>
      <vt:lpstr>.VnTime</vt:lpstr>
      <vt:lpstr>Calibri</vt:lpstr>
      <vt:lpstr>Times New Roman</vt:lpstr>
      <vt:lpstr>VNI-Avo</vt:lpstr>
      <vt:lpstr>Arial</vt:lpstr>
      <vt:lpstr>Office Theme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148</cp:revision>
  <dcterms:created xsi:type="dcterms:W3CDTF">2020-10-19T12:51:54Z</dcterms:created>
  <dcterms:modified xsi:type="dcterms:W3CDTF">2025-11-23T02:35:28Z</dcterms:modified>
  <cp:category>Kết nối tri thức với cuộc sống</cp:category>
</cp:coreProperties>
</file>