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7"/>
  </p:notesMasterIdLst>
  <p:sldIdLst>
    <p:sldId id="327" r:id="rId2"/>
    <p:sldId id="335" r:id="rId3"/>
    <p:sldId id="257" r:id="rId4"/>
    <p:sldId id="336" r:id="rId5"/>
    <p:sldId id="334" r:id="rId6"/>
  </p:sldIdLst>
  <p:sldSz cx="9144000" cy="6858000" type="screen4x3"/>
  <p:notesSz cx="6858000" cy="91440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60"/>
  </p:normalViewPr>
  <p:slideViewPr>
    <p:cSldViewPr>
      <p:cViewPr varScale="1">
        <p:scale>
          <a:sx n="68" d="100"/>
          <a:sy n="68" d="100"/>
        </p:scale>
        <p:origin x="1332"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E7D2C8-95F8-4CFF-A208-C35185B28E78}" type="datetimeFigureOut">
              <a:rPr lang="en-US" smtClean="0"/>
              <a:t>12/20/2025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91808D-8F70-42BB-927B-0E563267F14A}" type="slidenum">
              <a:rPr lang="en-US" smtClean="0"/>
              <a:t>‹#›</a:t>
            </a:fld>
            <a:endParaRPr lang="en-US"/>
          </a:p>
        </p:txBody>
      </p:sp>
    </p:spTree>
    <p:extLst>
      <p:ext uri="{BB962C8B-B14F-4D97-AF65-F5344CB8AC3E}">
        <p14:creationId xmlns:p14="http://schemas.microsoft.com/office/powerpoint/2010/main" val="403706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91808D-8F70-42BB-927B-0E563267F14A}" type="slidenum">
              <a:rPr lang="en-US" smtClean="0"/>
              <a:t>1</a:t>
            </a:fld>
            <a:endParaRPr lang="en-US"/>
          </a:p>
        </p:txBody>
      </p:sp>
    </p:spTree>
    <p:extLst>
      <p:ext uri="{BB962C8B-B14F-4D97-AF65-F5344CB8AC3E}">
        <p14:creationId xmlns:p14="http://schemas.microsoft.com/office/powerpoint/2010/main" val="2852408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91808D-8F70-42BB-927B-0E563267F14A}" type="slidenum">
              <a:rPr lang="en-US" smtClean="0"/>
              <a:t>2</a:t>
            </a:fld>
            <a:endParaRPr lang="en-US"/>
          </a:p>
        </p:txBody>
      </p:sp>
    </p:spTree>
    <p:extLst>
      <p:ext uri="{BB962C8B-B14F-4D97-AF65-F5344CB8AC3E}">
        <p14:creationId xmlns:p14="http://schemas.microsoft.com/office/powerpoint/2010/main" val="3605931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91808D-8F70-42BB-927B-0E563267F14A}" type="slidenum">
              <a:rPr lang="en-US" smtClean="0"/>
              <a:t>3</a:t>
            </a:fld>
            <a:endParaRPr lang="en-US"/>
          </a:p>
        </p:txBody>
      </p:sp>
    </p:spTree>
    <p:extLst>
      <p:ext uri="{BB962C8B-B14F-4D97-AF65-F5344CB8AC3E}">
        <p14:creationId xmlns:p14="http://schemas.microsoft.com/office/powerpoint/2010/main" val="2232538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91808D-8F70-42BB-927B-0E563267F14A}" type="slidenum">
              <a:rPr lang="en-US" smtClean="0"/>
              <a:t>4</a:t>
            </a:fld>
            <a:endParaRPr lang="en-US"/>
          </a:p>
        </p:txBody>
      </p:sp>
    </p:spTree>
    <p:extLst>
      <p:ext uri="{BB962C8B-B14F-4D97-AF65-F5344CB8AC3E}">
        <p14:creationId xmlns:p14="http://schemas.microsoft.com/office/powerpoint/2010/main" val="1483265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91808D-8F70-42BB-927B-0E563267F14A}" type="slidenum">
              <a:rPr lang="en-US" smtClean="0"/>
              <a:t>5</a:t>
            </a:fld>
            <a:endParaRPr lang="en-US"/>
          </a:p>
        </p:txBody>
      </p:sp>
    </p:spTree>
    <p:extLst>
      <p:ext uri="{BB962C8B-B14F-4D97-AF65-F5344CB8AC3E}">
        <p14:creationId xmlns:p14="http://schemas.microsoft.com/office/powerpoint/2010/main" val="8790378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745FF38-0D8B-4B4F-9046-DA8E0FECD33E}" type="datetimeFigureOut">
              <a:rPr lang="en-US" smtClean="0"/>
              <a:t>12/20/2025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6F1ACCA-E8D9-433C-A47A-14FDED97EFF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45FF38-0D8B-4B4F-9046-DA8E0FECD33E}"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F1ACCA-E8D9-433C-A47A-14FDED97EFF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45FF38-0D8B-4B4F-9046-DA8E0FECD33E}"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F1ACCA-E8D9-433C-A47A-14FDED97EFF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745FF38-0D8B-4B4F-9046-DA8E0FECD33E}"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F1ACCA-E8D9-433C-A47A-14FDED97EFF2}"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745FF38-0D8B-4B4F-9046-DA8E0FECD33E}"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F1ACCA-E8D9-433C-A47A-14FDED97EFF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745FF38-0D8B-4B4F-9046-DA8E0FECD33E}" type="datetimeFigureOut">
              <a:rPr lang="en-US" smtClean="0"/>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F1ACCA-E8D9-433C-A47A-14FDED97EFF2}"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745FF38-0D8B-4B4F-9046-DA8E0FECD33E}" type="datetimeFigureOut">
              <a:rPr lang="en-US" smtClean="0"/>
              <a:t>12/20/2025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F1ACCA-E8D9-433C-A47A-14FDED97EFF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45FF38-0D8B-4B4F-9046-DA8E0FECD33E}" type="datetimeFigureOut">
              <a:rPr lang="en-US" smtClean="0"/>
              <a:t>12/20/2025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F1ACCA-E8D9-433C-A47A-14FDED97EFF2}"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45FF38-0D8B-4B4F-9046-DA8E0FECD33E}" type="datetimeFigureOut">
              <a:rPr lang="en-US" smtClean="0"/>
              <a:t>12/20/2025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F1ACCA-E8D9-433C-A47A-14FDED97EFF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6745FF38-0D8B-4B4F-9046-DA8E0FECD33E}" type="datetimeFigureOut">
              <a:rPr lang="en-US" smtClean="0"/>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F1ACCA-E8D9-433C-A47A-14FDED97EFF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745FF38-0D8B-4B4F-9046-DA8E0FECD33E}" type="datetimeFigureOut">
              <a:rPr lang="en-US" smtClean="0"/>
              <a:t>12/20/2025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6F1ACCA-E8D9-433C-A47A-14FDED97EFF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745FF38-0D8B-4B4F-9046-DA8E0FECD33E}" type="datetimeFigureOut">
              <a:rPr lang="en-US" smtClean="0"/>
              <a:t>12/20/2025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6F1ACCA-E8D9-433C-A47A-14FDED97EFF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ách điện tử"/>
          <p:cNvPicPr>
            <a:picLocks noChangeAspect="1" noChangeArrowheads="1"/>
          </p:cNvPicPr>
          <p:nvPr/>
        </p:nvPicPr>
        <p:blipFill>
          <a:blip r:embed="rId4"/>
          <a:srcRect t="63547" b="8867"/>
          <a:stretch>
            <a:fillRect/>
          </a:stretch>
        </p:blipFill>
        <p:spPr bwMode="auto">
          <a:xfrm>
            <a:off x="0" y="228600"/>
            <a:ext cx="9144000" cy="4953000"/>
          </a:xfrm>
          <a:prstGeom prst="rect">
            <a:avLst/>
          </a:prstGeom>
          <a:noFill/>
        </p:spPr>
      </p:pic>
      <p:sp>
        <p:nvSpPr>
          <p:cNvPr id="2" name="Thought Bubble: Cloud 1">
            <a:extLst>
              <a:ext uri="{FF2B5EF4-FFF2-40B4-BE49-F238E27FC236}">
                <a16:creationId xmlns="" xmlns:a16="http://schemas.microsoft.com/office/drawing/2014/main" id="{F4D19D2B-C478-4FA4-A93B-7739C441C3BC}"/>
              </a:ext>
            </a:extLst>
          </p:cNvPr>
          <p:cNvSpPr/>
          <p:nvPr/>
        </p:nvSpPr>
        <p:spPr>
          <a:xfrm>
            <a:off x="6172200" y="4648200"/>
            <a:ext cx="2133600" cy="1066800"/>
          </a:xfrm>
          <a:prstGeom prst="cloud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a:latin typeface="Times New Roman" panose="02020603050405020304" pitchFamily="18" charset="0"/>
                <a:cs typeface="Times New Roman" panose="02020603050405020304" pitchFamily="18" charset="0"/>
              </a:rPr>
              <a:t>An </a:t>
            </a:r>
            <a:r>
              <a:rPr lang="en-US" sz="2400" dirty="0" err="1">
                <a:latin typeface="Times New Roman" panose="02020603050405020304" pitchFamily="18" charset="0"/>
                <a:cs typeface="Times New Roman" panose="02020603050405020304" pitchFamily="18" charset="0"/>
              </a:rPr>
              <a:t>toàn</a:t>
            </a:r>
            <a:endParaRPr lang="en-US" sz="2400" dirty="0">
              <a:latin typeface="Times New Roman" panose="02020603050405020304" pitchFamily="18" charset="0"/>
              <a:cs typeface="Times New Roman" panose="02020603050405020304" pitchFamily="18" charset="0"/>
            </a:endParaRPr>
          </a:p>
        </p:txBody>
      </p:sp>
      <p:sp>
        <p:nvSpPr>
          <p:cNvPr id="4" name="Thought Bubble: Cloud 3">
            <a:extLst>
              <a:ext uri="{FF2B5EF4-FFF2-40B4-BE49-F238E27FC236}">
                <a16:creationId xmlns="" xmlns:a16="http://schemas.microsoft.com/office/drawing/2014/main" id="{28D201DE-B284-4954-886A-CDC8E3252230}"/>
              </a:ext>
            </a:extLst>
          </p:cNvPr>
          <p:cNvSpPr/>
          <p:nvPr/>
        </p:nvSpPr>
        <p:spPr>
          <a:xfrm>
            <a:off x="3352800" y="4572000"/>
            <a:ext cx="2133600" cy="1066800"/>
          </a:xfrm>
          <a:prstGeom prst="cloudCallou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an </a:t>
            </a:r>
            <a:r>
              <a:rPr lang="en-US" sz="2400" dirty="0" err="1">
                <a:latin typeface="Times New Roman" panose="02020603050405020304" pitchFamily="18" charset="0"/>
                <a:cs typeface="Times New Roman" panose="02020603050405020304" pitchFamily="18" charset="0"/>
              </a:rPr>
              <a:t>toàn</a:t>
            </a:r>
            <a:endParaRPr lang="en-US" sz="2400" dirty="0">
              <a:latin typeface="Times New Roman" panose="02020603050405020304" pitchFamily="18" charset="0"/>
              <a:cs typeface="Times New Roman" panose="02020603050405020304" pitchFamily="18" charset="0"/>
            </a:endParaRPr>
          </a:p>
        </p:txBody>
      </p:sp>
      <p:sp>
        <p:nvSpPr>
          <p:cNvPr id="6" name="Thought Bubble: Cloud 5">
            <a:extLst>
              <a:ext uri="{FF2B5EF4-FFF2-40B4-BE49-F238E27FC236}">
                <a16:creationId xmlns="" xmlns:a16="http://schemas.microsoft.com/office/drawing/2014/main" id="{9D39DFC4-CBBB-43F9-8676-43F8E582D4FD}"/>
              </a:ext>
            </a:extLst>
          </p:cNvPr>
          <p:cNvSpPr/>
          <p:nvPr/>
        </p:nvSpPr>
        <p:spPr>
          <a:xfrm>
            <a:off x="414867" y="4577644"/>
            <a:ext cx="2133600" cy="1066800"/>
          </a:xfrm>
          <a:prstGeom prst="cloud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vi-VN" sz="2400">
                <a:latin typeface="Times New Roman" panose="02020603050405020304" pitchFamily="18" charset="0"/>
                <a:cs typeface="Times New Roman" panose="02020603050405020304" pitchFamily="18" charset="0"/>
              </a:rPr>
              <a:t>A</a:t>
            </a:r>
            <a:r>
              <a:rPr lang="en-US" sz="2400">
                <a:latin typeface="Times New Roman" panose="02020603050405020304" pitchFamily="18" charset="0"/>
                <a:cs typeface="Times New Roman" panose="02020603050405020304" pitchFamily="18" charset="0"/>
              </a:rPr>
              <a:t>n </a:t>
            </a:r>
            <a:r>
              <a:rPr lang="en-US" sz="2400" dirty="0" err="1">
                <a:latin typeface="Times New Roman" panose="02020603050405020304" pitchFamily="18" charset="0"/>
                <a:cs typeface="Times New Roman" panose="02020603050405020304" pitchFamily="18" charset="0"/>
              </a:rPr>
              <a:t>toàn</a:t>
            </a:r>
            <a:endParaRPr lang="en-US" sz="2400"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288146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orizontal Scroll 2"/>
          <p:cNvSpPr/>
          <p:nvPr/>
        </p:nvSpPr>
        <p:spPr>
          <a:xfrm>
            <a:off x="762000" y="1600200"/>
            <a:ext cx="3733800" cy="1295400"/>
          </a:xfrm>
          <a:prstGeom prst="horizontalScroll">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600">
                <a:latin typeface="Times New Roman" pitchFamily="18" charset="0"/>
                <a:cs typeface="Times New Roman" pitchFamily="18" charset="0"/>
              </a:rPr>
              <a:t>Hoạt động 1:</a:t>
            </a:r>
          </a:p>
        </p:txBody>
      </p:sp>
      <p:pic>
        <p:nvPicPr>
          <p:cNvPr id="6" name="Picture 14" descr="rau song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2971800"/>
            <a:ext cx="2819400" cy="258127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0" descr="Dụng cụ inox nạo gọt vỏ trái cây 2 đầu,Nạo gọt củ quả tặng kèm khuôn rán  trứng - Đồ gọt vỏ trái cây"/>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62300" y="2889181"/>
            <a:ext cx="2667000" cy="274651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MangoPlus Kéo Nhựa Tập Cắt Cho Bé 10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09422" y="2971800"/>
            <a:ext cx="2953578" cy="26670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824143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ách điện tử"/>
          <p:cNvPicPr>
            <a:picLocks noChangeAspect="1" noChangeArrowheads="1"/>
          </p:cNvPicPr>
          <p:nvPr/>
        </p:nvPicPr>
        <p:blipFill>
          <a:blip r:embed="rId4"/>
          <a:srcRect t="5911" b="64040"/>
          <a:stretch>
            <a:fillRect/>
          </a:stretch>
        </p:blipFill>
        <p:spPr bwMode="auto">
          <a:xfrm>
            <a:off x="228600" y="457200"/>
            <a:ext cx="8915400" cy="4648200"/>
          </a:xfrm>
          <a:prstGeom prst="rect">
            <a:avLst/>
          </a:prstGeom>
          <a:noFill/>
        </p:spPr>
      </p:pic>
      <p:sp>
        <p:nvSpPr>
          <p:cNvPr id="2" name="Thought Bubble: Cloud 1">
            <a:extLst>
              <a:ext uri="{FF2B5EF4-FFF2-40B4-BE49-F238E27FC236}">
                <a16:creationId xmlns="" xmlns:a16="http://schemas.microsoft.com/office/drawing/2014/main" id="{1EF8EDE1-B9B0-4FFD-9D2C-90EF85F424FF}"/>
              </a:ext>
            </a:extLst>
          </p:cNvPr>
          <p:cNvSpPr/>
          <p:nvPr/>
        </p:nvSpPr>
        <p:spPr>
          <a:xfrm>
            <a:off x="838200" y="4495800"/>
            <a:ext cx="2971800" cy="13716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latin typeface="Times New Roman" panose="02020603050405020304" pitchFamily="18" charset="0"/>
                <a:cs typeface="Times New Roman" panose="02020603050405020304" pitchFamily="18" charset="0"/>
              </a:rPr>
              <a:t>Nguy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dễ</a:t>
            </a:r>
            <a:r>
              <a:rPr lang="en-US" sz="2000" dirty="0">
                <a:latin typeface="Times New Roman" panose="02020603050405020304" pitchFamily="18" charset="0"/>
                <a:cs typeface="Times New Roman" panose="02020603050405020304" pitchFamily="18" charset="0"/>
              </a:rPr>
              <a:t> </a:t>
            </a:r>
            <a:r>
              <a:rPr lang="en-US" sz="2000" err="1">
                <a:latin typeface="Times New Roman" panose="02020603050405020304" pitchFamily="18" charset="0"/>
                <a:cs typeface="Times New Roman" panose="02020603050405020304" pitchFamily="18" charset="0"/>
              </a:rPr>
              <a:t>bị</a:t>
            </a:r>
            <a:r>
              <a:rPr lang="en-US" sz="2000">
                <a:latin typeface="Times New Roman" panose="02020603050405020304" pitchFamily="18" charset="0"/>
                <a:cs typeface="Times New Roman" panose="02020603050405020304" pitchFamily="18" charset="0"/>
              </a:rPr>
              <a:t> bỏng, điện giật </a:t>
            </a:r>
            <a:endParaRPr lang="en-US" sz="2000" dirty="0">
              <a:latin typeface="Times New Roman" panose="02020603050405020304" pitchFamily="18" charset="0"/>
              <a:cs typeface="Times New Roman" panose="02020603050405020304" pitchFamily="18" charset="0"/>
            </a:endParaRPr>
          </a:p>
        </p:txBody>
      </p:sp>
      <p:sp>
        <p:nvSpPr>
          <p:cNvPr id="4" name="Thought Bubble: Cloud 3">
            <a:extLst>
              <a:ext uri="{FF2B5EF4-FFF2-40B4-BE49-F238E27FC236}">
                <a16:creationId xmlns="" xmlns:a16="http://schemas.microsoft.com/office/drawing/2014/main" id="{3207E0CD-BC96-4DB5-8458-0F5226CFCAB4}"/>
              </a:ext>
            </a:extLst>
          </p:cNvPr>
          <p:cNvSpPr/>
          <p:nvPr/>
        </p:nvSpPr>
        <p:spPr>
          <a:xfrm>
            <a:off x="5181600" y="4343400"/>
            <a:ext cx="3703983" cy="15240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latin typeface="Times New Roman" panose="02020603050405020304" pitchFamily="18" charset="0"/>
                <a:cs typeface="Times New Roman" panose="02020603050405020304" pitchFamily="18" charset="0"/>
              </a:rPr>
              <a:t>Nguy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hiểm</a:t>
            </a:r>
            <a:r>
              <a:rPr lang="en-US" sz="2000" dirty="0">
                <a:latin typeface="Times New Roman" panose="02020603050405020304" pitchFamily="18" charset="0"/>
                <a:cs typeface="Times New Roman" panose="02020603050405020304" pitchFamily="18" charset="0"/>
              </a:rPr>
              <a:t> </a:t>
            </a:r>
            <a:r>
              <a:rPr lang="en-US" sz="2000" err="1">
                <a:latin typeface="Times New Roman" panose="02020603050405020304" pitchFamily="18" charset="0"/>
                <a:cs typeface="Times New Roman" panose="02020603050405020304" pitchFamily="18" charset="0"/>
              </a:rPr>
              <a:t>vì</a:t>
            </a:r>
            <a:r>
              <a:rPr lang="en-US" sz="2000">
                <a:latin typeface="Times New Roman" panose="02020603050405020304" pitchFamily="18" charset="0"/>
                <a:cs typeface="Times New Roman" panose="02020603050405020304" pitchFamily="18" charset="0"/>
              </a:rPr>
              <a:t> cầm kéo đùa với bạn nữ có thể gây thương tích</a:t>
            </a:r>
            <a:endParaRPr lang="en-US" sz="20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04800" y="5867400"/>
            <a:ext cx="8610600" cy="830997"/>
          </a:xfrm>
          <a:prstGeom prst="rect">
            <a:avLst/>
          </a:prstGeom>
          <a:noFill/>
        </p:spPr>
        <p:txBody>
          <a:bodyPr wrap="square" rtlCol="0">
            <a:spAutoFit/>
          </a:bodyPr>
          <a:lstStyle/>
          <a:p>
            <a:r>
              <a:rPr lang="vi-VN" sz="2400">
                <a:latin typeface="Times New Roman" pitchFamily="18" charset="0"/>
                <a:cs typeface="Times New Roman" pitchFamily="18" charset="0"/>
              </a:rPr>
              <a:t>Nếu con là bạn của những bạn trong tranh con sẽ khuyên bạn như thế nào để đảm bảo an toàn khi sử dụng đồ dùng trong gia đình.</a:t>
            </a:r>
            <a:endParaRPr lang="en-US" sz="2400">
              <a:latin typeface="Times New Roman" pitchFamily="18" charset="0"/>
              <a:cs typeface="Times New Roman"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orizontal Scroll 4"/>
          <p:cNvSpPr/>
          <p:nvPr/>
        </p:nvSpPr>
        <p:spPr>
          <a:xfrm>
            <a:off x="952500" y="304800"/>
            <a:ext cx="7315200" cy="1295400"/>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600" dirty="0" err="1">
                <a:latin typeface="Times New Roman" pitchFamily="18" charset="0"/>
                <a:cs typeface="Times New Roman" pitchFamily="18" charset="0"/>
              </a:rPr>
              <a:t>Hoạt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động</a:t>
            </a:r>
            <a:r>
              <a:rPr lang="en-US" sz="3600" dirty="0">
                <a:latin typeface="Times New Roman" pitchFamily="18" charset="0"/>
                <a:cs typeface="Times New Roman" pitchFamily="18" charset="0"/>
              </a:rPr>
              <a:t> 3: </a:t>
            </a:r>
            <a:r>
              <a:rPr lang="en-US" sz="3600" dirty="0" err="1">
                <a:latin typeface="Times New Roman" pitchFamily="18" charset="0"/>
                <a:cs typeface="Times New Roman" pitchFamily="18" charset="0"/>
              </a:rPr>
              <a:t>Thực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hành</a:t>
            </a:r>
            <a:r>
              <a:rPr lang="en-US" sz="3600" dirty="0">
                <a:latin typeface="Times New Roman" pitchFamily="18" charset="0"/>
                <a:cs typeface="Times New Roman" pitchFamily="18" charset="0"/>
              </a:rPr>
              <a:t> ở </a:t>
            </a:r>
            <a:r>
              <a:rPr lang="en-US" sz="3600" dirty="0" err="1">
                <a:latin typeface="Times New Roman" pitchFamily="18" charset="0"/>
                <a:cs typeface="Times New Roman" pitchFamily="18" charset="0"/>
              </a:rPr>
              <a:t>gia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đình</a:t>
            </a:r>
            <a:endParaRPr lang="en-US" sz="3600" dirty="0">
              <a:latin typeface="Times New Roman" pitchFamily="18" charset="0"/>
              <a:cs typeface="Times New Roman" pitchFamily="18" charset="0"/>
            </a:endParaRPr>
          </a:p>
        </p:txBody>
      </p:sp>
      <p:sp>
        <p:nvSpPr>
          <p:cNvPr id="6" name="TextBox 5"/>
          <p:cNvSpPr txBox="1"/>
          <p:nvPr/>
        </p:nvSpPr>
        <p:spPr>
          <a:xfrm>
            <a:off x="609600" y="1905000"/>
            <a:ext cx="8001000" cy="3416320"/>
          </a:xfrm>
          <a:prstGeom prst="rect">
            <a:avLst/>
          </a:prstGeom>
          <a:noFill/>
        </p:spPr>
        <p:txBody>
          <a:bodyPr wrap="square" rtlCol="0">
            <a:spAutoFit/>
          </a:bodyPr>
          <a:lstStyle/>
          <a:p>
            <a:pPr marL="285750" indent="-285750">
              <a:buFontTx/>
              <a:buChar char="-"/>
            </a:pPr>
            <a:r>
              <a:rPr lang="vi-VN" sz="2400" dirty="0">
                <a:latin typeface="Times New Roman" panose="02020603050405020304" pitchFamily="18" charset="0"/>
                <a:cs typeface="Times New Roman" panose="02020603050405020304" pitchFamily="18" charset="0"/>
              </a:rPr>
              <a:t>Chia sẻ với bố mẹ, người thân những điều đã học hỏi được về việc sử dụng dụng cụ gia đình an toàn. </a:t>
            </a:r>
          </a:p>
          <a:p>
            <a:pPr marL="285750" indent="-285750">
              <a:buFontTx/>
              <a:buChar char="-"/>
            </a:pPr>
            <a:r>
              <a:rPr lang="vi-VN" sz="2400" dirty="0">
                <a:latin typeface="Times New Roman" panose="02020603050405020304" pitchFamily="18" charset="0"/>
                <a:cs typeface="Times New Roman" panose="02020603050405020304" pitchFamily="18" charset="0"/>
              </a:rPr>
              <a:t>Nhờ bố mẹ, người thân hướng dẫn cách sử dụng 1 số đồ dùng gia đình đảm bảo an toàn . </a:t>
            </a:r>
          </a:p>
          <a:p>
            <a:pPr marL="285750" indent="-285750">
              <a:buFontTx/>
              <a:buChar char="-"/>
            </a:pPr>
            <a:r>
              <a:rPr lang="vi-VN" sz="2400" dirty="0">
                <a:latin typeface="Times New Roman" panose="02020603050405020304" pitchFamily="18" charset="0"/>
                <a:cs typeface="Times New Roman" panose="02020603050405020304" pitchFamily="18" charset="0"/>
              </a:rPr>
              <a:t>Thực hành sử dụng 1 số đồ dùng vào việc giúp đỡ gia đình những việc vừa sức như quét nhà, lau bàn ghế, rửa rau, chăm sóc cây, ...</a:t>
            </a:r>
          </a:p>
          <a:p>
            <a:pPr marL="285750" indent="-285750">
              <a:buFontTx/>
              <a:buChar char="-"/>
            </a:pPr>
            <a:r>
              <a:rPr lang="vi-VN" sz="2400" dirty="0">
                <a:latin typeface="Times New Roman" panose="02020603050405020304" pitchFamily="18" charset="0"/>
                <a:cs typeface="Times New Roman" panose="02020603050405020304" pitchFamily="18" charset="0"/>
              </a:rPr>
              <a:t>Nghe bố mẹ, người thân nhận xét việc sử dụng đồ dùng gia đình của em. </a:t>
            </a:r>
            <a:endParaRPr lang="en-US" sz="2400"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667682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rizontal Scroll 5"/>
          <p:cNvSpPr/>
          <p:nvPr/>
        </p:nvSpPr>
        <p:spPr>
          <a:xfrm>
            <a:off x="228600" y="1600200"/>
            <a:ext cx="8610600" cy="4038600"/>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lstStyle/>
          <a:p>
            <a:r>
              <a:rPr lang="vi-VN" sz="4000" i="1">
                <a:solidFill>
                  <a:schemeClr val="tx1"/>
                </a:solidFill>
                <a:latin typeface="Times New Roman" pitchFamily="18" charset="0"/>
                <a:cs typeface="Times New Roman" pitchFamily="18" charset="0"/>
              </a:rPr>
              <a:t>Thông điệp: Mỗi người cần phải biết cách và thực hiệc đúng những quy định về sử dụng an toàn đồ dùng trong nhà để đảm bảo an toàn cho bản thân,gia đình.</a:t>
            </a:r>
          </a:p>
        </p:txBody>
      </p:sp>
      <p:sp>
        <p:nvSpPr>
          <p:cNvPr id="7" name="TextBox 6"/>
          <p:cNvSpPr txBox="1"/>
          <p:nvPr/>
        </p:nvSpPr>
        <p:spPr>
          <a:xfrm>
            <a:off x="334617" y="304800"/>
            <a:ext cx="8763000" cy="954107"/>
          </a:xfrm>
          <a:prstGeom prst="rect">
            <a:avLst/>
          </a:prstGeom>
          <a:noFill/>
        </p:spPr>
        <p:txBody>
          <a:bodyPr wrap="square" rtlCol="0">
            <a:spAutoFit/>
          </a:bodyPr>
          <a:lstStyle/>
          <a:p>
            <a:pPr algn="ctr"/>
            <a:r>
              <a:rPr lang="vi-VN" sz="2800" dirty="0">
                <a:solidFill>
                  <a:srgbClr val="FF0000"/>
                </a:solidFill>
                <a:latin typeface="+mj-lt"/>
              </a:rPr>
              <a:t>Hoạt động trải nghiệm: </a:t>
            </a:r>
          </a:p>
          <a:p>
            <a:pPr algn="ctr"/>
            <a:r>
              <a:rPr lang="vi-VN" sz="2800" dirty="0">
                <a:solidFill>
                  <a:srgbClr val="FF0000"/>
                </a:solidFill>
                <a:latin typeface="+mj-lt"/>
              </a:rPr>
              <a:t>Bài 10: Sử dụng an toàn đồ dùng trong gia đình</a:t>
            </a:r>
            <a:endParaRPr lang="en-US" sz="2800" dirty="0">
              <a:solidFill>
                <a:srgbClr val="FF0000"/>
              </a:solidFill>
              <a:latin typeface="+mj-lt"/>
            </a:endParaRPr>
          </a:p>
        </p:txBody>
      </p:sp>
    </p:spTree>
    <p:custDataLst>
      <p:tags r:id="rId1"/>
    </p:custDataLst>
    <p:extLst>
      <p:ext uri="{BB962C8B-B14F-4D97-AF65-F5344CB8AC3E}">
        <p14:creationId xmlns:p14="http://schemas.microsoft.com/office/powerpoint/2010/main" val="3243032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LMS_API_VERSION" val="SCORM 2004 (4th edition)"/>
  <p:tag name="ISPRING_ULTRA_SCORM_COURSE_ID" val="A6875E42-BA8F-4DC3-9F40-BFBAFBCB9909"/>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uFFFD\uFFFD\u001Bd{8CF2C55F-B145-460A-B1B2-D144E4C14B2C}&quot;,&quot;C:\\Users\\Admin\\Desktop&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PASSING_SCORE" val="100.000000"/>
  <p:tag name="ISPRING_PRESENTATION_TITLE" val="Hoạt động trải nghiệm 1- Sủ dụng đồ trong gia đình an toàn"/>
  <p:tag name="ISPRING_FIRST_PUBLISH" val="1"/>
  <p:tag name="ISPRING_SCORM_RATE_QUIZZES" val="0"/>
</p:tagLst>
</file>

<file path=ppt/tags/tag2.xml><?xml version="1.0" encoding="utf-8"?>
<p:tagLst xmlns:a="http://schemas.openxmlformats.org/drawingml/2006/main" xmlns:r="http://schemas.openxmlformats.org/officeDocument/2006/relationships" xmlns:p="http://schemas.openxmlformats.org/presentationml/2006/main">
  <p:tag name="GENSWF_SLIDE_UID" val="{6180D49C-EAB8-4FAF-9059-43C3D409B8C9}:327"/>
</p:tagLst>
</file>

<file path=ppt/tags/tag3.xml><?xml version="1.0" encoding="utf-8"?>
<p:tagLst xmlns:a="http://schemas.openxmlformats.org/drawingml/2006/main" xmlns:r="http://schemas.openxmlformats.org/officeDocument/2006/relationships" xmlns:p="http://schemas.openxmlformats.org/presentationml/2006/main">
  <p:tag name="GENSWF_SLIDE_UID" val="{9C13A19A-11C2-4F6C-89AD-5ED0ABA1B651}:335"/>
</p:tagLst>
</file>

<file path=ppt/tags/tag4.xml><?xml version="1.0" encoding="utf-8"?>
<p:tagLst xmlns:a="http://schemas.openxmlformats.org/drawingml/2006/main" xmlns:r="http://schemas.openxmlformats.org/officeDocument/2006/relationships" xmlns:p="http://schemas.openxmlformats.org/presentationml/2006/main">
  <p:tag name="GENSWF_SLIDE_UID" val="{46B16E9A-DDC6-44C1-9E1A-8C07DC5812C3}:257"/>
</p:tagLst>
</file>

<file path=ppt/tags/tag5.xml><?xml version="1.0" encoding="utf-8"?>
<p:tagLst xmlns:a="http://schemas.openxmlformats.org/drawingml/2006/main" xmlns:r="http://schemas.openxmlformats.org/officeDocument/2006/relationships" xmlns:p="http://schemas.openxmlformats.org/presentationml/2006/main">
  <p:tag name="GENSWF_SLIDE_UID" val="{32B48AED-7655-4608-85EE-F37569AA3761}:336"/>
</p:tagLst>
</file>

<file path=ppt/tags/tag6.xml><?xml version="1.0" encoding="utf-8"?>
<p:tagLst xmlns:a="http://schemas.openxmlformats.org/drawingml/2006/main" xmlns:r="http://schemas.openxmlformats.org/officeDocument/2006/relationships" xmlns:p="http://schemas.openxmlformats.org/presentationml/2006/main">
  <p:tag name="GENSWF_SLIDE_UID" val="{EE8B46A0-B312-41B2-89F5-227F23FF9097}:33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454</TotalTime>
  <Words>229</Words>
  <Application>Microsoft Office PowerPoint</Application>
  <PresentationFormat>On-screen Show (4:3)</PresentationFormat>
  <Paragraphs>20</Paragraphs>
  <Slides>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Calibri</vt:lpstr>
      <vt:lpstr>Lucida Sans Unicode</vt:lpstr>
      <vt:lpstr>Times New Roman</vt:lpstr>
      <vt:lpstr>Verdana</vt:lpstr>
      <vt:lpstr>Wingdings 2</vt:lpstr>
      <vt:lpstr>Wingdings 3</vt:lpstr>
      <vt:lpstr>Concourse</vt:lpstr>
      <vt:lpstr>PowerPoint Presentation</vt:lpstr>
      <vt:lpstr>PowerPoint Presentation</vt:lpstr>
      <vt:lpstr>PowerPoint Presentation</vt:lpstr>
      <vt:lpstr>PowerPoint Presentation</vt:lpstr>
      <vt:lpstr>PowerPoint Presentation</vt:lpstr>
    </vt:vector>
  </TitlesOfParts>
  <Company>Sky123.Org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Hoạt động trải nghiệm 1- Sủ dụng đồ trong gia đình an toàn</dc:title>
  <dc:creator>Administrator</dc:creator>
  <cp:lastModifiedBy>Admin</cp:lastModifiedBy>
  <cp:revision>39</cp:revision>
  <dcterms:created xsi:type="dcterms:W3CDTF">2020-09-02T03:31:58Z</dcterms:created>
  <dcterms:modified xsi:type="dcterms:W3CDTF">2025-12-20T10:09:19Z</dcterms:modified>
</cp:coreProperties>
</file>