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20"/>
  </p:notesMasterIdLst>
  <p:sldIdLst>
    <p:sldId id="334" r:id="rId3"/>
    <p:sldId id="324" r:id="rId4"/>
    <p:sldId id="375" r:id="rId5"/>
    <p:sldId id="314" r:id="rId6"/>
    <p:sldId id="366" r:id="rId7"/>
    <p:sldId id="329" r:id="rId8"/>
    <p:sldId id="367" r:id="rId9"/>
    <p:sldId id="352" r:id="rId10"/>
    <p:sldId id="368" r:id="rId11"/>
    <p:sldId id="370" r:id="rId12"/>
    <p:sldId id="371" r:id="rId13"/>
    <p:sldId id="372" r:id="rId14"/>
    <p:sldId id="373" r:id="rId15"/>
    <p:sldId id="333" r:id="rId16"/>
    <p:sldId id="374" r:id="rId17"/>
    <p:sldId id="356" r:id="rId18"/>
    <p:sldId id="261" r:id="rId19"/>
  </p:sldIdLst>
  <p:sldSz cx="9144000" cy="5143500" type="screen16x9"/>
  <p:notesSz cx="6858000" cy="9144000"/>
  <p:embeddedFontLst>
    <p:embeddedFont>
      <p:font typeface="Arial Rounded MT Bold" panose="020F0704030504030204" pitchFamily="34" charset="0"/>
      <p:regular r:id="rId21"/>
    </p:embeddedFont>
    <p:embeddedFont>
      <p:font typeface="Arial-Rounded" panose="020B0604020202020204" charset="0"/>
      <p:regular r:id="rId22"/>
      <p:bold r:id="rId23"/>
    </p:embeddedFont>
    <p:embeddedFont>
      <p:font typeface="HP001 4 hàng" panose="020B0604020202020204" charset="0"/>
      <p:regular r:id="rId24"/>
      <p:bold r:id="rId25"/>
    </p:embeddedFont>
    <p:embeddedFont>
      <p:font typeface="Lato" panose="020F0502020204030203" pitchFamily="34" charset="0"/>
      <p:regular r:id="rId26"/>
      <p:bold r:id="rId27"/>
      <p:italic r:id="rId28"/>
      <p:boldItalic r:id="rId29"/>
    </p:embeddedFont>
    <p:embeddedFont>
      <p:font typeface="Quicksand Medium"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8AC"/>
    <a:srgbClr val="FEE7EF"/>
    <a:srgbClr val="F4A60A"/>
    <a:srgbClr val="009242"/>
    <a:srgbClr val="8BBD31"/>
    <a:srgbClr val="3FAF5A"/>
    <a:srgbClr val="FEFBF6"/>
    <a:srgbClr val="57EF7F"/>
    <a:srgbClr val="2CD434"/>
    <a:srgbClr val="72C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95501" autoAdjust="0"/>
  </p:normalViewPr>
  <p:slideViewPr>
    <p:cSldViewPr snapToGrid="0">
      <p:cViewPr varScale="1">
        <p:scale>
          <a:sx n="105" d="100"/>
          <a:sy n="105" d="100"/>
        </p:scale>
        <p:origin x="643" y="29"/>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08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5af97229a_8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af97229a_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19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2/10/2025</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22045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2/10/2025</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32541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2/10/2025</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49350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2/10/2025</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85112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2/10/2025</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81448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2/10/2025</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01319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2/10/2025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48145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2/10/2025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4999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6134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CEF851F-4C9B-4ED8-A706-7687066F5A2C}" type="datetimeFigureOut">
              <a:rPr lang="en-US" smtClean="0"/>
              <a:t>2/10/2025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61019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2/10/2025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2399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2/10/2025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2508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2/10/2025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51310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8" cstate="screen">
            <a:lum/>
            <a:extLst>
              <a:ext uri="{28A0092B-C50C-407E-A947-70E740481C1C}">
                <a14:useLocalDpi xmlns:a14="http://schemas.microsoft.com/office/drawing/2010/main"/>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4" r:id="rId3"/>
    <p:sldLayoutId id="2147483655" r:id="rId4"/>
    <p:sldLayoutId id="2147483657" r:id="rId5"/>
    <p:sldLayoutId id="214748367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2/10/2025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79846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 Id="rId5" Type="http://schemas.microsoft.com/office/2007/relationships/hdphoto" Target="../media/hdphoto2.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92287" y="1709530"/>
            <a:ext cx="4125201" cy="163001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chemeClr val="bg1"/>
                </a:solidFill>
                <a:latin typeface="Arial" pitchFamily="34" charset="0"/>
                <a:cs typeface="Arial" pitchFamily="34" charset="0"/>
              </a:rPr>
              <a:t>Khởi động</a:t>
            </a:r>
          </a:p>
        </p:txBody>
      </p:sp>
      <p:sp>
        <p:nvSpPr>
          <p:cNvPr id="3" name="Oval 2"/>
          <p:cNvSpPr/>
          <p:nvPr/>
        </p:nvSpPr>
        <p:spPr>
          <a:xfrm>
            <a:off x="2064103" y="1953039"/>
            <a:ext cx="1212574" cy="1143000"/>
          </a:xfrm>
          <a:prstGeom prst="ellipse">
            <a:avLst/>
          </a:prstGeom>
          <a:solidFill>
            <a:schemeClr val="accent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bg1"/>
                </a:solidFill>
              </a:rPr>
              <a:t>1</a:t>
            </a:r>
          </a:p>
        </p:txBody>
      </p:sp>
      <p:grpSp>
        <p:nvGrpSpPr>
          <p:cNvPr id="2" name="Group 1"/>
          <p:cNvGrpSpPr/>
          <p:nvPr/>
        </p:nvGrpSpPr>
        <p:grpSpPr>
          <a:xfrm>
            <a:off x="0" y="478464"/>
            <a:ext cx="9144000" cy="4732450"/>
            <a:chOff x="0" y="478464"/>
            <a:chExt cx="9144000" cy="4732450"/>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QUYNH\anh tai ve poiwer oint\dao maijpg.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99429" l="0" r="93030"/>
                      </a14:imgEffect>
                    </a14:imgLayer>
                  </a14:imgProps>
                </a:ext>
                <a:ext uri="{28A0092B-C50C-407E-A947-70E740481C1C}">
                  <a14:useLocalDpi xmlns:a14="http://schemas.microsoft.com/office/drawing/2010/main"/>
                </a:ext>
              </a:extLst>
            </a:blip>
            <a:srcRect/>
            <a:stretch/>
          </p:blipFill>
          <p:spPr bwMode="auto">
            <a:xfrm flipH="1">
              <a:off x="7147093" y="478464"/>
              <a:ext cx="1996907" cy="13682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09907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2259" y="26078"/>
            <a:ext cx="3752950" cy="584775"/>
          </a:xfrm>
          <a:prstGeom prst="rect">
            <a:avLst/>
          </a:prstGeom>
          <a:noFill/>
        </p:spPr>
        <p:txBody>
          <a:bodyPr wrap="none" rtlCol="0">
            <a:spAutoFit/>
          </a:bodyPr>
          <a:lstStyle/>
          <a:p>
            <a:r>
              <a:rPr lang="en-US" sz="3200" b="1"/>
              <a:t>Cả nhà đi chơi núi</a:t>
            </a:r>
          </a:p>
        </p:txBody>
      </p:sp>
      <p:sp>
        <p:nvSpPr>
          <p:cNvPr id="6" name="TextBox 5"/>
          <p:cNvSpPr txBox="1"/>
          <p:nvPr/>
        </p:nvSpPr>
        <p:spPr>
          <a:xfrm>
            <a:off x="252248" y="628874"/>
            <a:ext cx="8334704" cy="3416320"/>
          </a:xfrm>
          <a:prstGeom prst="rect">
            <a:avLst/>
          </a:prstGeom>
          <a:noFill/>
        </p:spPr>
        <p:txBody>
          <a:bodyPr wrap="square" rtlCol="0">
            <a:spAutoFit/>
          </a:bodyPr>
          <a:lstStyle/>
          <a:p>
            <a:pPr algn="just"/>
            <a:r>
              <a:rPr lang="en-US" sz="2400" dirty="0"/>
              <a:t>      </a:t>
            </a:r>
            <a:r>
              <a:rPr lang="en-US" sz="2400" dirty="0" err="1"/>
              <a:t>Bố</a:t>
            </a:r>
            <a:r>
              <a:rPr lang="en-US" sz="2400" dirty="0"/>
              <a:t> </a:t>
            </a:r>
            <a:r>
              <a:rPr lang="en-US" sz="2400" dirty="0" err="1"/>
              <a:t>mẹ</a:t>
            </a:r>
            <a:r>
              <a:rPr lang="en-US" sz="2400" dirty="0"/>
              <a:t> </a:t>
            </a:r>
            <a:r>
              <a:rPr lang="en-US" sz="2400" dirty="0" err="1"/>
              <a:t>cho</a:t>
            </a:r>
            <a:r>
              <a:rPr lang="en-US" sz="2400" dirty="0"/>
              <a:t> Nam </a:t>
            </a:r>
            <a:r>
              <a:rPr lang="en-US" sz="2400" dirty="0" err="1"/>
              <a:t>và</a:t>
            </a:r>
            <a:r>
              <a:rPr lang="en-US" sz="2400" dirty="0"/>
              <a:t> </a:t>
            </a:r>
            <a:r>
              <a:rPr lang="en-US" sz="2400" dirty="0" err="1"/>
              <a:t>Đức</a:t>
            </a:r>
            <a:r>
              <a:rPr lang="en-US" sz="2400" dirty="0"/>
              <a:t> </a:t>
            </a:r>
            <a:r>
              <a:rPr lang="en-US" sz="2400" dirty="0" err="1"/>
              <a:t>đi</a:t>
            </a:r>
            <a:r>
              <a:rPr lang="en-US" sz="2400" dirty="0"/>
              <a:t> </a:t>
            </a:r>
            <a:r>
              <a:rPr lang="en-US" sz="2400" dirty="0" err="1"/>
              <a:t>chơi</a:t>
            </a:r>
            <a:r>
              <a:rPr lang="en-US" sz="2400" dirty="0"/>
              <a:t> </a:t>
            </a:r>
            <a:r>
              <a:rPr lang="en-US" sz="2400" dirty="0" err="1"/>
              <a:t>núi</a:t>
            </a:r>
            <a:r>
              <a:rPr lang="en-US" sz="2400" dirty="0"/>
              <a:t>. </a:t>
            </a:r>
            <a:r>
              <a:rPr lang="en-US" sz="2400" dirty="0" err="1"/>
              <a:t>Hôm</a:t>
            </a:r>
            <a:r>
              <a:rPr lang="en-US" sz="2400" dirty="0"/>
              <a:t> </a:t>
            </a:r>
            <a:r>
              <a:rPr lang="en-US" sz="2400" dirty="0" err="1"/>
              <a:t>trước</a:t>
            </a:r>
            <a:r>
              <a:rPr lang="en-US" sz="2400" dirty="0"/>
              <a:t>, </a:t>
            </a:r>
            <a:r>
              <a:rPr lang="en-US" sz="2400" dirty="0" err="1"/>
              <a:t>mẹ</a:t>
            </a:r>
            <a:r>
              <a:rPr lang="en-US" sz="2400" dirty="0"/>
              <a:t> </a:t>
            </a:r>
            <a:r>
              <a:rPr lang="en-US" sz="2400" dirty="0" err="1"/>
              <a:t>thức</a:t>
            </a:r>
            <a:r>
              <a:rPr lang="en-US" sz="2400" dirty="0"/>
              <a:t> </a:t>
            </a:r>
            <a:r>
              <a:rPr lang="en-US" sz="2400" dirty="0" err="1"/>
              <a:t>khuya</a:t>
            </a:r>
            <a:r>
              <a:rPr lang="en-US" sz="2400" dirty="0"/>
              <a:t> </a:t>
            </a:r>
            <a:r>
              <a:rPr lang="en-US" sz="2400" dirty="0" err="1"/>
              <a:t>để</a:t>
            </a:r>
            <a:r>
              <a:rPr lang="en-US" sz="2400" dirty="0"/>
              <a:t> </a:t>
            </a:r>
            <a:r>
              <a:rPr lang="en-US" sz="2400" dirty="0" err="1"/>
              <a:t>chuẩn</a:t>
            </a:r>
            <a:r>
              <a:rPr lang="en-US" sz="2400" dirty="0"/>
              <a:t> </a:t>
            </a:r>
            <a:r>
              <a:rPr lang="en-US" sz="2400" dirty="0" err="1"/>
              <a:t>bị</a:t>
            </a:r>
            <a:r>
              <a:rPr lang="en-US" sz="2400" dirty="0"/>
              <a:t> </a:t>
            </a:r>
            <a:r>
              <a:rPr lang="en-US" sz="2400" dirty="0" err="1"/>
              <a:t>quần</a:t>
            </a:r>
            <a:r>
              <a:rPr lang="en-US" sz="2400" dirty="0"/>
              <a:t> </a:t>
            </a:r>
            <a:r>
              <a:rPr lang="en-US" sz="2400" dirty="0" err="1"/>
              <a:t>áo,thức</a:t>
            </a:r>
            <a:r>
              <a:rPr lang="en-US" sz="2400" dirty="0"/>
              <a:t> </a:t>
            </a:r>
            <a:r>
              <a:rPr lang="en-US" sz="2400" dirty="0" err="1"/>
              <a:t>ăn</a:t>
            </a:r>
            <a:r>
              <a:rPr lang="en-US" sz="2400" dirty="0"/>
              <a:t>, </a:t>
            </a:r>
            <a:r>
              <a:rPr lang="en-US" sz="2400" dirty="0" err="1"/>
              <a:t>nước</a:t>
            </a:r>
            <a:r>
              <a:rPr lang="en-US" sz="2400" dirty="0"/>
              <a:t> </a:t>
            </a:r>
            <a:r>
              <a:rPr lang="en-US" sz="2400" dirty="0" err="1"/>
              <a:t>uống</a:t>
            </a:r>
            <a:r>
              <a:rPr lang="en-US" sz="2400" dirty="0"/>
              <a:t> </a:t>
            </a:r>
            <a:r>
              <a:rPr lang="en-US" sz="2400" dirty="0" err="1"/>
              <a:t>và</a:t>
            </a:r>
            <a:r>
              <a:rPr lang="en-US" sz="2400" dirty="0"/>
              <a:t> </a:t>
            </a:r>
            <a:r>
              <a:rPr lang="en-US" sz="2400" dirty="0" err="1"/>
              <a:t>cả</a:t>
            </a:r>
            <a:r>
              <a:rPr lang="en-US" sz="2400" dirty="0"/>
              <a:t> </a:t>
            </a:r>
            <a:r>
              <a:rPr lang="en-US" sz="2400" dirty="0" err="1"/>
              <a:t>tuýp</a:t>
            </a:r>
            <a:r>
              <a:rPr lang="en-US" sz="2400" dirty="0"/>
              <a:t> </a:t>
            </a:r>
            <a:r>
              <a:rPr lang="en-US" sz="2400" dirty="0" err="1"/>
              <a:t>thuốc</a:t>
            </a:r>
            <a:r>
              <a:rPr lang="en-US" sz="2400" dirty="0"/>
              <a:t> </a:t>
            </a:r>
            <a:r>
              <a:rPr lang="en-US" sz="2400" dirty="0" err="1"/>
              <a:t>chống</a:t>
            </a:r>
            <a:r>
              <a:rPr lang="en-US" sz="2400" dirty="0"/>
              <a:t> </a:t>
            </a:r>
            <a:r>
              <a:rPr lang="en-US" sz="2400" dirty="0" err="1"/>
              <a:t>côn</a:t>
            </a:r>
            <a:r>
              <a:rPr lang="en-US" sz="2400" dirty="0"/>
              <a:t> </a:t>
            </a:r>
            <a:r>
              <a:rPr lang="en-US" sz="2400" dirty="0" err="1"/>
              <a:t>trùng</a:t>
            </a:r>
            <a:r>
              <a:rPr lang="en-US" sz="2400" dirty="0"/>
              <a:t>.</a:t>
            </a:r>
          </a:p>
          <a:p>
            <a:pPr algn="just"/>
            <a:r>
              <a:rPr lang="en-US" sz="2400" dirty="0"/>
              <a:t>      </a:t>
            </a:r>
            <a:r>
              <a:rPr lang="en-US" sz="2400" dirty="0" err="1"/>
              <a:t>Hôm</a:t>
            </a:r>
            <a:r>
              <a:rPr lang="en-US" sz="2400" dirty="0"/>
              <a:t> </a:t>
            </a:r>
            <a:r>
              <a:rPr lang="en-US" sz="2400" dirty="0" err="1"/>
              <a:t>sau</a:t>
            </a:r>
            <a:r>
              <a:rPr lang="en-US" sz="2400" dirty="0"/>
              <a:t>, </a:t>
            </a:r>
            <a:r>
              <a:rPr lang="en-US" sz="2400" dirty="0" err="1"/>
              <a:t>khi</a:t>
            </a:r>
            <a:r>
              <a:rPr lang="en-US" sz="2400" dirty="0"/>
              <a:t> </a:t>
            </a:r>
            <a:r>
              <a:rPr lang="en-US" sz="2400" dirty="0" err="1"/>
              <a:t>mặt</a:t>
            </a:r>
            <a:r>
              <a:rPr lang="en-US" sz="2400" dirty="0"/>
              <a:t> </a:t>
            </a:r>
            <a:r>
              <a:rPr lang="en-US" sz="2400" dirty="0" err="1"/>
              <a:t>trời</a:t>
            </a:r>
            <a:r>
              <a:rPr lang="en-US" sz="2400" dirty="0"/>
              <a:t> </a:t>
            </a:r>
            <a:r>
              <a:rPr lang="en-US" sz="2400" dirty="0" err="1"/>
              <a:t>lên</a:t>
            </a:r>
            <a:r>
              <a:rPr lang="en-US" sz="2400" dirty="0"/>
              <a:t>, </a:t>
            </a:r>
            <a:r>
              <a:rPr lang="en-US" sz="2400" dirty="0" err="1"/>
              <a:t>cả</a:t>
            </a:r>
            <a:r>
              <a:rPr lang="en-US" sz="2400" dirty="0"/>
              <a:t> </a:t>
            </a:r>
            <a:r>
              <a:rPr lang="en-US" sz="2400" dirty="0" err="1"/>
              <a:t>nhà</a:t>
            </a:r>
            <a:r>
              <a:rPr lang="en-US" sz="2400" dirty="0"/>
              <a:t> </a:t>
            </a:r>
            <a:r>
              <a:rPr lang="en-US" sz="2400" dirty="0" err="1"/>
              <a:t>đã</a:t>
            </a:r>
            <a:r>
              <a:rPr lang="en-US" sz="2400" dirty="0"/>
              <a:t> </a:t>
            </a:r>
            <a:r>
              <a:rPr lang="en-US" sz="2400" dirty="0" err="1"/>
              <a:t>tới</a:t>
            </a:r>
            <a:r>
              <a:rPr lang="en-US" sz="2400" dirty="0"/>
              <a:t> </a:t>
            </a:r>
            <a:r>
              <a:rPr lang="en-US" sz="2400" dirty="0" err="1"/>
              <a:t>chân</a:t>
            </a:r>
            <a:r>
              <a:rPr lang="en-US" sz="2400" dirty="0"/>
              <a:t> </a:t>
            </a:r>
            <a:r>
              <a:rPr lang="en-US" sz="2400" dirty="0" err="1"/>
              <a:t>núi</a:t>
            </a:r>
            <a:r>
              <a:rPr lang="en-US" sz="2400" dirty="0"/>
              <a:t>. Nam </a:t>
            </a:r>
            <a:r>
              <a:rPr lang="en-US" sz="2400" dirty="0" err="1"/>
              <a:t>và</a:t>
            </a:r>
            <a:r>
              <a:rPr lang="en-US" sz="2400" dirty="0"/>
              <a:t> </a:t>
            </a:r>
            <a:r>
              <a:rPr lang="en-US" sz="2400" dirty="0" err="1"/>
              <a:t>Đức</a:t>
            </a:r>
            <a:r>
              <a:rPr lang="en-US" sz="2400" dirty="0"/>
              <a:t> </a:t>
            </a:r>
            <a:r>
              <a:rPr lang="en-US" sz="2400" dirty="0" err="1"/>
              <a:t>thích</a:t>
            </a:r>
            <a:r>
              <a:rPr lang="en-US" sz="2400" dirty="0"/>
              <a:t> </a:t>
            </a:r>
            <a:r>
              <a:rPr lang="en-US" sz="2400" dirty="0" err="1"/>
              <a:t>thú</a:t>
            </a:r>
            <a:r>
              <a:rPr lang="en-US" sz="2400" dirty="0"/>
              <a:t>, </a:t>
            </a:r>
            <a:r>
              <a:rPr lang="en-US" sz="2400" dirty="0" err="1"/>
              <a:t>đuổi</a:t>
            </a:r>
            <a:r>
              <a:rPr lang="en-US" sz="2400" dirty="0"/>
              <a:t> </a:t>
            </a:r>
            <a:r>
              <a:rPr lang="en-US" sz="2400" dirty="0" err="1"/>
              <a:t>nhau</a:t>
            </a:r>
            <a:r>
              <a:rPr lang="en-US" sz="2400" dirty="0"/>
              <a:t> </a:t>
            </a:r>
            <a:r>
              <a:rPr lang="en-US" sz="2400" dirty="0" err="1"/>
              <a:t>huỳnh</a:t>
            </a:r>
            <a:r>
              <a:rPr lang="en-US" sz="2400" dirty="0"/>
              <a:t> </a:t>
            </a:r>
            <a:r>
              <a:rPr lang="en-US" sz="2400" dirty="0" err="1"/>
              <a:t>huỵch</a:t>
            </a:r>
            <a:r>
              <a:rPr lang="en-US" sz="2400" dirty="0"/>
              <a:t>. </a:t>
            </a:r>
            <a:r>
              <a:rPr lang="en-US" sz="2400" dirty="0" err="1"/>
              <a:t>Càng</a:t>
            </a:r>
            <a:r>
              <a:rPr lang="en-US" sz="2400" dirty="0"/>
              <a:t> </a:t>
            </a:r>
            <a:r>
              <a:rPr lang="en-US" sz="2400" dirty="0" err="1"/>
              <a:t>lên</a:t>
            </a:r>
            <a:r>
              <a:rPr lang="en-US" sz="2400" dirty="0"/>
              <a:t> </a:t>
            </a:r>
            <a:r>
              <a:rPr lang="en-US" sz="2400" dirty="0" err="1"/>
              <a:t>cao</a:t>
            </a:r>
            <a:r>
              <a:rPr lang="en-US" sz="2400" dirty="0"/>
              <a:t>, </a:t>
            </a:r>
            <a:r>
              <a:rPr lang="en-US" sz="2400" dirty="0" err="1"/>
              <a:t>đường</a:t>
            </a:r>
            <a:r>
              <a:rPr lang="en-US" sz="2400" dirty="0"/>
              <a:t> </a:t>
            </a:r>
            <a:r>
              <a:rPr lang="en-US" sz="2400" dirty="0" err="1"/>
              <a:t>càng</a:t>
            </a:r>
            <a:r>
              <a:rPr lang="en-US" sz="2400" dirty="0"/>
              <a:t> </a:t>
            </a:r>
            <a:r>
              <a:rPr lang="en-US" sz="2400" dirty="0" err="1"/>
              <a:t>dốc</a:t>
            </a:r>
            <a:r>
              <a:rPr lang="en-US" sz="2400" dirty="0"/>
              <a:t> </a:t>
            </a:r>
            <a:r>
              <a:rPr lang="en-US" sz="2400" dirty="0" err="1"/>
              <a:t>và</a:t>
            </a:r>
            <a:r>
              <a:rPr lang="en-US" sz="2400" dirty="0"/>
              <a:t> </a:t>
            </a:r>
            <a:r>
              <a:rPr lang="en-US" sz="2400" dirty="0" err="1"/>
              <a:t>khúc</a:t>
            </a:r>
            <a:r>
              <a:rPr lang="en-US" sz="2400" dirty="0"/>
              <a:t> </a:t>
            </a:r>
            <a:r>
              <a:rPr lang="en-US" sz="2400" dirty="0" err="1"/>
              <a:t>khuỷu</a:t>
            </a:r>
            <a:r>
              <a:rPr lang="en-US" sz="2400" dirty="0"/>
              <a:t>, </a:t>
            </a:r>
            <a:r>
              <a:rPr lang="en-US" sz="2400" dirty="0" err="1"/>
              <a:t>bố</a:t>
            </a:r>
            <a:r>
              <a:rPr lang="en-US" sz="2400" dirty="0"/>
              <a:t> </a:t>
            </a:r>
            <a:r>
              <a:rPr lang="en-US" sz="2400" dirty="0" err="1"/>
              <a:t>phải</a:t>
            </a:r>
            <a:r>
              <a:rPr lang="en-US" sz="2400" dirty="0"/>
              <a:t> </a:t>
            </a:r>
            <a:r>
              <a:rPr lang="en-US" sz="2400" dirty="0" err="1"/>
              <a:t>cõng</a:t>
            </a:r>
            <a:r>
              <a:rPr lang="en-US" sz="2400" dirty="0"/>
              <a:t> </a:t>
            </a:r>
            <a:r>
              <a:rPr lang="en-US" sz="2400" dirty="0" err="1"/>
              <a:t>Đức</a:t>
            </a:r>
            <a:r>
              <a:rPr lang="en-US" sz="2400" dirty="0"/>
              <a:t>. </a:t>
            </a:r>
            <a:r>
              <a:rPr lang="en-US" sz="2400" dirty="0" err="1"/>
              <a:t>Thỉnh</a:t>
            </a:r>
            <a:r>
              <a:rPr lang="en-US" sz="2400" dirty="0"/>
              <a:t> </a:t>
            </a:r>
            <a:r>
              <a:rPr lang="en-US" sz="2400" dirty="0" err="1"/>
              <a:t>thoảng</a:t>
            </a:r>
            <a:r>
              <a:rPr lang="en-US" sz="2400" dirty="0"/>
              <a:t>, </a:t>
            </a:r>
            <a:r>
              <a:rPr lang="en-US" sz="2400" dirty="0" err="1"/>
              <a:t>mẹ</a:t>
            </a:r>
            <a:r>
              <a:rPr lang="en-US" sz="2400" dirty="0"/>
              <a:t> </a:t>
            </a:r>
            <a:r>
              <a:rPr lang="en-US" sz="2400" dirty="0" err="1"/>
              <a:t>lau</a:t>
            </a:r>
            <a:r>
              <a:rPr lang="en-US" sz="2400" dirty="0"/>
              <a:t> </a:t>
            </a:r>
            <a:r>
              <a:rPr lang="en-US" sz="2400" dirty="0" err="1"/>
              <a:t>mồ</a:t>
            </a:r>
            <a:r>
              <a:rPr lang="en-US" sz="2400" dirty="0"/>
              <a:t> </a:t>
            </a:r>
            <a:r>
              <a:rPr lang="en-US" sz="2400" dirty="0" err="1"/>
              <a:t>hôi</a:t>
            </a:r>
            <a:r>
              <a:rPr lang="en-US" sz="2400" dirty="0"/>
              <a:t> </a:t>
            </a:r>
            <a:r>
              <a:rPr lang="en-US" sz="2400" dirty="0" err="1"/>
              <a:t>cho</a:t>
            </a:r>
            <a:r>
              <a:rPr lang="en-US" sz="2400" dirty="0"/>
              <a:t> </a:t>
            </a:r>
            <a:r>
              <a:rPr lang="en-US" sz="2400" dirty="0" err="1"/>
              <a:t>hai</a:t>
            </a:r>
            <a:r>
              <a:rPr lang="en-US" sz="2400" dirty="0"/>
              <a:t> </a:t>
            </a:r>
            <a:r>
              <a:rPr lang="en-US" sz="2400" dirty="0" err="1"/>
              <a:t>anh</a:t>
            </a:r>
            <a:r>
              <a:rPr lang="en-US" sz="2400" dirty="0"/>
              <a:t> </a:t>
            </a:r>
            <a:r>
              <a:rPr lang="en-US" sz="2400" dirty="0" err="1"/>
              <a:t>em</a:t>
            </a:r>
            <a:r>
              <a:rPr lang="en-US" sz="2400" dirty="0"/>
              <a:t>.</a:t>
            </a:r>
          </a:p>
          <a:p>
            <a:pPr algn="just"/>
            <a:r>
              <a:rPr lang="en-US" sz="2400" dirty="0"/>
              <a:t>      </a:t>
            </a:r>
            <a:r>
              <a:rPr lang="en-US" sz="2400" dirty="0" err="1"/>
              <a:t>Lúc</a:t>
            </a:r>
            <a:r>
              <a:rPr lang="en-US" sz="2400" dirty="0"/>
              <a:t> </a:t>
            </a:r>
            <a:r>
              <a:rPr lang="en-US" sz="2400" dirty="0" err="1"/>
              <a:t>lên</a:t>
            </a:r>
            <a:r>
              <a:rPr lang="en-US" sz="2400" dirty="0"/>
              <a:t> </a:t>
            </a:r>
            <a:r>
              <a:rPr lang="en-US" sz="2400" dirty="0" err="1"/>
              <a:t>đến</a:t>
            </a:r>
            <a:r>
              <a:rPr lang="en-US" sz="2400" dirty="0"/>
              <a:t> </a:t>
            </a:r>
            <a:r>
              <a:rPr lang="en-US" sz="2400" dirty="0" err="1"/>
              <a:t>đỉnh</a:t>
            </a:r>
            <a:r>
              <a:rPr lang="en-US" sz="2400" dirty="0"/>
              <a:t> </a:t>
            </a:r>
            <a:r>
              <a:rPr lang="en-US" sz="2400" dirty="0" err="1"/>
              <a:t>núi</a:t>
            </a:r>
            <a:r>
              <a:rPr lang="en-US" sz="2400" dirty="0"/>
              <a:t> , </a:t>
            </a:r>
            <a:r>
              <a:rPr lang="en-US" sz="2400" dirty="0" err="1"/>
              <a:t>hai</a:t>
            </a:r>
            <a:r>
              <a:rPr lang="en-US" sz="2400" dirty="0"/>
              <a:t> </a:t>
            </a:r>
            <a:r>
              <a:rPr lang="en-US" sz="2400" dirty="0" err="1"/>
              <a:t>anh</a:t>
            </a:r>
            <a:r>
              <a:rPr lang="en-US" sz="2400" dirty="0"/>
              <a:t> </a:t>
            </a:r>
            <a:r>
              <a:rPr lang="en-US" sz="2400" dirty="0" err="1"/>
              <a:t>em</a:t>
            </a:r>
            <a:r>
              <a:rPr lang="en-US" sz="2400" dirty="0"/>
              <a:t> </a:t>
            </a:r>
            <a:r>
              <a:rPr lang="en-US" sz="2400" dirty="0" err="1"/>
              <a:t>vui</a:t>
            </a:r>
            <a:r>
              <a:rPr lang="en-US" sz="2400" dirty="0"/>
              <a:t> </a:t>
            </a:r>
            <a:r>
              <a:rPr lang="en-US" sz="2400" dirty="0" err="1"/>
              <a:t>sướng</a:t>
            </a:r>
            <a:r>
              <a:rPr lang="en-US" sz="2400" dirty="0"/>
              <a:t> </a:t>
            </a:r>
            <a:r>
              <a:rPr lang="en-US" sz="2400" dirty="0" err="1"/>
              <a:t>hét</a:t>
            </a:r>
            <a:r>
              <a:rPr lang="en-US" sz="2400" dirty="0"/>
              <a:t> </a:t>
            </a:r>
            <a:r>
              <a:rPr lang="en-US" sz="2400" dirty="0" err="1"/>
              <a:t>vang</a:t>
            </a:r>
            <a:r>
              <a:rPr lang="en-US" sz="2400" dirty="0"/>
              <a:t>.</a:t>
            </a:r>
          </a:p>
          <a:p>
            <a:pPr algn="r"/>
            <a:r>
              <a:rPr lang="en-US" sz="2000" dirty="0"/>
              <a:t>( </a:t>
            </a:r>
            <a:r>
              <a:rPr lang="en-US" sz="2000" dirty="0" err="1"/>
              <a:t>Lâm</a:t>
            </a:r>
            <a:r>
              <a:rPr lang="en-US" sz="2000" dirty="0"/>
              <a:t> </a:t>
            </a:r>
            <a:r>
              <a:rPr lang="en-US" sz="2000" dirty="0" err="1"/>
              <a:t>Anh</a:t>
            </a:r>
            <a:r>
              <a:rPr lang="en-US" sz="2000" dirty="0"/>
              <a:t> )</a:t>
            </a:r>
          </a:p>
        </p:txBody>
      </p:sp>
      <p:sp>
        <p:nvSpPr>
          <p:cNvPr id="3" name="TextBox 2"/>
          <p:cNvSpPr txBox="1"/>
          <p:nvPr/>
        </p:nvSpPr>
        <p:spPr>
          <a:xfrm>
            <a:off x="651641" y="4544989"/>
            <a:ext cx="2377574" cy="369332"/>
          </a:xfrm>
          <a:prstGeom prst="rect">
            <a:avLst/>
          </a:prstGeom>
          <a:noFill/>
        </p:spPr>
        <p:txBody>
          <a:bodyPr wrap="none" rtlCol="0">
            <a:spAutoFit/>
          </a:bodyPr>
          <a:lstStyle/>
          <a:p>
            <a:r>
              <a:rPr lang="en-US" sz="1800"/>
              <a:t>Đọc nối tiếp từng câu</a:t>
            </a:r>
          </a:p>
        </p:txBody>
      </p:sp>
      <p:sp>
        <p:nvSpPr>
          <p:cNvPr id="5" name="TextBox 4"/>
          <p:cNvSpPr txBox="1"/>
          <p:nvPr/>
        </p:nvSpPr>
        <p:spPr>
          <a:xfrm>
            <a:off x="674897" y="4544254"/>
            <a:ext cx="2390398" cy="369332"/>
          </a:xfrm>
          <a:prstGeom prst="rect">
            <a:avLst/>
          </a:prstGeom>
          <a:solidFill>
            <a:schemeClr val="bg1"/>
          </a:solidFill>
        </p:spPr>
        <p:txBody>
          <a:bodyPr wrap="none" rtlCol="0">
            <a:spAutoFit/>
          </a:bodyPr>
          <a:lstStyle/>
          <a:p>
            <a:r>
              <a:rPr lang="en-US" sz="1800"/>
              <a:t>Chia đoạn                  </a:t>
            </a:r>
          </a:p>
        </p:txBody>
      </p:sp>
      <p:grpSp>
        <p:nvGrpSpPr>
          <p:cNvPr id="11" name="Group 10"/>
          <p:cNvGrpSpPr/>
          <p:nvPr/>
        </p:nvGrpSpPr>
        <p:grpSpPr>
          <a:xfrm>
            <a:off x="522497" y="628139"/>
            <a:ext cx="4118571" cy="1106067"/>
            <a:chOff x="-3583541" y="2179021"/>
            <a:chExt cx="8066718" cy="2550634"/>
          </a:xfrm>
        </p:grpSpPr>
        <p:grpSp>
          <p:nvGrpSpPr>
            <p:cNvPr id="9" name="Group 8"/>
            <p:cNvGrpSpPr/>
            <p:nvPr/>
          </p:nvGrpSpPr>
          <p:grpSpPr>
            <a:xfrm>
              <a:off x="4162097" y="4045194"/>
              <a:ext cx="321080" cy="684461"/>
              <a:chOff x="4162097" y="4045194"/>
              <a:chExt cx="321080" cy="684461"/>
            </a:xfrm>
          </p:grpSpPr>
          <p:cxnSp>
            <p:nvCxnSpPr>
              <p:cNvPr id="7" name="Straight Connector 6"/>
              <p:cNvCxnSpPr>
                <a:stCxn id="6" idx="2"/>
              </p:cNvCxnSpPr>
              <p:nvPr/>
            </p:nvCxnSpPr>
            <p:spPr>
              <a:xfrm flipH="1">
                <a:off x="4162097" y="4045194"/>
                <a:ext cx="257503" cy="6837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225674" y="4045929"/>
                <a:ext cx="257503" cy="6837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3583541" y="2179021"/>
              <a:ext cx="612864" cy="851694"/>
            </a:xfrm>
            <a:prstGeom prst="rect">
              <a:avLst/>
            </a:prstGeom>
            <a:noFill/>
          </p:spPr>
          <p:txBody>
            <a:bodyPr wrap="none" rtlCol="0">
              <a:spAutoFit/>
            </a:bodyPr>
            <a:lstStyle/>
            <a:p>
              <a:r>
                <a:rPr lang="en-US" sz="1800" b="1" dirty="0">
                  <a:solidFill>
                    <a:srgbClr val="FF0000"/>
                  </a:solidFill>
                </a:rPr>
                <a:t>1</a:t>
              </a:r>
            </a:p>
          </p:txBody>
        </p:sp>
      </p:grpSp>
      <p:grpSp>
        <p:nvGrpSpPr>
          <p:cNvPr id="12" name="Group 11"/>
          <p:cNvGrpSpPr/>
          <p:nvPr/>
        </p:nvGrpSpPr>
        <p:grpSpPr>
          <a:xfrm>
            <a:off x="522497" y="1770064"/>
            <a:ext cx="5285217" cy="1416960"/>
            <a:chOff x="-5868570" y="1462085"/>
            <a:chExt cx="10351747" cy="3267570"/>
          </a:xfrm>
        </p:grpSpPr>
        <p:grpSp>
          <p:nvGrpSpPr>
            <p:cNvPr id="13" name="Group 12"/>
            <p:cNvGrpSpPr/>
            <p:nvPr/>
          </p:nvGrpSpPr>
          <p:grpSpPr>
            <a:xfrm>
              <a:off x="4162097" y="4045194"/>
              <a:ext cx="321080" cy="684461"/>
              <a:chOff x="4162097" y="4045194"/>
              <a:chExt cx="321080" cy="684461"/>
            </a:xfrm>
          </p:grpSpPr>
          <p:cxnSp>
            <p:nvCxnSpPr>
              <p:cNvPr id="15" name="Straight Connector 14"/>
              <p:cNvCxnSpPr/>
              <p:nvPr/>
            </p:nvCxnSpPr>
            <p:spPr>
              <a:xfrm flipH="1">
                <a:off x="4162097" y="4045194"/>
                <a:ext cx="257503" cy="6837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225674" y="4045929"/>
                <a:ext cx="257503" cy="6837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5868570" y="1462085"/>
              <a:ext cx="612865" cy="851695"/>
            </a:xfrm>
            <a:prstGeom prst="rect">
              <a:avLst/>
            </a:prstGeom>
            <a:noFill/>
          </p:spPr>
          <p:txBody>
            <a:bodyPr wrap="none" rtlCol="0">
              <a:spAutoFit/>
            </a:bodyPr>
            <a:lstStyle/>
            <a:p>
              <a:r>
                <a:rPr lang="en-US" sz="1800" b="1" dirty="0">
                  <a:solidFill>
                    <a:srgbClr val="FF0000"/>
                  </a:solidFill>
                </a:rPr>
                <a:t>2</a:t>
              </a:r>
            </a:p>
          </p:txBody>
        </p:sp>
      </p:grpSp>
      <p:grpSp>
        <p:nvGrpSpPr>
          <p:cNvPr id="17" name="Group 16"/>
          <p:cNvGrpSpPr/>
          <p:nvPr/>
        </p:nvGrpSpPr>
        <p:grpSpPr>
          <a:xfrm>
            <a:off x="522497" y="3234657"/>
            <a:ext cx="7784009" cy="369332"/>
            <a:chOff x="-10762762" y="4045194"/>
            <a:chExt cx="15245939" cy="851696"/>
          </a:xfrm>
        </p:grpSpPr>
        <p:grpSp>
          <p:nvGrpSpPr>
            <p:cNvPr id="18" name="Group 17"/>
            <p:cNvGrpSpPr/>
            <p:nvPr/>
          </p:nvGrpSpPr>
          <p:grpSpPr>
            <a:xfrm>
              <a:off x="4162097" y="4045194"/>
              <a:ext cx="321080" cy="684461"/>
              <a:chOff x="4162097" y="4045194"/>
              <a:chExt cx="321080" cy="684461"/>
            </a:xfrm>
          </p:grpSpPr>
          <p:cxnSp>
            <p:nvCxnSpPr>
              <p:cNvPr id="20" name="Straight Connector 19"/>
              <p:cNvCxnSpPr/>
              <p:nvPr/>
            </p:nvCxnSpPr>
            <p:spPr>
              <a:xfrm flipH="1">
                <a:off x="4162097" y="4045194"/>
                <a:ext cx="257503" cy="6837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225674" y="4045929"/>
                <a:ext cx="257503" cy="6837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0762762" y="4045195"/>
              <a:ext cx="612865" cy="851695"/>
            </a:xfrm>
            <a:prstGeom prst="rect">
              <a:avLst/>
            </a:prstGeom>
            <a:noFill/>
          </p:spPr>
          <p:txBody>
            <a:bodyPr wrap="none" rtlCol="0">
              <a:spAutoFit/>
            </a:bodyPr>
            <a:lstStyle/>
            <a:p>
              <a:r>
                <a:rPr lang="en-US" sz="1800" b="1" dirty="0">
                  <a:solidFill>
                    <a:srgbClr val="FF0000"/>
                  </a:solidFill>
                </a:rPr>
                <a:t>3</a:t>
              </a:r>
            </a:p>
          </p:txBody>
        </p:sp>
      </p:grpSp>
      <p:sp>
        <p:nvSpPr>
          <p:cNvPr id="22" name="TextBox 21"/>
          <p:cNvSpPr txBox="1"/>
          <p:nvPr/>
        </p:nvSpPr>
        <p:spPr>
          <a:xfrm>
            <a:off x="522497" y="4544254"/>
            <a:ext cx="2492990" cy="369332"/>
          </a:xfrm>
          <a:prstGeom prst="rect">
            <a:avLst/>
          </a:prstGeom>
          <a:solidFill>
            <a:schemeClr val="bg1"/>
          </a:solidFill>
        </p:spPr>
        <p:txBody>
          <a:bodyPr wrap="none" rtlCol="0">
            <a:spAutoFit/>
          </a:bodyPr>
          <a:lstStyle/>
          <a:p>
            <a:r>
              <a:rPr lang="en-US" sz="1800"/>
              <a:t>Đọc nối tiếp theo đoạn</a:t>
            </a:r>
          </a:p>
        </p:txBody>
      </p:sp>
      <p:sp>
        <p:nvSpPr>
          <p:cNvPr id="23" name="TextBox 22"/>
          <p:cNvSpPr txBox="1"/>
          <p:nvPr/>
        </p:nvSpPr>
        <p:spPr>
          <a:xfrm>
            <a:off x="443670" y="4511988"/>
            <a:ext cx="5057795" cy="369332"/>
          </a:xfrm>
          <a:prstGeom prst="rect">
            <a:avLst/>
          </a:prstGeom>
          <a:solidFill>
            <a:schemeClr val="bg1"/>
          </a:solidFill>
        </p:spPr>
        <p:txBody>
          <a:bodyPr wrap="none" rtlCol="0">
            <a:spAutoFit/>
          </a:bodyPr>
          <a:lstStyle/>
          <a:p>
            <a:r>
              <a:rPr lang="en-US" sz="1800"/>
              <a:t>Giải nghĩa: </a:t>
            </a:r>
            <a:r>
              <a:rPr lang="en-US" sz="1800">
                <a:solidFill>
                  <a:srgbClr val="FF0000"/>
                </a:solidFill>
              </a:rPr>
              <a:t>côn trùng, huỳnh huỵch, khúc khuỷu</a:t>
            </a:r>
            <a:endParaRPr lang="en-US" sz="1800"/>
          </a:p>
        </p:txBody>
      </p:sp>
    </p:spTree>
    <p:extLst>
      <p:ext uri="{BB962C8B-B14F-4D97-AF65-F5344CB8AC3E}">
        <p14:creationId xmlns:p14="http://schemas.microsoft.com/office/powerpoint/2010/main" val="411667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QUYNH\anh tai ve poiwer oint\côn trùng 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23945" y="1470912"/>
            <a:ext cx="3494356" cy="279821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QUYNH\anh tai ve poiwer oint\côn trùng.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103" y="756209"/>
            <a:ext cx="4014952" cy="39443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88095" y="0"/>
            <a:ext cx="3392275" cy="1015663"/>
          </a:xfrm>
          <a:prstGeom prst="rect">
            <a:avLst/>
          </a:prstGeom>
          <a:noFill/>
          <a:ln w="19050">
            <a:solidFill>
              <a:srgbClr val="00B050"/>
            </a:solidFill>
          </a:ln>
        </p:spPr>
        <p:txBody>
          <a:bodyPr wrap="none" rtlCol="0">
            <a:spAutoFit/>
          </a:bodyPr>
          <a:lstStyle/>
          <a:p>
            <a:r>
              <a:rPr lang="en-US" sz="6000"/>
              <a:t>côn trùng</a:t>
            </a:r>
            <a:endParaRPr lang="en-US" sz="6000">
              <a:solidFill>
                <a:schemeClr val="tx1"/>
              </a:solidFill>
            </a:endParaRPr>
          </a:p>
        </p:txBody>
      </p:sp>
    </p:spTree>
    <p:extLst>
      <p:ext uri="{BB962C8B-B14F-4D97-AF65-F5344CB8AC3E}">
        <p14:creationId xmlns:p14="http://schemas.microsoft.com/office/powerpoint/2010/main" val="3662879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2259" y="26078"/>
            <a:ext cx="3752950" cy="584775"/>
          </a:xfrm>
          <a:prstGeom prst="rect">
            <a:avLst/>
          </a:prstGeom>
          <a:noFill/>
        </p:spPr>
        <p:txBody>
          <a:bodyPr wrap="none" rtlCol="0">
            <a:spAutoFit/>
          </a:bodyPr>
          <a:lstStyle/>
          <a:p>
            <a:r>
              <a:rPr lang="en-US" sz="3200" b="1"/>
              <a:t>Cả nhà đi chơi núi</a:t>
            </a:r>
          </a:p>
        </p:txBody>
      </p:sp>
      <p:sp>
        <p:nvSpPr>
          <p:cNvPr id="6" name="TextBox 5"/>
          <p:cNvSpPr txBox="1"/>
          <p:nvPr/>
        </p:nvSpPr>
        <p:spPr>
          <a:xfrm>
            <a:off x="252248" y="628874"/>
            <a:ext cx="8334704" cy="3416320"/>
          </a:xfrm>
          <a:prstGeom prst="rect">
            <a:avLst/>
          </a:prstGeom>
          <a:noFill/>
        </p:spPr>
        <p:txBody>
          <a:bodyPr wrap="square" rtlCol="0">
            <a:spAutoFit/>
          </a:bodyPr>
          <a:lstStyle/>
          <a:p>
            <a:pPr algn="just"/>
            <a:r>
              <a:rPr lang="en-US" sz="2400"/>
              <a:t>      Bố mẹ cho Nam và Đức đi chơi núi. Hôm trước, mẹ thức khuya để chuẩn bị quần áo,thức ăn, nước uống và có cả tuýp thuốc chống côn trùng.</a:t>
            </a:r>
          </a:p>
          <a:p>
            <a:pPr algn="just"/>
            <a:r>
              <a:rPr lang="en-US" sz="2400"/>
              <a:t>      Hôm sau, khi mặt trời lên, cả nhà đã tới chân núi. Nam và Đức thích thú, đuổi nhau huỳnh huỵch. Càng lên cao, đường càng dốc và khúc khuỷu, bố phải cõng Đức. Thỉnh thoảng, mẹ lau mồ hôi cho hai anh em.</a:t>
            </a:r>
          </a:p>
          <a:p>
            <a:pPr algn="just"/>
            <a:r>
              <a:rPr lang="en-US" sz="2400"/>
              <a:t>      Lúc lên đến đỉnh núi , hai anh em vui sướng hét vang.</a:t>
            </a:r>
          </a:p>
          <a:p>
            <a:pPr algn="r"/>
            <a:r>
              <a:rPr lang="en-US" sz="2000"/>
              <a:t>( Lâm Anh )</a:t>
            </a:r>
          </a:p>
        </p:txBody>
      </p:sp>
      <p:sp>
        <p:nvSpPr>
          <p:cNvPr id="3" name="TextBox 2"/>
          <p:cNvSpPr txBox="1"/>
          <p:nvPr/>
        </p:nvSpPr>
        <p:spPr>
          <a:xfrm>
            <a:off x="651641" y="4544989"/>
            <a:ext cx="1749197" cy="369332"/>
          </a:xfrm>
          <a:prstGeom prst="rect">
            <a:avLst/>
          </a:prstGeom>
          <a:noFill/>
        </p:spPr>
        <p:txBody>
          <a:bodyPr wrap="none" rtlCol="0">
            <a:spAutoFit/>
          </a:bodyPr>
          <a:lstStyle/>
          <a:p>
            <a:r>
              <a:rPr lang="en-US" sz="1800"/>
              <a:t>Đọc theo nhóm</a:t>
            </a:r>
          </a:p>
        </p:txBody>
      </p:sp>
      <p:sp>
        <p:nvSpPr>
          <p:cNvPr id="7" name="TextBox 6"/>
          <p:cNvSpPr txBox="1"/>
          <p:nvPr/>
        </p:nvSpPr>
        <p:spPr>
          <a:xfrm>
            <a:off x="670876" y="4612199"/>
            <a:ext cx="1710725" cy="369332"/>
          </a:xfrm>
          <a:prstGeom prst="rect">
            <a:avLst/>
          </a:prstGeom>
          <a:solidFill>
            <a:schemeClr val="bg1"/>
          </a:solidFill>
        </p:spPr>
        <p:txBody>
          <a:bodyPr wrap="none" rtlCol="0">
            <a:spAutoFit/>
          </a:bodyPr>
          <a:lstStyle/>
          <a:p>
            <a:r>
              <a:rPr lang="en-US" sz="1800"/>
              <a:t>Thi đọc            </a:t>
            </a:r>
          </a:p>
        </p:txBody>
      </p:sp>
      <p:sp>
        <p:nvSpPr>
          <p:cNvPr id="5" name="TextBox 4"/>
          <p:cNvSpPr txBox="1"/>
          <p:nvPr/>
        </p:nvSpPr>
        <p:spPr>
          <a:xfrm>
            <a:off x="651641" y="4532455"/>
            <a:ext cx="1672253" cy="369332"/>
          </a:xfrm>
          <a:prstGeom prst="rect">
            <a:avLst/>
          </a:prstGeom>
          <a:solidFill>
            <a:schemeClr val="bg1"/>
          </a:solidFill>
        </p:spPr>
        <p:txBody>
          <a:bodyPr wrap="none" rtlCol="0">
            <a:spAutoFit/>
          </a:bodyPr>
          <a:lstStyle/>
          <a:p>
            <a:r>
              <a:rPr lang="en-US" sz="1800"/>
              <a:t>Đọc toàn bài   </a:t>
            </a:r>
          </a:p>
        </p:txBody>
      </p:sp>
    </p:spTree>
    <p:extLst>
      <p:ext uri="{BB962C8B-B14F-4D97-AF65-F5344CB8AC3E}">
        <p14:creationId xmlns:p14="http://schemas.microsoft.com/office/powerpoint/2010/main" val="190837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92286" y="1953039"/>
            <a:ext cx="4759246" cy="11430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bg1"/>
                </a:solidFill>
              </a:rPr>
              <a:t> Trả lời câu hỏi</a:t>
            </a:r>
          </a:p>
        </p:txBody>
      </p:sp>
      <p:sp>
        <p:nvSpPr>
          <p:cNvPr id="3" name="Oval 2"/>
          <p:cNvSpPr/>
          <p:nvPr/>
        </p:nvSpPr>
        <p:spPr>
          <a:xfrm>
            <a:off x="2064103" y="1953039"/>
            <a:ext cx="1212574" cy="1143000"/>
          </a:xfrm>
          <a:prstGeom prst="ellipse">
            <a:avLst/>
          </a:prstGeom>
          <a:solidFill>
            <a:schemeClr val="accent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rPr>
              <a:t>3</a:t>
            </a:r>
          </a:p>
        </p:txBody>
      </p:sp>
      <p:grpSp>
        <p:nvGrpSpPr>
          <p:cNvPr id="4" name="Group 3"/>
          <p:cNvGrpSpPr/>
          <p:nvPr/>
        </p:nvGrpSpPr>
        <p:grpSpPr>
          <a:xfrm>
            <a:off x="0" y="478464"/>
            <a:ext cx="9144000" cy="4732450"/>
            <a:chOff x="0" y="478464"/>
            <a:chExt cx="9144000" cy="4732450"/>
          </a:xfrm>
        </p:grpSpPr>
        <p:pic>
          <p:nvPicPr>
            <p:cNvPr id="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QUYNH\anh tai ve poiwer oint\dao maijpg.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99429" l="0" r="93030"/>
                      </a14:imgEffect>
                    </a14:imgLayer>
                  </a14:imgProps>
                </a:ext>
                <a:ext uri="{28A0092B-C50C-407E-A947-70E740481C1C}">
                  <a14:useLocalDpi xmlns:a14="http://schemas.microsoft.com/office/drawing/2010/main"/>
                </a:ext>
              </a:extLst>
            </a:blip>
            <a:srcRect/>
            <a:stretch/>
          </p:blipFill>
          <p:spPr bwMode="auto">
            <a:xfrm flipH="1">
              <a:off x="7147093" y="478464"/>
              <a:ext cx="1996907" cy="136824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3944679" y="1105786"/>
            <a:ext cx="954107" cy="461665"/>
          </a:xfrm>
          <a:prstGeom prst="rect">
            <a:avLst/>
          </a:prstGeom>
          <a:noFill/>
        </p:spPr>
        <p:txBody>
          <a:bodyPr wrap="none" rtlCol="0">
            <a:spAutoFit/>
          </a:bodyPr>
          <a:lstStyle/>
          <a:p>
            <a:r>
              <a:rPr lang="en-US" sz="2400">
                <a:solidFill>
                  <a:srgbClr val="FF0000"/>
                </a:solidFill>
              </a:rPr>
              <a:t>Tiết 2</a:t>
            </a:r>
          </a:p>
        </p:txBody>
      </p:sp>
    </p:spTree>
    <p:extLst>
      <p:ext uri="{BB962C8B-B14F-4D97-AF65-F5344CB8AC3E}">
        <p14:creationId xmlns:p14="http://schemas.microsoft.com/office/powerpoint/2010/main" val="144227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4516676" y="2294853"/>
            <a:ext cx="4627324" cy="28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28015" y="78441"/>
            <a:ext cx="2545989" cy="461665"/>
          </a:xfrm>
          <a:prstGeom prst="rect">
            <a:avLst/>
          </a:prstGeom>
          <a:solidFill>
            <a:schemeClr val="bg1"/>
          </a:solidFill>
        </p:spPr>
        <p:txBody>
          <a:bodyPr wrap="square" rtlCol="0">
            <a:spAutoFit/>
          </a:bodyPr>
          <a:lstStyle/>
          <a:p>
            <a:r>
              <a:rPr lang="en-US" sz="2400">
                <a:solidFill>
                  <a:schemeClr val="tx1"/>
                </a:solidFill>
              </a:rPr>
              <a:t>   Trả lời câu hỏi                                           </a:t>
            </a:r>
          </a:p>
        </p:txBody>
      </p:sp>
      <p:sp>
        <p:nvSpPr>
          <p:cNvPr id="8" name="Oval 7"/>
          <p:cNvSpPr/>
          <p:nvPr/>
        </p:nvSpPr>
        <p:spPr>
          <a:xfrm>
            <a:off x="107712" y="4361"/>
            <a:ext cx="605363" cy="548270"/>
          </a:xfrm>
          <a:prstGeom prst="ellipse">
            <a:avLst/>
          </a:prstGeom>
          <a:solidFill>
            <a:srgbClr val="57EF7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rPr>
              <a:t>3</a:t>
            </a:r>
          </a:p>
        </p:txBody>
      </p:sp>
      <p:sp>
        <p:nvSpPr>
          <p:cNvPr id="9" name="TextBox 8"/>
          <p:cNvSpPr txBox="1"/>
          <p:nvPr/>
        </p:nvSpPr>
        <p:spPr>
          <a:xfrm>
            <a:off x="238745" y="521809"/>
            <a:ext cx="7457701" cy="461665"/>
          </a:xfrm>
          <a:prstGeom prst="rect">
            <a:avLst/>
          </a:prstGeom>
          <a:noFill/>
        </p:spPr>
        <p:txBody>
          <a:bodyPr wrap="square" rtlCol="0">
            <a:spAutoFit/>
          </a:bodyPr>
          <a:lstStyle/>
          <a:p>
            <a:r>
              <a:rPr lang="en-US" sz="2400">
                <a:solidFill>
                  <a:schemeClr val="tx1"/>
                </a:solidFill>
              </a:rPr>
              <a:t>a. Nam và Đức được bố mẹ cho đi đâu ? </a:t>
            </a:r>
          </a:p>
        </p:txBody>
      </p:sp>
      <p:sp>
        <p:nvSpPr>
          <p:cNvPr id="10" name="TextBox 9"/>
          <p:cNvSpPr txBox="1"/>
          <p:nvPr/>
        </p:nvSpPr>
        <p:spPr>
          <a:xfrm>
            <a:off x="272125" y="1305286"/>
            <a:ext cx="5933466" cy="461665"/>
          </a:xfrm>
          <a:prstGeom prst="rect">
            <a:avLst/>
          </a:prstGeom>
          <a:noFill/>
        </p:spPr>
        <p:txBody>
          <a:bodyPr wrap="square" rtlCol="0">
            <a:spAutoFit/>
          </a:bodyPr>
          <a:lstStyle/>
          <a:p>
            <a:r>
              <a:rPr lang="en-US" sz="2400">
                <a:solidFill>
                  <a:schemeClr val="tx1"/>
                </a:solidFill>
              </a:rPr>
              <a:t>b. Mẹ chuẩn bị những gì cho chuyến đi ? </a:t>
            </a:r>
          </a:p>
        </p:txBody>
      </p:sp>
      <p:sp>
        <p:nvSpPr>
          <p:cNvPr id="11" name="TextBox 10"/>
          <p:cNvSpPr txBox="1"/>
          <p:nvPr/>
        </p:nvSpPr>
        <p:spPr>
          <a:xfrm>
            <a:off x="264442" y="2484530"/>
            <a:ext cx="5869230" cy="830997"/>
          </a:xfrm>
          <a:prstGeom prst="rect">
            <a:avLst/>
          </a:prstGeom>
          <a:noFill/>
        </p:spPr>
        <p:txBody>
          <a:bodyPr wrap="square" rtlCol="0">
            <a:spAutoFit/>
          </a:bodyPr>
          <a:lstStyle/>
          <a:p>
            <a:r>
              <a:rPr lang="en-US" sz="2400">
                <a:solidFill>
                  <a:schemeClr val="tx1"/>
                </a:solidFill>
              </a:rPr>
              <a:t>c. Đến đoạn đường dốc và khúc khuỷu, bố phải làm gì ? </a:t>
            </a:r>
          </a:p>
        </p:txBody>
      </p:sp>
      <p:sp>
        <p:nvSpPr>
          <p:cNvPr id="12" name="TextBox 11"/>
          <p:cNvSpPr txBox="1"/>
          <p:nvPr/>
        </p:nvSpPr>
        <p:spPr>
          <a:xfrm>
            <a:off x="360721" y="912570"/>
            <a:ext cx="5844870" cy="461665"/>
          </a:xfrm>
          <a:prstGeom prst="rect">
            <a:avLst/>
          </a:prstGeom>
          <a:noFill/>
        </p:spPr>
        <p:txBody>
          <a:bodyPr wrap="none" rtlCol="0">
            <a:spAutoFit/>
          </a:bodyPr>
          <a:lstStyle/>
          <a:p>
            <a:r>
              <a:rPr lang="en-US" sz="2400">
                <a:solidFill>
                  <a:srgbClr val="0418AC"/>
                </a:solidFill>
              </a:rPr>
              <a:t>Nam và Đức được bố mẹ cho đi chơi núi.</a:t>
            </a:r>
          </a:p>
        </p:txBody>
      </p:sp>
      <p:sp>
        <p:nvSpPr>
          <p:cNvPr id="13" name="TextBox 12"/>
          <p:cNvSpPr txBox="1"/>
          <p:nvPr/>
        </p:nvSpPr>
        <p:spPr>
          <a:xfrm>
            <a:off x="279798" y="1715177"/>
            <a:ext cx="7994773" cy="830997"/>
          </a:xfrm>
          <a:prstGeom prst="rect">
            <a:avLst/>
          </a:prstGeom>
          <a:noFill/>
        </p:spPr>
        <p:txBody>
          <a:bodyPr wrap="square" rtlCol="0">
            <a:spAutoFit/>
          </a:bodyPr>
          <a:lstStyle/>
          <a:p>
            <a:r>
              <a:rPr lang="en-US" sz="2400" dirty="0" err="1">
                <a:solidFill>
                  <a:srgbClr val="0418AC"/>
                </a:solidFill>
              </a:rPr>
              <a:t>Mẹ</a:t>
            </a:r>
            <a:r>
              <a:rPr lang="en-US" sz="2400" dirty="0">
                <a:solidFill>
                  <a:srgbClr val="0418AC"/>
                </a:solidFill>
              </a:rPr>
              <a:t> </a:t>
            </a:r>
            <a:r>
              <a:rPr lang="en-US" sz="2400" dirty="0" err="1">
                <a:solidFill>
                  <a:srgbClr val="0418AC"/>
                </a:solidFill>
              </a:rPr>
              <a:t>chuẩn</a:t>
            </a:r>
            <a:r>
              <a:rPr lang="en-US" sz="2400" dirty="0">
                <a:solidFill>
                  <a:srgbClr val="0418AC"/>
                </a:solidFill>
              </a:rPr>
              <a:t> </a:t>
            </a:r>
            <a:r>
              <a:rPr lang="en-US" sz="2400" dirty="0" err="1">
                <a:solidFill>
                  <a:srgbClr val="0418AC"/>
                </a:solidFill>
              </a:rPr>
              <a:t>bị</a:t>
            </a:r>
            <a:r>
              <a:rPr lang="en-US" sz="2400" dirty="0">
                <a:solidFill>
                  <a:srgbClr val="0418AC"/>
                </a:solidFill>
              </a:rPr>
              <a:t> </a:t>
            </a:r>
            <a:r>
              <a:rPr lang="en-US" sz="2400" dirty="0" err="1">
                <a:solidFill>
                  <a:srgbClr val="0418AC"/>
                </a:solidFill>
              </a:rPr>
              <a:t>nhiều</a:t>
            </a:r>
            <a:r>
              <a:rPr lang="en-US" sz="2400" dirty="0">
                <a:solidFill>
                  <a:srgbClr val="0418AC"/>
                </a:solidFill>
              </a:rPr>
              <a:t> </a:t>
            </a:r>
            <a:r>
              <a:rPr lang="en-US" sz="2400" dirty="0" err="1">
                <a:solidFill>
                  <a:srgbClr val="0418AC"/>
                </a:solidFill>
              </a:rPr>
              <a:t>thứ</a:t>
            </a:r>
            <a:r>
              <a:rPr lang="en-US" sz="2400" dirty="0">
                <a:solidFill>
                  <a:srgbClr val="0418AC"/>
                </a:solidFill>
              </a:rPr>
              <a:t> </a:t>
            </a:r>
            <a:r>
              <a:rPr lang="en-US" sz="2400" dirty="0" err="1">
                <a:solidFill>
                  <a:srgbClr val="0418AC"/>
                </a:solidFill>
              </a:rPr>
              <a:t>cho</a:t>
            </a:r>
            <a:r>
              <a:rPr lang="en-US" sz="2400" dirty="0">
                <a:solidFill>
                  <a:srgbClr val="0418AC"/>
                </a:solidFill>
              </a:rPr>
              <a:t> </a:t>
            </a:r>
            <a:r>
              <a:rPr lang="en-US" sz="2400" dirty="0" err="1">
                <a:solidFill>
                  <a:srgbClr val="0418AC"/>
                </a:solidFill>
              </a:rPr>
              <a:t>chuyến</a:t>
            </a:r>
            <a:r>
              <a:rPr lang="en-US" sz="2400" dirty="0">
                <a:solidFill>
                  <a:srgbClr val="0418AC"/>
                </a:solidFill>
              </a:rPr>
              <a:t> </a:t>
            </a:r>
            <a:r>
              <a:rPr lang="en-US" sz="2400" dirty="0" err="1">
                <a:solidFill>
                  <a:srgbClr val="0418AC"/>
                </a:solidFill>
              </a:rPr>
              <a:t>đi</a:t>
            </a:r>
            <a:r>
              <a:rPr lang="en-US" sz="2400" dirty="0">
                <a:solidFill>
                  <a:srgbClr val="0418AC"/>
                </a:solidFill>
              </a:rPr>
              <a:t> </a:t>
            </a:r>
            <a:r>
              <a:rPr lang="en-US" sz="2400" dirty="0" err="1">
                <a:solidFill>
                  <a:srgbClr val="0418AC"/>
                </a:solidFill>
              </a:rPr>
              <a:t>như</a:t>
            </a:r>
            <a:r>
              <a:rPr lang="en-US" sz="2400" dirty="0">
                <a:solidFill>
                  <a:srgbClr val="0418AC"/>
                </a:solidFill>
              </a:rPr>
              <a:t>: </a:t>
            </a:r>
            <a:r>
              <a:rPr lang="en-US" sz="2400" dirty="0" err="1">
                <a:solidFill>
                  <a:srgbClr val="0418AC"/>
                </a:solidFill>
              </a:rPr>
              <a:t>quần</a:t>
            </a:r>
            <a:r>
              <a:rPr lang="en-US" sz="2400" dirty="0">
                <a:solidFill>
                  <a:srgbClr val="0418AC"/>
                </a:solidFill>
              </a:rPr>
              <a:t> </a:t>
            </a:r>
            <a:r>
              <a:rPr lang="en-US" sz="2400" dirty="0" err="1">
                <a:solidFill>
                  <a:srgbClr val="0418AC"/>
                </a:solidFill>
              </a:rPr>
              <a:t>áo</a:t>
            </a:r>
            <a:r>
              <a:rPr lang="en-US" sz="2400" dirty="0">
                <a:solidFill>
                  <a:srgbClr val="0418AC"/>
                </a:solidFill>
              </a:rPr>
              <a:t>, </a:t>
            </a:r>
            <a:r>
              <a:rPr lang="en-US" sz="2400" dirty="0" err="1">
                <a:solidFill>
                  <a:srgbClr val="0418AC"/>
                </a:solidFill>
              </a:rPr>
              <a:t>thức</a:t>
            </a:r>
            <a:r>
              <a:rPr lang="en-US" sz="2400" dirty="0">
                <a:solidFill>
                  <a:srgbClr val="0418AC"/>
                </a:solidFill>
              </a:rPr>
              <a:t> </a:t>
            </a:r>
            <a:r>
              <a:rPr lang="en-US" sz="2400" dirty="0" err="1">
                <a:solidFill>
                  <a:srgbClr val="0418AC"/>
                </a:solidFill>
              </a:rPr>
              <a:t>ăn</a:t>
            </a:r>
            <a:r>
              <a:rPr lang="en-US" sz="2400" dirty="0">
                <a:solidFill>
                  <a:srgbClr val="0418AC"/>
                </a:solidFill>
              </a:rPr>
              <a:t>, </a:t>
            </a:r>
            <a:r>
              <a:rPr lang="en-US" sz="2400" dirty="0" err="1">
                <a:solidFill>
                  <a:srgbClr val="0418AC"/>
                </a:solidFill>
              </a:rPr>
              <a:t>nước</a:t>
            </a:r>
            <a:r>
              <a:rPr lang="en-US" sz="2400" dirty="0">
                <a:solidFill>
                  <a:srgbClr val="0418AC"/>
                </a:solidFill>
              </a:rPr>
              <a:t> </a:t>
            </a:r>
            <a:r>
              <a:rPr lang="en-US" sz="2400" dirty="0" err="1">
                <a:solidFill>
                  <a:srgbClr val="0418AC"/>
                </a:solidFill>
              </a:rPr>
              <a:t>uống</a:t>
            </a:r>
            <a:r>
              <a:rPr lang="en-US" sz="2400" dirty="0">
                <a:solidFill>
                  <a:srgbClr val="0418AC"/>
                </a:solidFill>
              </a:rPr>
              <a:t> </a:t>
            </a:r>
            <a:r>
              <a:rPr lang="en-US" sz="2400" dirty="0" err="1">
                <a:solidFill>
                  <a:srgbClr val="0418AC"/>
                </a:solidFill>
              </a:rPr>
              <a:t>và</a:t>
            </a:r>
            <a:r>
              <a:rPr lang="en-US" sz="2400" dirty="0">
                <a:solidFill>
                  <a:srgbClr val="0418AC"/>
                </a:solidFill>
              </a:rPr>
              <a:t> </a:t>
            </a:r>
            <a:r>
              <a:rPr lang="en-US" sz="2400" dirty="0" err="1">
                <a:solidFill>
                  <a:srgbClr val="0418AC"/>
                </a:solidFill>
              </a:rPr>
              <a:t>cả</a:t>
            </a:r>
            <a:r>
              <a:rPr lang="en-US" sz="2400" dirty="0">
                <a:solidFill>
                  <a:srgbClr val="0418AC"/>
                </a:solidFill>
              </a:rPr>
              <a:t> </a:t>
            </a:r>
            <a:r>
              <a:rPr lang="en-US" sz="2400" dirty="0" err="1">
                <a:solidFill>
                  <a:srgbClr val="0418AC"/>
                </a:solidFill>
              </a:rPr>
              <a:t>tuýp</a:t>
            </a:r>
            <a:r>
              <a:rPr lang="en-US" sz="2400" dirty="0">
                <a:solidFill>
                  <a:srgbClr val="0418AC"/>
                </a:solidFill>
              </a:rPr>
              <a:t> </a:t>
            </a:r>
            <a:r>
              <a:rPr lang="en-US" sz="2400" dirty="0" err="1">
                <a:solidFill>
                  <a:srgbClr val="0418AC"/>
                </a:solidFill>
              </a:rPr>
              <a:t>thuốc</a:t>
            </a:r>
            <a:r>
              <a:rPr lang="en-US" sz="2400" dirty="0">
                <a:solidFill>
                  <a:srgbClr val="0418AC"/>
                </a:solidFill>
              </a:rPr>
              <a:t> </a:t>
            </a:r>
            <a:r>
              <a:rPr lang="en-US" sz="2400" dirty="0" err="1">
                <a:solidFill>
                  <a:srgbClr val="0418AC"/>
                </a:solidFill>
              </a:rPr>
              <a:t>chống</a:t>
            </a:r>
            <a:r>
              <a:rPr lang="en-US" sz="2400" dirty="0">
                <a:solidFill>
                  <a:srgbClr val="0418AC"/>
                </a:solidFill>
              </a:rPr>
              <a:t> </a:t>
            </a:r>
            <a:r>
              <a:rPr lang="en-US" sz="2400" dirty="0" err="1">
                <a:solidFill>
                  <a:srgbClr val="0418AC"/>
                </a:solidFill>
              </a:rPr>
              <a:t>côn</a:t>
            </a:r>
            <a:r>
              <a:rPr lang="en-US" sz="2400" dirty="0">
                <a:solidFill>
                  <a:srgbClr val="0418AC"/>
                </a:solidFill>
              </a:rPr>
              <a:t> </a:t>
            </a:r>
            <a:r>
              <a:rPr lang="en-US" sz="2400" dirty="0" err="1">
                <a:solidFill>
                  <a:srgbClr val="0418AC"/>
                </a:solidFill>
              </a:rPr>
              <a:t>trùng</a:t>
            </a:r>
            <a:r>
              <a:rPr lang="en-US" sz="2400" dirty="0">
                <a:solidFill>
                  <a:srgbClr val="0418AC"/>
                </a:solidFill>
              </a:rPr>
              <a:t>.</a:t>
            </a:r>
          </a:p>
        </p:txBody>
      </p:sp>
      <p:sp>
        <p:nvSpPr>
          <p:cNvPr id="14" name="TextBox 13"/>
          <p:cNvSpPr txBox="1"/>
          <p:nvPr/>
        </p:nvSpPr>
        <p:spPr>
          <a:xfrm>
            <a:off x="268857" y="3325167"/>
            <a:ext cx="4247819" cy="830997"/>
          </a:xfrm>
          <a:prstGeom prst="rect">
            <a:avLst/>
          </a:prstGeom>
          <a:noFill/>
        </p:spPr>
        <p:txBody>
          <a:bodyPr wrap="square" rtlCol="0">
            <a:spAutoFit/>
          </a:bodyPr>
          <a:lstStyle/>
          <a:p>
            <a:r>
              <a:rPr lang="en-US" sz="2400">
                <a:solidFill>
                  <a:srgbClr val="0418AC"/>
                </a:solidFill>
              </a:rPr>
              <a:t>Đến đoạn đường dốc và khúc khuỷu, bố phải cõng Đức.</a:t>
            </a:r>
          </a:p>
        </p:txBody>
      </p:sp>
      <p:cxnSp>
        <p:nvCxnSpPr>
          <p:cNvPr id="16" name="Straight Connector 15"/>
          <p:cNvCxnSpPr/>
          <p:nvPr/>
        </p:nvCxnSpPr>
        <p:spPr>
          <a:xfrm>
            <a:off x="4738254" y="945461"/>
            <a:ext cx="11113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18363" y="1319381"/>
            <a:ext cx="11113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618321" y="1701886"/>
            <a:ext cx="11113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38030" y="2138782"/>
            <a:ext cx="11113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94691" y="3315527"/>
            <a:ext cx="11113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670622" y="4156164"/>
            <a:ext cx="11113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87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92287" y="1953039"/>
            <a:ext cx="3071191" cy="11430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chemeClr val="bg1"/>
                </a:solidFill>
              </a:rPr>
              <a:t>Viết</a:t>
            </a:r>
          </a:p>
        </p:txBody>
      </p:sp>
      <p:sp>
        <p:nvSpPr>
          <p:cNvPr id="3" name="Oval 2"/>
          <p:cNvSpPr/>
          <p:nvPr/>
        </p:nvSpPr>
        <p:spPr>
          <a:xfrm>
            <a:off x="2064103" y="1953039"/>
            <a:ext cx="1212574" cy="1143000"/>
          </a:xfrm>
          <a:prstGeom prst="ellipse">
            <a:avLst/>
          </a:prstGeom>
          <a:solidFill>
            <a:schemeClr val="accent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rPr>
              <a:t>4</a:t>
            </a:r>
          </a:p>
        </p:txBody>
      </p:sp>
      <p:grpSp>
        <p:nvGrpSpPr>
          <p:cNvPr id="4" name="Group 3"/>
          <p:cNvGrpSpPr/>
          <p:nvPr/>
        </p:nvGrpSpPr>
        <p:grpSpPr>
          <a:xfrm>
            <a:off x="0" y="478464"/>
            <a:ext cx="9144000" cy="4732450"/>
            <a:chOff x="0" y="478464"/>
            <a:chExt cx="9144000" cy="4732450"/>
          </a:xfrm>
        </p:grpSpPr>
        <p:pic>
          <p:nvPicPr>
            <p:cNvPr id="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QUYNH\anh tai ve poiwer oint\dao maijpg.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99429" l="0" r="93030"/>
                      </a14:imgEffect>
                    </a14:imgLayer>
                  </a14:imgProps>
                </a:ext>
                <a:ext uri="{28A0092B-C50C-407E-A947-70E740481C1C}">
                  <a14:useLocalDpi xmlns:a14="http://schemas.microsoft.com/office/drawing/2010/main"/>
                </a:ext>
              </a:extLst>
            </a:blip>
            <a:srcRect/>
            <a:stretch/>
          </p:blipFill>
          <p:spPr bwMode="auto">
            <a:xfrm flipH="1">
              <a:off x="7147093" y="478464"/>
              <a:ext cx="1996907" cy="13682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19703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9809" y="69754"/>
            <a:ext cx="7038059" cy="461665"/>
          </a:xfrm>
          <a:prstGeom prst="rect">
            <a:avLst/>
          </a:prstGeom>
          <a:solidFill>
            <a:schemeClr val="bg1"/>
          </a:solidFill>
        </p:spPr>
        <p:txBody>
          <a:bodyPr wrap="square" rtlCol="0">
            <a:spAutoFit/>
          </a:bodyPr>
          <a:lstStyle/>
          <a:p>
            <a:r>
              <a:rPr lang="en-US" sz="2400">
                <a:solidFill>
                  <a:schemeClr val="tx1"/>
                </a:solidFill>
              </a:rPr>
              <a:t>   Viết vào vở câu trả lời cho câu hỏi c ở mục 3</a:t>
            </a:r>
          </a:p>
        </p:txBody>
      </p:sp>
      <p:sp>
        <p:nvSpPr>
          <p:cNvPr id="6" name="Oval 5"/>
          <p:cNvSpPr/>
          <p:nvPr/>
        </p:nvSpPr>
        <p:spPr>
          <a:xfrm>
            <a:off x="429506" y="-4326"/>
            <a:ext cx="605363" cy="548270"/>
          </a:xfrm>
          <a:prstGeom prst="ellipse">
            <a:avLst/>
          </a:prstGeom>
          <a:solidFill>
            <a:srgbClr val="57EF7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4</a:t>
            </a:r>
          </a:p>
        </p:txBody>
      </p:sp>
      <p:sp>
        <p:nvSpPr>
          <p:cNvPr id="8" name="TextBox 7"/>
          <p:cNvSpPr txBox="1"/>
          <p:nvPr/>
        </p:nvSpPr>
        <p:spPr>
          <a:xfrm>
            <a:off x="6671223" y="782240"/>
            <a:ext cx="1521570" cy="461665"/>
          </a:xfrm>
          <a:prstGeom prst="rect">
            <a:avLst/>
          </a:prstGeom>
          <a:solidFill>
            <a:schemeClr val="bg1"/>
          </a:solidFill>
        </p:spPr>
        <p:txBody>
          <a:bodyPr wrap="none" rtlCol="0">
            <a:spAutoFit/>
          </a:bodyPr>
          <a:lstStyle/>
          <a:p>
            <a:r>
              <a:rPr lang="en-US" sz="2400">
                <a:solidFill>
                  <a:srgbClr val="0418AC"/>
                </a:solidFill>
              </a:rPr>
              <a:t>cõng Đức</a:t>
            </a:r>
          </a:p>
        </p:txBody>
      </p:sp>
      <p:pic>
        <p:nvPicPr>
          <p:cNvPr id="11"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4040" y="224514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30170" y="2718307"/>
            <a:ext cx="8472195" cy="584775"/>
          </a:xfrm>
          <a:prstGeom prst="rect">
            <a:avLst/>
          </a:prstGeom>
        </p:spPr>
        <p:txBody>
          <a:bodyPr wrap="square">
            <a:spAutoFit/>
          </a:bodyPr>
          <a:lstStyle/>
          <a:p>
            <a:pPr algn="ctr"/>
            <a:r>
              <a:rPr lang="en-US" sz="3200" b="1">
                <a:solidFill>
                  <a:srgbClr val="0418AC"/>
                </a:solidFill>
                <a:latin typeface="HP001 4 hàng" pitchFamily="34" charset="0"/>
                <a:ea typeface="Arial-Rounded" pitchFamily="34" charset="0"/>
                <a:cs typeface="Arial-Rounded" pitchFamily="34" charset="0"/>
              </a:rPr>
              <a:t>Đến đoạn đường dốc và khúc khuỷu, bố phải  </a:t>
            </a:r>
          </a:p>
        </p:txBody>
      </p:sp>
      <p:sp>
        <p:nvSpPr>
          <p:cNvPr id="13" name="Rectangle 12"/>
          <p:cNvSpPr/>
          <p:nvPr/>
        </p:nvSpPr>
        <p:spPr>
          <a:xfrm>
            <a:off x="133295" y="3386207"/>
            <a:ext cx="2134892" cy="584775"/>
          </a:xfrm>
          <a:prstGeom prst="rect">
            <a:avLst/>
          </a:prstGeom>
        </p:spPr>
        <p:txBody>
          <a:bodyPr wrap="square">
            <a:spAutoFit/>
          </a:bodyPr>
          <a:lstStyle/>
          <a:p>
            <a:r>
              <a:rPr lang="en-US" sz="3200" b="1">
                <a:solidFill>
                  <a:srgbClr val="0418AC"/>
                </a:solidFill>
                <a:latin typeface="HP001 4 hàng" pitchFamily="34" charset="0"/>
                <a:ea typeface="Arial-Rounded" pitchFamily="34" charset="0"/>
                <a:cs typeface="Arial-Rounded" pitchFamily="34" charset="0"/>
              </a:rPr>
              <a:t>cõng Đức. </a:t>
            </a:r>
          </a:p>
        </p:txBody>
      </p:sp>
      <p:sp>
        <p:nvSpPr>
          <p:cNvPr id="14" name="TextBox 13"/>
          <p:cNvSpPr txBox="1"/>
          <p:nvPr/>
        </p:nvSpPr>
        <p:spPr>
          <a:xfrm>
            <a:off x="410713" y="1781244"/>
            <a:ext cx="1078187" cy="461665"/>
          </a:xfrm>
          <a:prstGeom prst="rect">
            <a:avLst/>
          </a:prstGeom>
          <a:solidFill>
            <a:srgbClr val="009242"/>
          </a:solidFill>
        </p:spPr>
        <p:txBody>
          <a:bodyPr wrap="square" rtlCol="0">
            <a:spAutoFit/>
          </a:bodyPr>
          <a:lstStyle/>
          <a:p>
            <a:r>
              <a:rPr lang="en-US" sz="2400">
                <a:solidFill>
                  <a:schemeClr val="bg1"/>
                </a:solidFill>
              </a:rPr>
              <a:t>   Viết</a:t>
            </a:r>
          </a:p>
        </p:txBody>
      </p:sp>
      <p:sp>
        <p:nvSpPr>
          <p:cNvPr id="15" name="TextBox 14"/>
          <p:cNvSpPr txBox="1"/>
          <p:nvPr/>
        </p:nvSpPr>
        <p:spPr>
          <a:xfrm>
            <a:off x="410713" y="782241"/>
            <a:ext cx="7469566" cy="461665"/>
          </a:xfrm>
          <a:prstGeom prst="rect">
            <a:avLst/>
          </a:prstGeom>
          <a:noFill/>
        </p:spPr>
        <p:txBody>
          <a:bodyPr wrap="square" rtlCol="0">
            <a:spAutoFit/>
          </a:bodyPr>
          <a:lstStyle/>
          <a:p>
            <a:r>
              <a:rPr lang="en-US" sz="2400">
                <a:solidFill>
                  <a:schemeClr val="tx1"/>
                </a:solidFill>
              </a:rPr>
              <a:t>Đến đoạn đường dốc và khúc khuỷu, bố phải …..</a:t>
            </a:r>
          </a:p>
        </p:txBody>
      </p:sp>
    </p:spTree>
    <p:extLst>
      <p:ext uri="{BB962C8B-B14F-4D97-AF65-F5344CB8AC3E}">
        <p14:creationId xmlns:p14="http://schemas.microsoft.com/office/powerpoint/2010/main" val="241465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3" grpId="0"/>
      <p:bldP spid="14"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90"/>
        <p:cNvGrpSpPr/>
        <p:nvPr/>
      </p:nvGrpSpPr>
      <p:grpSpPr>
        <a:xfrm>
          <a:off x="0" y="0"/>
          <a:ext cx="0" cy="0"/>
          <a:chOff x="0" y="0"/>
          <a:chExt cx="0" cy="0"/>
        </a:xfrm>
      </p:grpSpPr>
      <p:sp>
        <p:nvSpPr>
          <p:cNvPr id="3" name="Rectangle 2">
            <a:extLst>
              <a:ext uri="{FF2B5EF4-FFF2-40B4-BE49-F238E27FC236}">
                <a16:creationId xmlns:a16="http://schemas.microsoft.com/office/drawing/2014/main" id="{344AB88F-3A6B-44F3-A7AE-A3AB23060D0C}"/>
              </a:ext>
            </a:extLst>
          </p:cNvPr>
          <p:cNvSpPr/>
          <p:nvPr/>
        </p:nvSpPr>
        <p:spPr>
          <a:xfrm>
            <a:off x="329610" y="977266"/>
            <a:ext cx="5401338" cy="3188969"/>
          </a:xfrm>
          <a:prstGeom prst="rect">
            <a:avLst/>
          </a:prstGeom>
          <a:noFill/>
          <a:ln>
            <a:noFill/>
          </a:ln>
        </p:spPr>
        <p:txBody>
          <a:bodyPr spcFirstLastPara="1" wrap="square" lIns="91425" tIns="91425" rIns="91425" bIns="91425" anchor="ctr" anchorCtr="0">
            <a:noAutofit/>
          </a:bodyPr>
          <a:lstStyle/>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CỦNG</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CỐ</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BÀI</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HỌC</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p:txBody>
      </p:sp>
      <p:pic>
        <p:nvPicPr>
          <p:cNvPr id="7" name="Picture 6">
            <a:extLst>
              <a:ext uri="{FF2B5EF4-FFF2-40B4-BE49-F238E27FC236}">
                <a16:creationId xmlns:a16="http://schemas.microsoft.com/office/drawing/2014/main" id="{3DC8453C-C512-4489-80A2-2910095B8E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1480" y="2976914"/>
            <a:ext cx="2952520" cy="21665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6858591" y="46517"/>
            <a:ext cx="1851789" cy="369332"/>
          </a:xfrm>
          <a:prstGeom prst="rect">
            <a:avLst/>
          </a:prstGeom>
          <a:solidFill>
            <a:schemeClr val="bg1"/>
          </a:solidFill>
        </p:spPr>
        <p:txBody>
          <a:bodyPr wrap="none" rtlCol="0">
            <a:spAutoFit/>
          </a:bodyPr>
          <a:lstStyle/>
          <a:p>
            <a:r>
              <a:rPr lang="en-US" sz="1800">
                <a:solidFill>
                  <a:srgbClr val="FF0000"/>
                </a:solidFill>
              </a:rPr>
              <a:t>Thảo luận nhóm</a:t>
            </a:r>
          </a:p>
        </p:txBody>
      </p:sp>
      <p:sp>
        <p:nvSpPr>
          <p:cNvPr id="11" name="TextBox 10"/>
          <p:cNvSpPr txBox="1"/>
          <p:nvPr/>
        </p:nvSpPr>
        <p:spPr>
          <a:xfrm>
            <a:off x="480777" y="4574336"/>
            <a:ext cx="3980577" cy="369332"/>
          </a:xfrm>
          <a:prstGeom prst="rect">
            <a:avLst/>
          </a:prstGeom>
          <a:solidFill>
            <a:schemeClr val="bg1"/>
          </a:solidFill>
        </p:spPr>
        <p:txBody>
          <a:bodyPr wrap="none" rtlCol="0">
            <a:spAutoFit/>
          </a:bodyPr>
          <a:lstStyle/>
          <a:p>
            <a:r>
              <a:rPr lang="en-US" sz="1800">
                <a:solidFill>
                  <a:schemeClr val="tx1"/>
                </a:solidFill>
              </a:rPr>
              <a:t>Gia đình trong tranh gồm những ai ? </a:t>
            </a:r>
          </a:p>
        </p:txBody>
      </p:sp>
      <p:sp>
        <p:nvSpPr>
          <p:cNvPr id="17" name="TextBox 16"/>
          <p:cNvSpPr txBox="1"/>
          <p:nvPr/>
        </p:nvSpPr>
        <p:spPr>
          <a:xfrm>
            <a:off x="480776" y="4542070"/>
            <a:ext cx="3762568" cy="369332"/>
          </a:xfrm>
          <a:prstGeom prst="rect">
            <a:avLst/>
          </a:prstGeom>
          <a:solidFill>
            <a:schemeClr val="bg1"/>
          </a:solidFill>
        </p:spPr>
        <p:txBody>
          <a:bodyPr wrap="none" rtlCol="0">
            <a:spAutoFit/>
          </a:bodyPr>
          <a:lstStyle/>
          <a:p>
            <a:r>
              <a:rPr lang="en-US" sz="1800">
                <a:solidFill>
                  <a:schemeClr val="tx1"/>
                </a:solidFill>
              </a:rPr>
              <a:t>Họ có vui không?  Vì sao em biết ?</a:t>
            </a:r>
          </a:p>
        </p:txBody>
      </p:sp>
      <p:pic>
        <p:nvPicPr>
          <p:cNvPr id="2" name="Picture 2"/>
          <p:cNvPicPr>
            <a:picLocks noChangeAspect="1" noChangeArrowheads="1"/>
          </p:cNvPicPr>
          <p:nvPr/>
        </p:nvPicPr>
        <p:blipFill>
          <a:blip r:embed="rId2" cstate="screen">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1" y="397706"/>
            <a:ext cx="9144000" cy="409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12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6" name="Picture 5">
            <a:extLst>
              <a:ext uri="{FF2B5EF4-FFF2-40B4-BE49-F238E27FC236}">
                <a16:creationId xmlns:a16="http://schemas.microsoft.com/office/drawing/2014/main" id="{50AF093B-0823-42E9-99FC-2AB0093227DF}"/>
              </a:ext>
            </a:extLst>
          </p:cNvPr>
          <p:cNvPicPr>
            <a:picLocks noChangeAspect="1"/>
          </p:cNvPicPr>
          <p:nvPr/>
        </p:nvPicPr>
        <p:blipFill>
          <a:blip r:embed="rId3"/>
          <a:stretch>
            <a:fillRect/>
          </a:stretch>
        </p:blipFill>
        <p:spPr>
          <a:xfrm>
            <a:off x="86292" y="1760220"/>
            <a:ext cx="1401031" cy="3383280"/>
          </a:xfrm>
          <a:prstGeom prst="rect">
            <a:avLst/>
          </a:prstGeom>
        </p:spPr>
      </p:pic>
      <p:sp>
        <p:nvSpPr>
          <p:cNvPr id="2" name="Rounded Rectangle 1"/>
          <p:cNvSpPr/>
          <p:nvPr/>
        </p:nvSpPr>
        <p:spPr>
          <a:xfrm>
            <a:off x="-2" y="0"/>
            <a:ext cx="9144001" cy="1448656"/>
          </a:xfrm>
          <a:prstGeom prst="roundRect">
            <a:avLst/>
          </a:prstGeom>
          <a:solidFill>
            <a:schemeClr val="accent1">
              <a:lumMod val="75000"/>
            </a:schemeClr>
          </a:solidFill>
          <a:ln w="76200">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a:t>MÁI ẤM GIA ĐÌNH</a:t>
            </a:r>
          </a:p>
        </p:txBody>
      </p:sp>
      <p:sp>
        <p:nvSpPr>
          <p:cNvPr id="5" name="Oval 4"/>
          <p:cNvSpPr/>
          <p:nvPr/>
        </p:nvSpPr>
        <p:spPr>
          <a:xfrm>
            <a:off x="-225781" y="-180975"/>
            <a:ext cx="1575559" cy="12905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solidFill>
                  <a:schemeClr val="accent1">
                    <a:lumMod val="75000"/>
                  </a:schemeClr>
                </a:solidFill>
              </a:rPr>
              <a:t>2</a:t>
            </a:r>
          </a:p>
        </p:txBody>
      </p:sp>
      <p:grpSp>
        <p:nvGrpSpPr>
          <p:cNvPr id="7" name="Group 6"/>
          <p:cNvGrpSpPr/>
          <p:nvPr/>
        </p:nvGrpSpPr>
        <p:grpSpPr>
          <a:xfrm>
            <a:off x="1794415" y="2269334"/>
            <a:ext cx="6932467" cy="975143"/>
            <a:chOff x="9566064" y="964372"/>
            <a:chExt cx="5446164" cy="698253"/>
          </a:xfrm>
        </p:grpSpPr>
        <p:sp>
          <p:nvSpPr>
            <p:cNvPr id="8"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9"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0"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3" name="Group 2"/>
          <p:cNvGrpSpPr/>
          <p:nvPr/>
        </p:nvGrpSpPr>
        <p:grpSpPr>
          <a:xfrm>
            <a:off x="1349778" y="2263515"/>
            <a:ext cx="993309" cy="1067788"/>
            <a:chOff x="2022039" y="3400894"/>
            <a:chExt cx="993309" cy="1067788"/>
          </a:xfrm>
        </p:grpSpPr>
        <p:grpSp>
          <p:nvGrpSpPr>
            <p:cNvPr id="13" name="Group 12"/>
            <p:cNvGrpSpPr/>
            <p:nvPr/>
          </p:nvGrpSpPr>
          <p:grpSpPr>
            <a:xfrm>
              <a:off x="2022039" y="3400894"/>
              <a:ext cx="992332" cy="992332"/>
              <a:chOff x="1212273" y="1084984"/>
              <a:chExt cx="992332" cy="992332"/>
            </a:xfrm>
            <a:solidFill>
              <a:srgbClr val="F4A60A"/>
            </a:solidFill>
            <a:scene3d>
              <a:camera prst="orthographicFront">
                <a:rot lat="0" lon="0" rev="0"/>
              </a:camera>
              <a:lightRig rig="soft" dir="t">
                <a:rot lat="0" lon="0" rev="0"/>
              </a:lightRig>
            </a:scene3d>
          </p:grpSpPr>
          <p:sp>
            <p:nvSpPr>
              <p:cNvPr id="14" name="Oval 13"/>
              <p:cNvSpPr/>
              <p:nvPr/>
            </p:nvSpPr>
            <p:spPr>
              <a:xfrm>
                <a:off x="1212273" y="1084984"/>
                <a:ext cx="992332" cy="992332"/>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252971" y="1095375"/>
                <a:ext cx="914400" cy="914400"/>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2024748" y="3514623"/>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grpSp>
      <p:sp>
        <p:nvSpPr>
          <p:cNvPr id="12" name="TextBox 11"/>
          <p:cNvSpPr txBox="1"/>
          <p:nvPr/>
        </p:nvSpPr>
        <p:spPr>
          <a:xfrm>
            <a:off x="2170365" y="2418620"/>
            <a:ext cx="5804122" cy="646282"/>
          </a:xfrm>
          <a:prstGeom prst="rect">
            <a:avLst/>
          </a:prstGeom>
          <a:noFill/>
        </p:spPr>
        <p:txBody>
          <a:bodyPr wrap="square" lIns="91391" tIns="45696" rIns="91391" bIns="45696" rtlCol="0">
            <a:spAutoFit/>
          </a:bodyPr>
          <a:lstStyle/>
          <a:p>
            <a:pPr algn="ctr"/>
            <a:r>
              <a:rPr lang="en-US" sz="3600" b="1">
                <a:solidFill>
                  <a:srgbClr val="F68426"/>
                </a:solidFill>
                <a:latin typeface="Arial-Rounded" pitchFamily="34" charset="0"/>
                <a:ea typeface="Arial-Rounded" pitchFamily="34" charset="0"/>
                <a:cs typeface="Arial-Rounded" pitchFamily="34" charset="0"/>
              </a:rPr>
              <a:t>CẢ NHÀ ĐI CHƠI NÚI</a:t>
            </a:r>
          </a:p>
        </p:txBody>
      </p:sp>
    </p:spTree>
    <p:extLst>
      <p:ext uri="{BB962C8B-B14F-4D97-AF65-F5344CB8AC3E}">
        <p14:creationId xmlns:p14="http://schemas.microsoft.com/office/powerpoint/2010/main" val="278436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92287" y="1953039"/>
            <a:ext cx="3071191" cy="11430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chemeClr val="bg1"/>
                </a:solidFill>
              </a:rPr>
              <a:t>Đọc</a:t>
            </a:r>
          </a:p>
        </p:txBody>
      </p:sp>
      <p:sp>
        <p:nvSpPr>
          <p:cNvPr id="3" name="Oval 2"/>
          <p:cNvSpPr/>
          <p:nvPr/>
        </p:nvSpPr>
        <p:spPr>
          <a:xfrm>
            <a:off x="2064103" y="1953039"/>
            <a:ext cx="1212574" cy="1143000"/>
          </a:xfrm>
          <a:prstGeom prst="ellipse">
            <a:avLst/>
          </a:prstGeom>
          <a:solidFill>
            <a:schemeClr val="accent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rPr>
              <a:t>2</a:t>
            </a:r>
          </a:p>
        </p:txBody>
      </p:sp>
      <p:grpSp>
        <p:nvGrpSpPr>
          <p:cNvPr id="4" name="Group 3"/>
          <p:cNvGrpSpPr/>
          <p:nvPr/>
        </p:nvGrpSpPr>
        <p:grpSpPr>
          <a:xfrm>
            <a:off x="0" y="478464"/>
            <a:ext cx="9144000" cy="4732450"/>
            <a:chOff x="0" y="478464"/>
            <a:chExt cx="9144000" cy="4732450"/>
          </a:xfrm>
        </p:grpSpPr>
        <p:pic>
          <p:nvPicPr>
            <p:cNvPr id="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QUYNH\anh tai ve poiwer oint\dao maijpg.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99429" l="0" r="93030"/>
                      </a14:imgEffect>
                    </a14:imgLayer>
                  </a14:imgProps>
                </a:ext>
                <a:ext uri="{28A0092B-C50C-407E-A947-70E740481C1C}">
                  <a14:useLocalDpi xmlns:a14="http://schemas.microsoft.com/office/drawing/2010/main"/>
                </a:ext>
              </a:extLst>
            </a:blip>
            <a:srcRect/>
            <a:stretch/>
          </p:blipFill>
          <p:spPr bwMode="auto">
            <a:xfrm flipH="1">
              <a:off x="7147093" y="478464"/>
              <a:ext cx="1996907" cy="13682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81861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2364828" y="4450432"/>
            <a:ext cx="3855543" cy="400110"/>
          </a:xfrm>
          <a:prstGeom prst="rect">
            <a:avLst/>
          </a:prstGeom>
          <a:noFill/>
        </p:spPr>
        <p:txBody>
          <a:bodyPr wrap="none" rtlCol="0">
            <a:spAutoFit/>
          </a:bodyPr>
          <a:lstStyle/>
          <a:p>
            <a:r>
              <a:rPr lang="en-US" sz="2000"/>
              <a:t>Nhìn vào bức tranh em thấy gì ?</a:t>
            </a:r>
          </a:p>
        </p:txBody>
      </p:sp>
      <p:pic>
        <p:nvPicPr>
          <p:cNvPr id="5" name="Picture 4"/>
          <p:cNvPicPr>
            <a:picLocks noChangeAspect="1" noChangeArrowheads="1"/>
          </p:cNvPicPr>
          <p:nvPr/>
        </p:nvPicPr>
        <p:blipFill>
          <a:blip r:embed="rId2" cstate="screen">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317596" y="82213"/>
            <a:ext cx="8292197" cy="4368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61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2259" y="26078"/>
            <a:ext cx="3752950" cy="584775"/>
          </a:xfrm>
          <a:prstGeom prst="rect">
            <a:avLst/>
          </a:prstGeom>
          <a:noFill/>
        </p:spPr>
        <p:txBody>
          <a:bodyPr wrap="none" rtlCol="0">
            <a:spAutoFit/>
          </a:bodyPr>
          <a:lstStyle/>
          <a:p>
            <a:r>
              <a:rPr lang="en-US" sz="3200" b="1"/>
              <a:t>Cả nhà đi chơi núi</a:t>
            </a:r>
          </a:p>
        </p:txBody>
      </p:sp>
      <p:sp>
        <p:nvSpPr>
          <p:cNvPr id="6" name="TextBox 5"/>
          <p:cNvSpPr txBox="1"/>
          <p:nvPr/>
        </p:nvSpPr>
        <p:spPr>
          <a:xfrm>
            <a:off x="252248" y="628874"/>
            <a:ext cx="8334704" cy="3416320"/>
          </a:xfrm>
          <a:prstGeom prst="rect">
            <a:avLst/>
          </a:prstGeom>
          <a:noFill/>
        </p:spPr>
        <p:txBody>
          <a:bodyPr wrap="square" rtlCol="0">
            <a:spAutoFit/>
          </a:bodyPr>
          <a:lstStyle/>
          <a:p>
            <a:pPr algn="just"/>
            <a:r>
              <a:rPr lang="en-US" sz="2400"/>
              <a:t>      Bố mẹ cho Nam và Đức đi chơi núi. Hôm trước, mẹ thức khuya để chuẩn bị quần áo,thức ăn, nước uống và có cả tuýp thuốc chống côn trùng.</a:t>
            </a:r>
          </a:p>
          <a:p>
            <a:pPr algn="just"/>
            <a:r>
              <a:rPr lang="en-US" sz="2400"/>
              <a:t>      Hôm sau, khi mặt trời lên, cả nhà đã tới chân núi. Nam và Đức thích thú, đuổi nhau huỳnh huỵch. Càng lên cao, đường càng dốc và khúc khuỷu, bố phải cõng Đức. Thỉnh thoảng, mẹ lau mồ hôi cho hai anh em.</a:t>
            </a:r>
          </a:p>
          <a:p>
            <a:pPr algn="just"/>
            <a:r>
              <a:rPr lang="en-US" sz="2400"/>
              <a:t>      Lúc lên đến đỉnh núi , hai anh em vui sướng hét vang.</a:t>
            </a:r>
          </a:p>
          <a:p>
            <a:pPr algn="r"/>
            <a:r>
              <a:rPr lang="en-US" sz="2000"/>
              <a:t>( Lâm Anh )</a:t>
            </a:r>
          </a:p>
        </p:txBody>
      </p:sp>
      <p:sp>
        <p:nvSpPr>
          <p:cNvPr id="3" name="TextBox 2"/>
          <p:cNvSpPr txBox="1"/>
          <p:nvPr/>
        </p:nvSpPr>
        <p:spPr>
          <a:xfrm>
            <a:off x="651641" y="4544989"/>
            <a:ext cx="1107996" cy="369332"/>
          </a:xfrm>
          <a:prstGeom prst="rect">
            <a:avLst/>
          </a:prstGeom>
          <a:noFill/>
        </p:spPr>
        <p:txBody>
          <a:bodyPr wrap="none" rtlCol="0">
            <a:spAutoFit/>
          </a:bodyPr>
          <a:lstStyle/>
          <a:p>
            <a:r>
              <a:rPr lang="en-US" sz="1800"/>
              <a:t>Đọc mẫu</a:t>
            </a:r>
          </a:p>
        </p:txBody>
      </p:sp>
    </p:spTree>
    <p:extLst>
      <p:ext uri="{BB962C8B-B14F-4D97-AF65-F5344CB8AC3E}">
        <p14:creationId xmlns:p14="http://schemas.microsoft.com/office/powerpoint/2010/main" val="3940945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142393" y="2788572"/>
            <a:ext cx="2171155" cy="130328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594371" y="2784728"/>
            <a:ext cx="1818068" cy="130328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216099" y="823140"/>
            <a:ext cx="2171155" cy="130328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387690" y="823140"/>
            <a:ext cx="1818068" cy="130328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09903" y="851338"/>
            <a:ext cx="1818068" cy="130328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88580" y="966951"/>
            <a:ext cx="1425390" cy="1015663"/>
          </a:xfrm>
          <a:prstGeom prst="rect">
            <a:avLst/>
          </a:prstGeom>
          <a:solidFill>
            <a:srgbClr val="FEE7EF"/>
          </a:solidFill>
          <a:ln w="19050">
            <a:solidFill>
              <a:srgbClr val="FFC000"/>
            </a:solidFill>
          </a:ln>
        </p:spPr>
        <p:txBody>
          <a:bodyPr wrap="none" rtlCol="0">
            <a:spAutoFit/>
          </a:bodyPr>
          <a:lstStyle/>
          <a:p>
            <a:r>
              <a:rPr lang="en-US" sz="6000"/>
              <a:t>uya</a:t>
            </a:r>
          </a:p>
        </p:txBody>
      </p:sp>
      <p:sp>
        <p:nvSpPr>
          <p:cNvPr id="4" name="TextBox 3"/>
          <p:cNvSpPr txBox="1"/>
          <p:nvPr/>
        </p:nvSpPr>
        <p:spPr>
          <a:xfrm>
            <a:off x="3584029" y="966950"/>
            <a:ext cx="1425390" cy="1015663"/>
          </a:xfrm>
          <a:prstGeom prst="rect">
            <a:avLst/>
          </a:prstGeom>
          <a:solidFill>
            <a:srgbClr val="FEE7EF"/>
          </a:solidFill>
          <a:ln w="19050">
            <a:solidFill>
              <a:srgbClr val="FFC000"/>
            </a:solidFill>
          </a:ln>
        </p:spPr>
        <p:txBody>
          <a:bodyPr wrap="none" rtlCol="0">
            <a:spAutoFit/>
          </a:bodyPr>
          <a:lstStyle/>
          <a:p>
            <a:r>
              <a:rPr lang="en-US" sz="6000"/>
              <a:t>uyp</a:t>
            </a:r>
          </a:p>
        </p:txBody>
      </p:sp>
      <p:sp>
        <p:nvSpPr>
          <p:cNvPr id="6" name="TextBox 5"/>
          <p:cNvSpPr txBox="1"/>
          <p:nvPr/>
        </p:nvSpPr>
        <p:spPr>
          <a:xfrm>
            <a:off x="6369270" y="966949"/>
            <a:ext cx="1853392" cy="1015663"/>
          </a:xfrm>
          <a:prstGeom prst="rect">
            <a:avLst/>
          </a:prstGeom>
          <a:solidFill>
            <a:srgbClr val="FEE7EF"/>
          </a:solidFill>
          <a:ln w="19050">
            <a:solidFill>
              <a:srgbClr val="FFC000"/>
            </a:solidFill>
          </a:ln>
        </p:spPr>
        <p:txBody>
          <a:bodyPr wrap="none" rtlCol="0">
            <a:spAutoFit/>
          </a:bodyPr>
          <a:lstStyle/>
          <a:p>
            <a:r>
              <a:rPr lang="en-US" sz="6000"/>
              <a:t>uynh</a:t>
            </a:r>
          </a:p>
        </p:txBody>
      </p:sp>
      <p:sp>
        <p:nvSpPr>
          <p:cNvPr id="7" name="TextBox 6"/>
          <p:cNvSpPr txBox="1"/>
          <p:nvPr/>
        </p:nvSpPr>
        <p:spPr>
          <a:xfrm>
            <a:off x="1301275" y="2932383"/>
            <a:ext cx="1853392" cy="1015663"/>
          </a:xfrm>
          <a:prstGeom prst="rect">
            <a:avLst/>
          </a:prstGeom>
          <a:solidFill>
            <a:srgbClr val="FEE7EF"/>
          </a:solidFill>
          <a:ln w="19050">
            <a:solidFill>
              <a:srgbClr val="FFC000"/>
            </a:solidFill>
          </a:ln>
        </p:spPr>
        <p:txBody>
          <a:bodyPr wrap="none" rtlCol="0">
            <a:spAutoFit/>
          </a:bodyPr>
          <a:lstStyle/>
          <a:p>
            <a:r>
              <a:rPr lang="en-US" sz="6000"/>
              <a:t>uych</a:t>
            </a:r>
          </a:p>
        </p:txBody>
      </p:sp>
      <p:sp>
        <p:nvSpPr>
          <p:cNvPr id="8" name="TextBox 7"/>
          <p:cNvSpPr txBox="1"/>
          <p:nvPr/>
        </p:nvSpPr>
        <p:spPr>
          <a:xfrm>
            <a:off x="4790710" y="2928539"/>
            <a:ext cx="1425390" cy="1015663"/>
          </a:xfrm>
          <a:prstGeom prst="rect">
            <a:avLst/>
          </a:prstGeom>
          <a:solidFill>
            <a:srgbClr val="FEE7EF"/>
          </a:solidFill>
          <a:ln w="19050">
            <a:solidFill>
              <a:srgbClr val="FFC000"/>
            </a:solidFill>
          </a:ln>
        </p:spPr>
        <p:txBody>
          <a:bodyPr wrap="none" rtlCol="0">
            <a:spAutoFit/>
          </a:bodyPr>
          <a:lstStyle/>
          <a:p>
            <a:r>
              <a:rPr lang="en-US" sz="6000"/>
              <a:t>uyu</a:t>
            </a:r>
          </a:p>
        </p:txBody>
      </p:sp>
    </p:spTree>
    <p:extLst>
      <p:ext uri="{BB962C8B-B14F-4D97-AF65-F5344CB8AC3E}">
        <p14:creationId xmlns:p14="http://schemas.microsoft.com/office/powerpoint/2010/main" val="341415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P spid="3" grpId="0" animBg="1"/>
      <p:bldP spid="4"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252248" y="4576566"/>
            <a:ext cx="8254183" cy="400110"/>
          </a:xfrm>
          <a:prstGeom prst="rect">
            <a:avLst/>
          </a:prstGeom>
          <a:noFill/>
        </p:spPr>
        <p:txBody>
          <a:bodyPr wrap="none" rtlCol="0">
            <a:spAutoFit/>
          </a:bodyPr>
          <a:lstStyle/>
          <a:p>
            <a:r>
              <a:rPr lang="en-US" sz="2000">
                <a:solidFill>
                  <a:schemeClr val="tx1"/>
                </a:solidFill>
              </a:rPr>
              <a:t>Tìm từ ngữ có tiếng chứa vần trong văn bản: </a:t>
            </a:r>
            <a:r>
              <a:rPr lang="en-US" sz="2000">
                <a:solidFill>
                  <a:srgbClr val="FF0000"/>
                </a:solidFill>
              </a:rPr>
              <a:t>uya, uyp, uynh, uych, uyu</a:t>
            </a:r>
            <a:endParaRPr lang="en-US" sz="2000">
              <a:solidFill>
                <a:schemeClr val="tx1"/>
              </a:solidFill>
            </a:endParaRPr>
          </a:p>
        </p:txBody>
      </p:sp>
      <p:sp>
        <p:nvSpPr>
          <p:cNvPr id="23" name="TextBox 22"/>
          <p:cNvSpPr txBox="1"/>
          <p:nvPr/>
        </p:nvSpPr>
        <p:spPr>
          <a:xfrm>
            <a:off x="2412259" y="26078"/>
            <a:ext cx="3313728" cy="523220"/>
          </a:xfrm>
          <a:prstGeom prst="rect">
            <a:avLst/>
          </a:prstGeom>
          <a:noFill/>
        </p:spPr>
        <p:txBody>
          <a:bodyPr wrap="none" rtlCol="0">
            <a:spAutoFit/>
          </a:bodyPr>
          <a:lstStyle/>
          <a:p>
            <a:r>
              <a:rPr lang="en-US" sz="2800" b="1"/>
              <a:t>Cả nhà đi chơi núi</a:t>
            </a:r>
          </a:p>
        </p:txBody>
      </p:sp>
      <p:sp>
        <p:nvSpPr>
          <p:cNvPr id="24" name="TextBox 23"/>
          <p:cNvSpPr txBox="1"/>
          <p:nvPr/>
        </p:nvSpPr>
        <p:spPr>
          <a:xfrm>
            <a:off x="252248" y="628874"/>
            <a:ext cx="8334704" cy="3416320"/>
          </a:xfrm>
          <a:prstGeom prst="rect">
            <a:avLst/>
          </a:prstGeom>
          <a:noFill/>
        </p:spPr>
        <p:txBody>
          <a:bodyPr wrap="square" rtlCol="0">
            <a:spAutoFit/>
          </a:bodyPr>
          <a:lstStyle/>
          <a:p>
            <a:pPr algn="just"/>
            <a:r>
              <a:rPr lang="en-US" sz="2400"/>
              <a:t>      Bố mẹ cho Nam và Đức đi chơi núi. Hôm trước, mẹ thức khuya để chuẩn bị quần áo,thức ăn, nước uống và có cả tuýp thuốc chống côn trùng.</a:t>
            </a:r>
          </a:p>
          <a:p>
            <a:pPr algn="just"/>
            <a:r>
              <a:rPr lang="en-US" sz="2400"/>
              <a:t>      Hôm sau, khi mặt trời lên, cả nhà đã tới chân núi. Nam và Đức thích thú, đuổi nhau huỳnh huỵch. Càng lên cao, đường càng dốc và khúc khuỷu, bố phải cõng Đức. Thỉnh thoảng, mẹ lau mồ hôi cho hai anh em.</a:t>
            </a:r>
          </a:p>
          <a:p>
            <a:pPr algn="just"/>
            <a:r>
              <a:rPr lang="en-US" sz="2400"/>
              <a:t>      Lúc lên đến đỉnh núi , hai anh em vui sướng hét vang.</a:t>
            </a:r>
          </a:p>
          <a:p>
            <a:pPr algn="r"/>
            <a:r>
              <a:rPr lang="en-US" sz="2000"/>
              <a:t>( Lâm Anh )</a:t>
            </a:r>
          </a:p>
        </p:txBody>
      </p:sp>
      <p:sp>
        <p:nvSpPr>
          <p:cNvPr id="4" name="Rectangle 3"/>
          <p:cNvSpPr/>
          <p:nvPr/>
        </p:nvSpPr>
        <p:spPr>
          <a:xfrm>
            <a:off x="971087" y="998961"/>
            <a:ext cx="1007007" cy="461665"/>
          </a:xfrm>
          <a:prstGeom prst="rect">
            <a:avLst/>
          </a:prstGeom>
        </p:spPr>
        <p:txBody>
          <a:bodyPr wrap="none">
            <a:spAutoFit/>
          </a:bodyPr>
          <a:lstStyle/>
          <a:p>
            <a:r>
              <a:rPr lang="en-US" sz="2400">
                <a:solidFill>
                  <a:srgbClr val="FF0000"/>
                </a:solidFill>
              </a:rPr>
              <a:t>khuya</a:t>
            </a:r>
          </a:p>
        </p:txBody>
      </p:sp>
      <p:sp>
        <p:nvSpPr>
          <p:cNvPr id="37" name="Rectangle 36"/>
          <p:cNvSpPr/>
          <p:nvPr/>
        </p:nvSpPr>
        <p:spPr>
          <a:xfrm>
            <a:off x="650130" y="1398351"/>
            <a:ext cx="1604927" cy="461665"/>
          </a:xfrm>
          <a:prstGeom prst="rect">
            <a:avLst/>
          </a:prstGeom>
          <a:solidFill>
            <a:schemeClr val="bg1"/>
          </a:solidFill>
        </p:spPr>
        <p:txBody>
          <a:bodyPr wrap="none">
            <a:spAutoFit/>
          </a:bodyPr>
          <a:lstStyle/>
          <a:p>
            <a:r>
              <a:rPr lang="en-US" sz="2400">
                <a:solidFill>
                  <a:srgbClr val="FF0000"/>
                </a:solidFill>
              </a:rPr>
              <a:t>tuýp thuốc</a:t>
            </a:r>
          </a:p>
        </p:txBody>
      </p:sp>
      <p:sp>
        <p:nvSpPr>
          <p:cNvPr id="38" name="Rectangle 37"/>
          <p:cNvSpPr/>
          <p:nvPr/>
        </p:nvSpPr>
        <p:spPr>
          <a:xfrm>
            <a:off x="4398584" y="2078802"/>
            <a:ext cx="2016899" cy="461665"/>
          </a:xfrm>
          <a:prstGeom prst="rect">
            <a:avLst/>
          </a:prstGeom>
          <a:solidFill>
            <a:schemeClr val="bg1"/>
          </a:solidFill>
        </p:spPr>
        <p:txBody>
          <a:bodyPr wrap="none">
            <a:spAutoFit/>
          </a:bodyPr>
          <a:lstStyle/>
          <a:p>
            <a:r>
              <a:rPr lang="en-US" sz="2400">
                <a:solidFill>
                  <a:srgbClr val="FF0000"/>
                </a:solidFill>
              </a:rPr>
              <a:t>huỳnh  huỵch</a:t>
            </a:r>
          </a:p>
        </p:txBody>
      </p:sp>
      <p:sp>
        <p:nvSpPr>
          <p:cNvPr id="7" name="Rectangle 6"/>
          <p:cNvSpPr/>
          <p:nvPr/>
        </p:nvSpPr>
        <p:spPr>
          <a:xfrm>
            <a:off x="3175508" y="2459902"/>
            <a:ext cx="1742785" cy="461665"/>
          </a:xfrm>
          <a:prstGeom prst="rect">
            <a:avLst/>
          </a:prstGeom>
          <a:solidFill>
            <a:schemeClr val="bg1"/>
          </a:solidFill>
        </p:spPr>
        <p:txBody>
          <a:bodyPr wrap="none">
            <a:spAutoFit/>
          </a:bodyPr>
          <a:lstStyle/>
          <a:p>
            <a:r>
              <a:rPr lang="en-US" sz="2400">
                <a:solidFill>
                  <a:srgbClr val="FF0000"/>
                </a:solidFill>
              </a:rPr>
              <a:t>khúc khuỷu</a:t>
            </a:r>
          </a:p>
        </p:txBody>
      </p:sp>
    </p:spTree>
    <p:extLst>
      <p:ext uri="{BB962C8B-B14F-4D97-AF65-F5344CB8AC3E}">
        <p14:creationId xmlns:p14="http://schemas.microsoft.com/office/powerpoint/2010/main" val="51462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arn(inVertical)">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inVertical)">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 grpId="0"/>
      <p:bldP spid="37" grpId="0" animBg="1"/>
      <p:bldP spid="38"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32777" y="3975736"/>
            <a:ext cx="2238113" cy="1015663"/>
          </a:xfrm>
          <a:prstGeom prst="rect">
            <a:avLst/>
          </a:prstGeom>
          <a:noFill/>
          <a:ln w="19050">
            <a:solidFill>
              <a:srgbClr val="00B050"/>
            </a:solidFill>
          </a:ln>
        </p:spPr>
        <p:txBody>
          <a:bodyPr wrap="none" rtlCol="0">
            <a:spAutoFit/>
          </a:bodyPr>
          <a:lstStyle/>
          <a:p>
            <a:r>
              <a:rPr lang="en-US" sz="6000"/>
              <a:t>kh</a:t>
            </a:r>
            <a:r>
              <a:rPr lang="en-US" sz="6000">
                <a:solidFill>
                  <a:srgbClr val="FF0000"/>
                </a:solidFill>
              </a:rPr>
              <a:t>uya</a:t>
            </a:r>
          </a:p>
        </p:txBody>
      </p:sp>
      <p:sp>
        <p:nvSpPr>
          <p:cNvPr id="6" name="TextBox 5"/>
          <p:cNvSpPr txBox="1"/>
          <p:nvPr/>
        </p:nvSpPr>
        <p:spPr>
          <a:xfrm>
            <a:off x="5878137" y="3172138"/>
            <a:ext cx="2066591" cy="1938992"/>
          </a:xfrm>
          <a:prstGeom prst="rect">
            <a:avLst/>
          </a:prstGeom>
          <a:noFill/>
          <a:ln w="19050">
            <a:solidFill>
              <a:srgbClr val="00B050"/>
            </a:solidFill>
          </a:ln>
        </p:spPr>
        <p:txBody>
          <a:bodyPr wrap="none" rtlCol="0">
            <a:spAutoFit/>
          </a:bodyPr>
          <a:lstStyle/>
          <a:p>
            <a:r>
              <a:rPr lang="en-US" sz="6000"/>
              <a:t>t</a:t>
            </a:r>
            <a:r>
              <a:rPr lang="en-US" sz="6000">
                <a:solidFill>
                  <a:srgbClr val="FF0000"/>
                </a:solidFill>
              </a:rPr>
              <a:t>uýp </a:t>
            </a:r>
          </a:p>
          <a:p>
            <a:r>
              <a:rPr lang="en-US" sz="6000">
                <a:solidFill>
                  <a:schemeClr val="tx1"/>
                </a:solidFill>
              </a:rPr>
              <a:t>thuốc</a:t>
            </a: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6050" y="503230"/>
            <a:ext cx="4511565" cy="3383674"/>
          </a:xfrm>
          <a:prstGeom prst="rect">
            <a:avLst/>
          </a:prstGeom>
        </p:spPr>
      </p:pic>
      <p:pic>
        <p:nvPicPr>
          <p:cNvPr id="9" name="Picture 2" descr="E:\QUYNH\anh tai ve poiwer oint\tuýp thuốc.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45596" y="382369"/>
            <a:ext cx="3931672" cy="2616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47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3565</TotalTime>
  <Words>733</Words>
  <Application>Microsoft Office PowerPoint</Application>
  <PresentationFormat>On-screen Show (16:9)</PresentationFormat>
  <Paragraphs>80</Paragraphs>
  <Slides>17</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HP001 4 hàng</vt:lpstr>
      <vt:lpstr>Calibri</vt:lpstr>
      <vt:lpstr>Quicksand Medium</vt:lpstr>
      <vt:lpstr>Arial-Rounded</vt:lpstr>
      <vt:lpstr>Lato</vt:lpstr>
      <vt:lpstr>Arial Rounded MT Bold</vt:lpstr>
      <vt:lpstr>Calibri Light</vt:lpstr>
      <vt:lpstr>Arial</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Admin</dc:creator>
  <cp:lastModifiedBy>PC</cp:lastModifiedBy>
  <cp:revision>423</cp:revision>
  <dcterms:modified xsi:type="dcterms:W3CDTF">2025-02-10T08:33:22Z</dcterms:modified>
</cp:coreProperties>
</file>