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3"/>
  </p:notesMasterIdLst>
  <p:sldIdLst>
    <p:sldId id="33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261" r:id="rId12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Arial-Rounded" panose="020B0604020202020204" charset="0"/>
      <p:regular r:id="rId15"/>
      <p:bold r:id="rId16"/>
    </p:embeddedFont>
    <p:embeddedFont>
      <p:font typeface="HP001 4 hàng" panose="020B0604020202020204" charset="0"/>
      <p:regular r:id="rId17"/>
      <p:bold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Quicksand Medium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EE7EF"/>
    <a:srgbClr val="F4A60A"/>
    <a:srgbClr val="009242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64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2" y="1760220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MÁI ẤM GIA ĐÌNH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4415" y="2269334"/>
            <a:ext cx="6932467" cy="975143"/>
            <a:chOff x="9566064" y="964372"/>
            <a:chExt cx="5446164" cy="698253"/>
          </a:xfrm>
        </p:grpSpPr>
        <p:sp>
          <p:nvSpPr>
            <p:cNvPr id="8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49778" y="2263515"/>
            <a:ext cx="993309" cy="1067788"/>
            <a:chOff x="2022039" y="3400894"/>
            <a:chExt cx="993309" cy="1067788"/>
          </a:xfrm>
        </p:grpSpPr>
        <p:grpSp>
          <p:nvGrpSpPr>
            <p:cNvPr id="13" name="Group 12"/>
            <p:cNvGrpSpPr/>
            <p:nvPr/>
          </p:nvGrpSpPr>
          <p:grpSpPr>
            <a:xfrm>
              <a:off x="2022039" y="3400894"/>
              <a:ext cx="992332" cy="992332"/>
              <a:chOff x="1212273" y="1084984"/>
              <a:chExt cx="992332" cy="992332"/>
            </a:xfrm>
            <a:solidFill>
              <a:srgbClr val="F4A60A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4" name="Oval 13"/>
              <p:cNvSpPr/>
              <p:nvPr/>
            </p:nvSpPr>
            <p:spPr>
              <a:xfrm>
                <a:off x="1212273" y="1084984"/>
                <a:ext cx="992332" cy="99233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52971" y="1095375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4748" y="3514623"/>
              <a:ext cx="990600" cy="95405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</a:p>
            <a:p>
              <a:pPr algn="ctr"/>
              <a:r>
                <a:rPr lang="en-US" sz="3200" b="1">
                  <a:solidFill>
                    <a:schemeClr val="bg1"/>
                  </a:solidFill>
                  <a:latin typeface="Arial Rounded MT Bold" pitchFamily="34" charset="0"/>
                  <a:ea typeface="Arial-Rounded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0365" y="2418620"/>
            <a:ext cx="5804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</a:p>
        </p:txBody>
      </p:sp>
    </p:spTree>
    <p:extLst>
      <p:ext uri="{BB962C8B-B14F-4D97-AF65-F5344CB8AC3E}">
        <p14:creationId xmlns:p14="http://schemas.microsoft.com/office/powerpoint/2010/main" val="27843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728316"/>
            <a:ext cx="5188457" cy="9126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Chọn từ ngữ</a:t>
            </a:r>
          </a:p>
        </p:txBody>
      </p:sp>
      <p:sp>
        <p:nvSpPr>
          <p:cNvPr id="3" name="Oval 2"/>
          <p:cNvSpPr/>
          <p:nvPr/>
        </p:nvSpPr>
        <p:spPr>
          <a:xfrm>
            <a:off x="1585638" y="1614528"/>
            <a:ext cx="1210726" cy="10965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Tiết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02525" y="753626"/>
            <a:ext cx="705528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Chọn từ ngữ để hoàn thiện câu và viết câu vào vở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4981" y="753626"/>
            <a:ext cx="253218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thấp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3344" y="753626"/>
            <a:ext cx="244344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khúc khuỷu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77803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hào hứng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9143" y="1417146"/>
            <a:ext cx="7131059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Đường lên núi quanh co ,  …….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530" y="3209696"/>
            <a:ext cx="761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Đường lên núi quanh co, khúc khuỷu.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</p:spTree>
    <p:extLst>
      <p:ext uri="{BB962C8B-B14F-4D97-AF65-F5344CB8AC3E}">
        <p14:creationId xmlns:p14="http://schemas.microsoft.com/office/powerpoint/2010/main" val="33832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63973E-6 L 0.08351 3.63973E-6 C 0.12136 3.63973E-6 0.16858 0.03917 0.16858 0.07217 L 0.16858 0.1477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7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80822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   Quan sát tranh và dùng từ ngữ trong khung để nói theo tranh 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7973" y="556366"/>
            <a:ext cx="548786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cảnh vật	     thú vị    	        đi chơi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017" y="1018031"/>
            <a:ext cx="4297992" cy="382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7003" y="4551700"/>
            <a:ext cx="66720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Cả nhà cùng nhau đi chơi núi. Cảnh vật ở đây thật thú vị.</a:t>
            </a:r>
          </a:p>
        </p:txBody>
      </p:sp>
    </p:spTree>
    <p:extLst>
      <p:ext uri="{BB962C8B-B14F-4D97-AF65-F5344CB8AC3E}">
        <p14:creationId xmlns:p14="http://schemas.microsoft.com/office/powerpoint/2010/main" val="35068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67487" y="1916504"/>
            <a:ext cx="3060556" cy="1143000"/>
            <a:chOff x="2767487" y="1916504"/>
            <a:chExt cx="3060556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3595670" y="1916504"/>
              <a:ext cx="2232373" cy="11430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bg1"/>
                  </a:solidFill>
                </a:rPr>
                <a:t> Viết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767487" y="1916504"/>
              <a:ext cx="1212574" cy="1143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bg1"/>
                  </a:solidFill>
                </a:rPr>
                <a:t>7</a:t>
              </a:r>
            </a:p>
          </p:txBody>
        </p:sp>
      </p:grpSp>
      <p:pic>
        <p:nvPicPr>
          <p:cNvPr id="6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9" l="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42427"/>
            <a:ext cx="3189768" cy="26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29" l="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147093" y="478464"/>
            <a:ext cx="1996907" cy="13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86248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Nghe viết 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552" y="586433"/>
            <a:ext cx="669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 Nam và Đức được đi chơi núi. Đến đỉnh núi, hai anh em vui sướng hét vang.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1913" y="2971158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Nam và Đức được đi chơi núi. Đến đỉnh núi,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2" name="Rectangle 1"/>
          <p:cNvSpPr/>
          <p:nvPr/>
        </p:nvSpPr>
        <p:spPr>
          <a:xfrm>
            <a:off x="89694" y="3839159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hai anh em vui sướng hét vang.</a:t>
            </a:r>
            <a:endParaRPr lang="en-US" sz="320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825" y="1232764"/>
            <a:ext cx="4005374" cy="15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Chọn vần phù hợp thay cho dấu chấm hỏi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505" y="694796"/>
            <a:ext cx="311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a. </a:t>
            </a:r>
            <a:r>
              <a:rPr lang="en-US" sz="2800">
                <a:solidFill>
                  <a:srgbClr val="FF0000"/>
                </a:solidFill>
              </a:rPr>
              <a:t>uyp</a:t>
            </a:r>
            <a:r>
              <a:rPr lang="en-US" sz="2800"/>
              <a:t> hay </a:t>
            </a:r>
            <a:r>
              <a:rPr lang="en-US" sz="2800">
                <a:solidFill>
                  <a:srgbClr val="FF0000"/>
                </a:solidFill>
              </a:rPr>
              <a:t>uyu</a:t>
            </a:r>
            <a:r>
              <a:rPr lang="en-US" sz="2800"/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9682" y="1426672"/>
            <a:ext cx="206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đèn t…..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379" y="1426672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kh…..   tay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504" y="2275117"/>
            <a:ext cx="362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b. </a:t>
            </a:r>
            <a:r>
              <a:rPr lang="en-US" sz="2800">
                <a:solidFill>
                  <a:srgbClr val="FF0000"/>
                </a:solidFill>
              </a:rPr>
              <a:t>uynh</a:t>
            </a:r>
            <a:r>
              <a:rPr lang="en-US" sz="2800"/>
              <a:t> hay </a:t>
            </a:r>
            <a:r>
              <a:rPr lang="en-US" sz="2800">
                <a:solidFill>
                  <a:srgbClr val="FF0000"/>
                </a:solidFill>
              </a:rPr>
              <a:t>uych</a:t>
            </a:r>
            <a:r>
              <a:rPr lang="en-US" sz="2800"/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7378" y="2942898"/>
            <a:ext cx="206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h……… tay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7379" y="2942898"/>
            <a:ext cx="231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phụ h…….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3022" y="1410302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uyp</a:t>
            </a:r>
            <a:r>
              <a:rPr lang="en-US" sz="280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1588" y="1397549"/>
            <a:ext cx="971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uyu</a:t>
            </a:r>
            <a:r>
              <a:rPr lang="en-US" sz="280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37819" y="2932237"/>
            <a:ext cx="1213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uych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2687" y="2924026"/>
            <a:ext cx="1064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uynh</a:t>
            </a:r>
            <a:r>
              <a:rPr lang="en-US" sz="280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712344" y="1487416"/>
            <a:ext cx="65526" cy="79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001899" y="1397549"/>
            <a:ext cx="82194" cy="100233"/>
          </a:xfrm>
          <a:custGeom>
            <a:avLst/>
            <a:gdLst>
              <a:gd name="connsiteX0" fmla="*/ 0 w 461499"/>
              <a:gd name="connsiteY0" fmla="*/ 231181 h 701284"/>
              <a:gd name="connsiteX1" fmla="*/ 113016 w 461499"/>
              <a:gd name="connsiteY1" fmla="*/ 25698 h 701284"/>
              <a:gd name="connsiteX2" fmla="*/ 400693 w 461499"/>
              <a:gd name="connsiteY2" fmla="*/ 35972 h 701284"/>
              <a:gd name="connsiteX3" fmla="*/ 452063 w 461499"/>
              <a:gd name="connsiteY3" fmla="*/ 323649 h 701284"/>
              <a:gd name="connsiteX4" fmla="*/ 267129 w 461499"/>
              <a:gd name="connsiteY4" fmla="*/ 652422 h 701284"/>
              <a:gd name="connsiteX5" fmla="*/ 174661 w 461499"/>
              <a:gd name="connsiteY5" fmla="*/ 693518 h 70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99" h="701284">
                <a:moveTo>
                  <a:pt x="0" y="231181"/>
                </a:moveTo>
                <a:cubicBezTo>
                  <a:pt x="23117" y="144707"/>
                  <a:pt x="46234" y="58233"/>
                  <a:pt x="113016" y="25698"/>
                </a:cubicBezTo>
                <a:cubicBezTo>
                  <a:pt x="179798" y="-6837"/>
                  <a:pt x="344185" y="-13686"/>
                  <a:pt x="400693" y="35972"/>
                </a:cubicBezTo>
                <a:cubicBezTo>
                  <a:pt x="457201" y="85630"/>
                  <a:pt x="474324" y="220907"/>
                  <a:pt x="452063" y="323649"/>
                </a:cubicBezTo>
                <a:cubicBezTo>
                  <a:pt x="429802" y="426391"/>
                  <a:pt x="313363" y="590777"/>
                  <a:pt x="267129" y="652422"/>
                </a:cubicBezTo>
                <a:cubicBezTo>
                  <a:pt x="220895" y="714067"/>
                  <a:pt x="197778" y="703792"/>
                  <a:pt x="174661" y="6935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923823" y="3001616"/>
            <a:ext cx="65526" cy="79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Kể về một lần em được đi chơi cùng gia đình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4" b="100000" l="1995" r="10000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81" y="459711"/>
            <a:ext cx="7134676" cy="44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891" y="4558514"/>
            <a:ext cx="358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Em cùng gia đình đi chơi ở đâu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950" y="4548043"/>
            <a:ext cx="69781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/>
              <a:t>Em thấy nơi đó có đẹp không? Em có thích chuyến đi này không ?</a:t>
            </a:r>
          </a:p>
        </p:txBody>
      </p:sp>
    </p:spTree>
    <p:extLst>
      <p:ext uri="{BB962C8B-B14F-4D97-AF65-F5344CB8AC3E}">
        <p14:creationId xmlns:p14="http://schemas.microsoft.com/office/powerpoint/2010/main" val="36084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232</Words>
  <Application>Microsoft Office PowerPoint</Application>
  <PresentationFormat>On-screen Show (16:9)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Arial-Rounded</vt:lpstr>
      <vt:lpstr>Calibri</vt:lpstr>
      <vt:lpstr>HP001 4 hàng</vt:lpstr>
      <vt:lpstr>Arial Rounded MT Bold</vt:lpstr>
      <vt:lpstr>Calibri Light</vt:lpstr>
      <vt:lpstr>Quicksand Medium</vt:lpstr>
      <vt:lpstr>Arial</vt:lpstr>
      <vt:lpstr>Lato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423</cp:revision>
  <dcterms:modified xsi:type="dcterms:W3CDTF">2025-02-10T08:34:51Z</dcterms:modified>
</cp:coreProperties>
</file>