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4"/>
  </p:notesMasterIdLst>
  <p:sldIdLst>
    <p:sldId id="271" r:id="rId2"/>
    <p:sldId id="272" r:id="rId3"/>
  </p:sldIdLst>
  <p:sldSz cx="9144000" cy="5143500" type="screen16x9"/>
  <p:notesSz cx="6858000" cy="9144000"/>
  <p:embeddedFontLst>
    <p:embeddedFont>
      <p:font typeface="Arial Rounded MT Bold" panose="020F0704030504030204" pitchFamily="34" charset="0"/>
      <p:regular r:id="rId5"/>
    </p:embeddedFont>
    <p:embeddedFont>
      <p:font typeface="Itim" panose="020B0604020202020204" charset="-34"/>
      <p:regular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7E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241ECA3-09D5-42F6-B013-39E7B164F220}">
  <a:tblStyle styleId="{2241ECA3-09D5-42F6-B013-39E7B164F22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7951993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Google Shape;1493;g8bca512db4_0_27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4" name="Google Shape;1494;g8bca512db4_0_27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7331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" name="Google Shape;1540;g8bca512db4_0_29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1" name="Google Shape;1541;g8bca512db4_0_29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3200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Google Shape;256;p10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257" name="Google Shape;257;p10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0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0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0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0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0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0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0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0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0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0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0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0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0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276" name="Google Shape;276;p10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7" name="Google Shape;277;p10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1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53634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CUSTOM_7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oogle Shape;303;p12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04" name="Google Shape;304;p12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2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2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2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2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2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2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2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2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2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2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2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2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2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2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2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2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2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2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2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2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6" name="Google Shape;326;p12"/>
          <p:cNvSpPr txBox="1">
            <a:spLocks noGrp="1"/>
          </p:cNvSpPr>
          <p:nvPr>
            <p:ph type="subTitle" idx="1"/>
          </p:nvPr>
        </p:nvSpPr>
        <p:spPr>
          <a:xfrm>
            <a:off x="804150" y="322226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27" name="Google Shape;327;p12"/>
          <p:cNvSpPr txBox="1">
            <a:spLocks noGrp="1"/>
          </p:cNvSpPr>
          <p:nvPr>
            <p:ph type="subTitle" idx="2"/>
          </p:nvPr>
        </p:nvSpPr>
        <p:spPr>
          <a:xfrm>
            <a:off x="5833650" y="322226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28" name="Google Shape;328;p12"/>
          <p:cNvSpPr txBox="1">
            <a:spLocks noGrp="1"/>
          </p:cNvSpPr>
          <p:nvPr>
            <p:ph type="subTitle" idx="3"/>
          </p:nvPr>
        </p:nvSpPr>
        <p:spPr>
          <a:xfrm>
            <a:off x="804150" y="168281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29" name="Google Shape;329;p12"/>
          <p:cNvSpPr txBox="1">
            <a:spLocks noGrp="1"/>
          </p:cNvSpPr>
          <p:nvPr>
            <p:ph type="subTitle" idx="4"/>
          </p:nvPr>
        </p:nvSpPr>
        <p:spPr>
          <a:xfrm>
            <a:off x="5833650" y="168281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30" name="Google Shape;330;p12"/>
          <p:cNvSpPr txBox="1">
            <a:spLocks noGrp="1"/>
          </p:cNvSpPr>
          <p:nvPr>
            <p:ph type="subTitle" idx="5"/>
          </p:nvPr>
        </p:nvSpPr>
        <p:spPr>
          <a:xfrm>
            <a:off x="3318900" y="322226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31" name="Google Shape;331;p12"/>
          <p:cNvSpPr txBox="1">
            <a:spLocks noGrp="1"/>
          </p:cNvSpPr>
          <p:nvPr>
            <p:ph type="subTitle" idx="6"/>
          </p:nvPr>
        </p:nvSpPr>
        <p:spPr>
          <a:xfrm>
            <a:off x="3318900" y="168281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32" name="Google Shape;332;p12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12"/>
          <p:cNvSpPr txBox="1">
            <a:spLocks noGrp="1"/>
          </p:cNvSpPr>
          <p:nvPr>
            <p:ph type="subTitle" idx="7"/>
          </p:nvPr>
        </p:nvSpPr>
        <p:spPr>
          <a:xfrm>
            <a:off x="804150" y="209866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4" name="Google Shape;334;p12"/>
          <p:cNvSpPr txBox="1">
            <a:spLocks noGrp="1"/>
          </p:cNvSpPr>
          <p:nvPr>
            <p:ph type="subTitle" idx="8"/>
          </p:nvPr>
        </p:nvSpPr>
        <p:spPr>
          <a:xfrm>
            <a:off x="5833650" y="209866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5" name="Google Shape;335;p12"/>
          <p:cNvSpPr txBox="1">
            <a:spLocks noGrp="1"/>
          </p:cNvSpPr>
          <p:nvPr>
            <p:ph type="subTitle" idx="9"/>
          </p:nvPr>
        </p:nvSpPr>
        <p:spPr>
          <a:xfrm>
            <a:off x="804150" y="360914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6" name="Google Shape;336;p12"/>
          <p:cNvSpPr txBox="1">
            <a:spLocks noGrp="1"/>
          </p:cNvSpPr>
          <p:nvPr>
            <p:ph type="subTitle" idx="13"/>
          </p:nvPr>
        </p:nvSpPr>
        <p:spPr>
          <a:xfrm>
            <a:off x="5833650" y="360914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7" name="Google Shape;337;p12"/>
          <p:cNvSpPr txBox="1">
            <a:spLocks noGrp="1"/>
          </p:cNvSpPr>
          <p:nvPr>
            <p:ph type="subTitle" idx="14"/>
          </p:nvPr>
        </p:nvSpPr>
        <p:spPr>
          <a:xfrm>
            <a:off x="3318900" y="209866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8" name="Google Shape;338;p12"/>
          <p:cNvSpPr txBox="1">
            <a:spLocks noGrp="1"/>
          </p:cNvSpPr>
          <p:nvPr>
            <p:ph type="subTitle" idx="15"/>
          </p:nvPr>
        </p:nvSpPr>
        <p:spPr>
          <a:xfrm>
            <a:off x="3318900" y="360914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Itim"/>
              <a:buNone/>
              <a:defRPr sz="3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87100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8" r:id="rId3"/>
    <p:sldLayoutId id="214748367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/>
          <p:cNvSpPr/>
          <p:nvPr/>
        </p:nvSpPr>
        <p:spPr>
          <a:xfrm>
            <a:off x="28860" y="647813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228589"/>
              </p:ext>
            </p:extLst>
          </p:nvPr>
        </p:nvGraphicFramePr>
        <p:xfrm>
          <a:off x="2101379" y="1415747"/>
          <a:ext cx="5087099" cy="604707"/>
        </p:xfrm>
        <a:graphic>
          <a:graphicData uri="http://schemas.openxmlformats.org/drawingml/2006/table">
            <a:tbl>
              <a:tblPr/>
              <a:tblGrid>
                <a:gridCol w="1696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8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1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7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effectLst/>
                          <a:latin typeface="inherit"/>
                        </a:rPr>
                        <a:t>liên</a:t>
                      </a:r>
                      <a:r>
                        <a:rPr lang="en-US" sz="24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inherit"/>
                        </a:rPr>
                        <a:t>hoan</a:t>
                      </a:r>
                      <a:endParaRPr lang="en-US" sz="2800" dirty="0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A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inherit"/>
                        </a:rPr>
                        <a:t>quây quần</a:t>
                      </a:r>
                      <a:endParaRPr lang="en-US" sz="2800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A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effectLst/>
                          <a:latin typeface="inherit"/>
                        </a:rPr>
                        <a:t>gặp</a:t>
                      </a:r>
                      <a:endParaRPr lang="en-US" sz="2800" dirty="0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A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22742" y="952613"/>
            <a:ext cx="7304117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Chọn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từ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ngữ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để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hoàn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thiện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câu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và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viết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câu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vào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vở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inherit"/>
                <a:cs typeface="Arial" panose="020B0604020202020204" pitchFamily="34" charset="0"/>
              </a:rPr>
              <a:t>: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5690" y="2265561"/>
            <a:ext cx="6138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2400" dirty="0" err="1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Buổi</a:t>
            </a:r>
            <a:r>
              <a:rPr lang="en-US" altLang="en-US" sz="2400" dirty="0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tối</a:t>
            </a:r>
            <a:r>
              <a:rPr lang="en-US" altLang="en-US" sz="2400" dirty="0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gia</a:t>
            </a:r>
            <a:r>
              <a:rPr lang="en-US" altLang="en-US" sz="2400" dirty="0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đình</a:t>
            </a:r>
            <a:r>
              <a:rPr lang="en-US" altLang="en-US" sz="2400" dirty="0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em</a:t>
            </a:r>
            <a:r>
              <a:rPr lang="en-US" altLang="en-US" sz="2400" dirty="0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thường</a:t>
            </a:r>
            <a:r>
              <a:rPr lang="en-US" altLang="en-US" sz="2400" dirty="0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 (…) </a:t>
            </a:r>
            <a:r>
              <a:rPr lang="en-US" altLang="en-US" sz="2400" dirty="0" err="1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bên</a:t>
            </a:r>
            <a:r>
              <a:rPr lang="en-US" altLang="en-US" sz="2400" dirty="0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nhau</a:t>
            </a:r>
            <a:r>
              <a:rPr lang="en-US" altLang="en-US" sz="2400" dirty="0">
                <a:solidFill>
                  <a:schemeClr val="bg2"/>
                </a:solidFill>
                <a:latin typeface="inherit"/>
                <a:cs typeface="Arial" panose="020B0604020202020204" pitchFamily="34" charset="0"/>
              </a:rPr>
              <a:t>.</a:t>
            </a:r>
            <a:endParaRPr lang="en-US" altLang="en-US" sz="320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2742" y="3025625"/>
            <a:ext cx="75460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Arial" panose="020B0604020202020204" pitchFamily="34" charset="0"/>
              </a:rPr>
              <a:t>Buổi tối, gia đình em thường</a:t>
            </a:r>
            <a:r>
              <a:rPr lang="en-US" sz="2400" b="1" dirty="0">
                <a:latin typeface="Arial" panose="020B0604020202020204" pitchFamily="34" charset="0"/>
              </a:rPr>
              <a:t> </a:t>
            </a:r>
            <a:r>
              <a:rPr lang="vi-VN" sz="2400" b="1" dirty="0">
                <a:latin typeface="Arial" panose="020B0604020202020204" pitchFamily="34" charset="0"/>
              </a:rPr>
              <a:t>  </a:t>
            </a:r>
            <a:r>
              <a:rPr lang="en-US" sz="2400" b="1" dirty="0">
                <a:latin typeface="Arial" panose="020B0604020202020204" pitchFamily="34" charset="0"/>
              </a:rPr>
              <a:t>               </a:t>
            </a:r>
            <a:r>
              <a:rPr lang="vi-VN" sz="2400" b="1" dirty="0">
                <a:latin typeface="Arial" panose="020B0604020202020204" pitchFamily="34" charset="0"/>
              </a:rPr>
              <a:t>bên nhau.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5079891" y="3025625"/>
            <a:ext cx="14686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b="1" u="sng" dirty="0">
                <a:solidFill>
                  <a:srgbClr val="FF0000"/>
                </a:solidFill>
                <a:latin typeface="Arial" panose="020B0604020202020204" pitchFamily="34" charset="0"/>
              </a:rPr>
              <a:t>quây quầ</a:t>
            </a:r>
            <a:r>
              <a:rPr lang="en-US" sz="2000" b="1" u="sng" dirty="0">
                <a:solidFill>
                  <a:srgbClr val="FF0000"/>
                </a:solidFill>
                <a:latin typeface="Arial" panose="020B0604020202020204" pitchFamily="34" charset="0"/>
              </a:rPr>
              <a:t>n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2051" name="Picture 3" descr="https://i.vdoc.vn/data/image/2021/01/20/giai-bai-tap-tieng-viet-1-trang-36-37-38-39-bai-5-bua-com-gia-dinh-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60" y="3785689"/>
            <a:ext cx="8135670" cy="729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Oval 58"/>
          <p:cNvSpPr/>
          <p:nvPr/>
        </p:nvSpPr>
        <p:spPr>
          <a:xfrm>
            <a:off x="0" y="343013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6</a:t>
            </a:r>
          </a:p>
        </p:txBody>
      </p:sp>
      <p:sp>
        <p:nvSpPr>
          <p:cNvPr id="60" name="Title 1"/>
          <p:cNvSpPr>
            <a:spLocks noGrp="1"/>
          </p:cNvSpPr>
          <p:nvPr>
            <p:ph type="title"/>
          </p:nvPr>
        </p:nvSpPr>
        <p:spPr>
          <a:xfrm>
            <a:off x="730927" y="516568"/>
            <a:ext cx="8269888" cy="436045"/>
          </a:xfrm>
        </p:spPr>
        <p:txBody>
          <a:bodyPr/>
          <a:lstStyle/>
          <a:p>
            <a:pPr algn="l"/>
            <a:r>
              <a:rPr lang="en-US" sz="2400" dirty="0" err="1"/>
              <a:t>Quan</a:t>
            </a:r>
            <a:r>
              <a:rPr lang="en-US" sz="2400" dirty="0"/>
              <a:t> </a:t>
            </a:r>
            <a:r>
              <a:rPr lang="en-US" sz="2400" dirty="0" err="1"/>
              <a:t>sát</a:t>
            </a:r>
            <a:r>
              <a:rPr lang="en-US" sz="2400" dirty="0"/>
              <a:t> </a:t>
            </a:r>
            <a:r>
              <a:rPr lang="en-US" sz="2400" dirty="0" err="1"/>
              <a:t>tranh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dùng</a:t>
            </a:r>
            <a:r>
              <a:rPr lang="en-US" sz="2400" dirty="0"/>
              <a:t>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ngữ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tranh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nói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 </a:t>
            </a:r>
            <a:r>
              <a:rPr lang="en-US" sz="2400" dirty="0" err="1"/>
              <a:t>khung</a:t>
            </a:r>
            <a:r>
              <a:rPr lang="en-US" sz="2400" dirty="0"/>
              <a:t>:</a:t>
            </a:r>
          </a:p>
        </p:txBody>
      </p:sp>
      <p:pic>
        <p:nvPicPr>
          <p:cNvPr id="4098" name="Picture 2" descr="Giải bài tập Tiếng Việt 1 trang 36, 37, 38, 39 Bài 5: Bữa cơm gia đì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294" y="1744447"/>
            <a:ext cx="5715000" cy="201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666311"/>
              </p:ext>
            </p:extLst>
          </p:nvPr>
        </p:nvGraphicFramePr>
        <p:xfrm>
          <a:off x="2224100" y="1072740"/>
          <a:ext cx="4361389" cy="441960"/>
        </p:xfrm>
        <a:graphic>
          <a:graphicData uri="http://schemas.openxmlformats.org/drawingml/2006/table">
            <a:tbl>
              <a:tblPr/>
              <a:tblGrid>
                <a:gridCol w="1038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8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197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effectLst/>
                          <a:latin typeface="inherit"/>
                        </a:rPr>
                        <a:t>đọc</a:t>
                      </a:r>
                      <a:endParaRPr lang="en-US" sz="2800" dirty="0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inherit"/>
                        </a:rPr>
                        <a:t>tập xe đạp</a:t>
                      </a:r>
                      <a:endParaRPr lang="en-US" sz="2800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effectLst/>
                          <a:latin typeface="inherit"/>
                        </a:rPr>
                        <a:t>cùng</a:t>
                      </a:r>
                      <a:endParaRPr lang="en-US" sz="2800" dirty="0">
                        <a:effectLst/>
                      </a:endParaRPr>
                    </a:p>
                  </a:txBody>
                  <a:tcPr marL="38100" marR="3810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545415" y="172869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42494" y="3811909"/>
            <a:ext cx="37936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i="1" dirty="0">
                <a:solidFill>
                  <a:srgbClr val="FF0000"/>
                </a:solidFill>
                <a:latin typeface="inherit"/>
              </a:rPr>
              <a:t> - </a:t>
            </a:r>
            <a:r>
              <a:rPr lang="en-US" sz="2000" i="1" dirty="0" err="1">
                <a:solidFill>
                  <a:srgbClr val="FF0000"/>
                </a:solidFill>
                <a:latin typeface="inherit"/>
              </a:rPr>
              <a:t>Bức</a:t>
            </a:r>
            <a:r>
              <a:rPr lang="en-US" sz="2000" i="1" dirty="0">
                <a:solidFill>
                  <a:srgbClr val="FF0000"/>
                </a:solidFill>
                <a:latin typeface="inherit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inherit"/>
              </a:rPr>
              <a:t>tranh</a:t>
            </a:r>
            <a:r>
              <a:rPr lang="en-US" sz="2000" i="1" dirty="0">
                <a:solidFill>
                  <a:srgbClr val="FF0000"/>
                </a:solidFill>
                <a:latin typeface="inherit"/>
              </a:rPr>
              <a:t> 1: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Ông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đọc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sách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cùng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với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em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Em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cùng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ông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đọc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sách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72000" y="3866164"/>
            <a:ext cx="3175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i="1" dirty="0">
                <a:solidFill>
                  <a:srgbClr val="FF0000"/>
                </a:solidFill>
                <a:latin typeface="inherit"/>
              </a:rPr>
              <a:t>- </a:t>
            </a:r>
            <a:r>
              <a:rPr lang="en-US" sz="2000" i="1" dirty="0" err="1">
                <a:solidFill>
                  <a:srgbClr val="FF0000"/>
                </a:solidFill>
                <a:latin typeface="inherit"/>
              </a:rPr>
              <a:t>Bức</a:t>
            </a:r>
            <a:r>
              <a:rPr lang="en-US" sz="2000" i="1" dirty="0">
                <a:solidFill>
                  <a:srgbClr val="FF0000"/>
                </a:solidFill>
                <a:latin typeface="inherit"/>
              </a:rPr>
              <a:t> </a:t>
            </a:r>
            <a:r>
              <a:rPr lang="en-US" sz="2000" i="1" dirty="0" err="1">
                <a:solidFill>
                  <a:srgbClr val="FF0000"/>
                </a:solidFill>
                <a:latin typeface="inherit"/>
              </a:rPr>
              <a:t>tranh</a:t>
            </a:r>
            <a:r>
              <a:rPr lang="en-US" sz="2000" i="1" dirty="0">
                <a:solidFill>
                  <a:srgbClr val="FF0000"/>
                </a:solidFill>
                <a:latin typeface="inherit"/>
              </a:rPr>
              <a:t> 2: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Bố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tập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xe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đạp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cùng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em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Em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cùng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bố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tập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xe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đạp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theme/theme1.xml><?xml version="1.0" encoding="utf-8"?>
<a:theme xmlns:a="http://schemas.openxmlformats.org/drawingml/2006/main" name="Online Notebook by Slidesgo">
  <a:themeElements>
    <a:clrScheme name="Simple Light">
      <a:dk1>
        <a:srgbClr val="70B499"/>
      </a:dk1>
      <a:lt1>
        <a:srgbClr val="FFFFFF"/>
      </a:lt1>
      <a:dk2>
        <a:srgbClr val="000000"/>
      </a:dk2>
      <a:lt2>
        <a:srgbClr val="EEEEEE"/>
      </a:lt2>
      <a:accent1>
        <a:srgbClr val="8ADEBD"/>
      </a:accent1>
      <a:accent2>
        <a:srgbClr val="CAFFCA"/>
      </a:accent2>
      <a:accent3>
        <a:srgbClr val="AAFFE0"/>
      </a:accent3>
      <a:accent4>
        <a:srgbClr val="A8E3D7"/>
      </a:accent4>
      <a:accent5>
        <a:srgbClr val="FFFFFF"/>
      </a:accent5>
      <a:accent6>
        <a:srgbClr val="FFE599"/>
      </a:accent6>
      <a:hlink>
        <a:srgbClr val="1C458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102</Words>
  <Application>Microsoft Office PowerPoint</Application>
  <PresentationFormat>On-screen Show (16:9)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inherit</vt:lpstr>
      <vt:lpstr>Itim</vt:lpstr>
      <vt:lpstr>Muli</vt:lpstr>
      <vt:lpstr>Arial Rounded MT Bold</vt:lpstr>
      <vt:lpstr>Online Notebook by Slidesgo</vt:lpstr>
      <vt:lpstr>Chọn từ ngữ để hoàn thiện câu và viết câu vào vở:</vt:lpstr>
      <vt:lpstr>Quan sát tranh và dùng từ ngữ trong tranh để nói theo khung: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đọc   Bữa cơm gia đình ( Tiết 1 + 2)</dc:title>
  <dc:creator>Admin</dc:creator>
  <cp:lastModifiedBy>PC</cp:lastModifiedBy>
  <cp:revision>16</cp:revision>
  <dcterms:modified xsi:type="dcterms:W3CDTF">2025-02-17T09:10:49Z</dcterms:modified>
</cp:coreProperties>
</file>