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1" r:id="rId2"/>
    <p:sldId id="302" r:id="rId3"/>
    <p:sldId id="267" r:id="rId4"/>
    <p:sldId id="268" r:id="rId5"/>
    <p:sldId id="270" r:id="rId6"/>
    <p:sldId id="271" r:id="rId7"/>
    <p:sldId id="272" r:id="rId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D"/>
    <a:srgbClr val="F68426"/>
    <a:srgbClr val="FFC611"/>
    <a:srgbClr val="FFD347"/>
    <a:srgbClr val="FFD243"/>
    <a:srgbClr val="EBF6F9"/>
    <a:srgbClr val="BEE395"/>
    <a:srgbClr val="A9DA74"/>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pPr/>
              <a:t>2/17/2025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pPr/>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Nhắc</a:t>
            </a:r>
            <a:r>
              <a:rPr lang="en-US" baseline="0"/>
              <a:t> HS chú ý cách viết hoa tên ngày lễ. HS rất giỏi nên GV nhắc là nó sẽ nhớ đó. Đừng xem thường bọn nhỏ khi dạy học nhé.</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3</a:t>
            </a:fld>
            <a:endParaRPr lang="en-US"/>
          </a:p>
        </p:txBody>
      </p:sp>
    </p:spTree>
    <p:extLst>
      <p:ext uri="{BB962C8B-B14F-4D97-AF65-F5344CB8AC3E}">
        <p14:creationId xmlns:p14="http://schemas.microsoft.com/office/powerpoint/2010/main" val="367650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GV hướng</a:t>
            </a:r>
            <a:r>
              <a:rPr lang="en-US" baseline="0"/>
              <a:t> dẫn hs đồ chữ hoa V.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pPr/>
              <a:t>5</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pPr/>
              <a:t>2/17/2025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pPr/>
              <a:t>2/17/2025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pPr/>
              <a:t>2/17/2025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pPr/>
              <a:t>2/17/2025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pPr/>
              <a:t>2/17/2025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pPr/>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pPr/>
              <a:t>2/17/2025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pPr/>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t="2" b="82484"/>
          <a:stretch>
            <a:fillRect/>
          </a:stretch>
        </p:blipFill>
        <p:spPr bwMode="auto">
          <a:xfrm>
            <a:off x="0" y="-61912"/>
            <a:ext cx="9067800" cy="520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559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33350"/>
            <a:ext cx="4329113" cy="6985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3.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Trả</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lời</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câu</a:t>
            </a:r>
            <a:r>
              <a:rPr kumimoji="0" lang="en-US" altLang="vi-VN" sz="4000" b="1"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rPr>
              <a:t> </a:t>
            </a:r>
            <a:r>
              <a:rPr kumimoji="0" lang="en-US" altLang="vi-VN" sz="4000" b="1" i="0" u="none" strike="noStrike" cap="none" normalizeH="0" baseline="0" dirty="0" err="1">
                <a:ln>
                  <a:noFill/>
                </a:ln>
                <a:solidFill>
                  <a:schemeClr val="bg1"/>
                </a:solidFill>
                <a:effectLst/>
                <a:latin typeface="Times New Roman" panose="02020603050405020304" pitchFamily="18" charset="0"/>
                <a:cs typeface="Times New Roman" panose="02020603050405020304" pitchFamily="18" charset="0"/>
              </a:rPr>
              <a:t>hỏi</a:t>
            </a:r>
            <a:endParaRPr kumimoji="0" lang="vi-VN"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4469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895350"/>
            <a:ext cx="8839199" cy="3108507"/>
          </a:xfrm>
          <a:prstGeom prst="rect">
            <a:avLst/>
          </a:prstGeom>
        </p:spPr>
        <p:txBody>
          <a:bodyPr wrap="square" lIns="91403" tIns="45702" rIns="91403" bIns="45702">
            <a:spAutoFit/>
          </a:bodyPr>
          <a:lstStyle/>
          <a:p>
            <a:pPr marL="0" lvl="1" algn="just"/>
            <a:r>
              <a:rPr lang="en-US" sz="2800" dirty="0">
                <a:latin typeface="Arial-Rounded" pitchFamily="34" charset="0"/>
                <a:ea typeface="Arial-Rounded" pitchFamily="34" charset="0"/>
                <a:cs typeface="Arial-Rounded" pitchFamily="34" charset="0"/>
              </a:rPr>
              <a:t>	Thấy mẹ đi chợ về, Chi hỏi:</a:t>
            </a:r>
          </a:p>
          <a:p>
            <a:pPr marL="0" lvl="1" algn="just"/>
            <a:r>
              <a:rPr lang="en-US" sz="2800" dirty="0">
                <a:latin typeface="Arial-Rounded" pitchFamily="34" charset="0"/>
                <a:ea typeface="Arial-Rounded" pitchFamily="34" charset="0"/>
                <a:cs typeface="Arial-Rounded" pitchFamily="34" charset="0"/>
              </a:rPr>
              <a:t>	- Sao mẹ mua nhiều đồ ăn thế ạ?</a:t>
            </a:r>
          </a:p>
          <a:p>
            <a:pPr marL="0" lvl="1" algn="just"/>
            <a:r>
              <a:rPr lang="en-US" sz="2800" dirty="0">
                <a:latin typeface="Arial-Rounded" pitchFamily="34" charset="0"/>
                <a:ea typeface="Arial-Rounded" pitchFamily="34" charset="0"/>
                <a:cs typeface="Arial-Rounded" pitchFamily="34" charset="0"/>
              </a:rPr>
              <a:t>	- Đố con hôm nay là ngày gì?</a:t>
            </a:r>
          </a:p>
          <a:p>
            <a:pPr marL="0" lvl="1" algn="just"/>
            <a:r>
              <a:rPr lang="en-US" sz="2800" dirty="0">
                <a:latin typeface="Arial-Rounded" pitchFamily="34" charset="0"/>
                <a:ea typeface="Arial-Rounded" pitchFamily="34" charset="0"/>
                <a:cs typeface="Arial-Rounded" pitchFamily="34" charset="0"/>
              </a:rPr>
              <a:t>	Chi chạy lại xem lịch:</a:t>
            </a:r>
          </a:p>
          <a:p>
            <a:pPr marL="0" lvl="1" algn="just"/>
            <a:r>
              <a:rPr lang="en-US" sz="2800" dirty="0">
                <a:latin typeface="Arial-Rounded" pitchFamily="34" charset="0"/>
                <a:ea typeface="Arial-Rounded" pitchFamily="34" charset="0"/>
                <a:cs typeface="Arial-Rounded" pitchFamily="34" charset="0"/>
              </a:rPr>
              <a:t>	- A, ngày 28 tháng 6, Ngày Gia đình Việt Nam.</a:t>
            </a:r>
          </a:p>
          <a:p>
            <a:pPr marL="0" lvl="1" algn="just"/>
            <a:r>
              <a:rPr lang="en-US" sz="2800" dirty="0">
                <a:latin typeface="Arial-Rounded" pitchFamily="34" charset="0"/>
                <a:ea typeface="Arial-Rounded" pitchFamily="34" charset="0"/>
                <a:cs typeface="Arial-Rounded" pitchFamily="34" charset="0"/>
              </a:rPr>
              <a:t>	- Đúng rồi. Vì thế, hôm nay cả nhà mình liên hoan con ạ.</a:t>
            </a:r>
          </a:p>
        </p:txBody>
      </p:sp>
      <p:sp>
        <p:nvSpPr>
          <p:cNvPr id="5" name="TextBox 4"/>
          <p:cNvSpPr txBox="1"/>
          <p:nvPr/>
        </p:nvSpPr>
        <p:spPr>
          <a:xfrm>
            <a:off x="1447800" y="209550"/>
            <a:ext cx="6477000" cy="584739"/>
          </a:xfrm>
          <a:prstGeom prst="rect">
            <a:avLst/>
          </a:prstGeom>
          <a:solidFill>
            <a:srgbClr val="FFD347"/>
          </a:solidFill>
        </p:spPr>
        <p:txBody>
          <a:bodyPr wrap="square" lIns="91403" tIns="45702" rIns="91403" bIns="45702" rtlCol="0">
            <a:spAutoFit/>
          </a:bodyPr>
          <a:lstStyle/>
          <a:p>
            <a:pPr algn="ctr"/>
            <a:r>
              <a:rPr lang="en-US" sz="3200" b="1" dirty="0" err="1">
                <a:latin typeface="Arial-Rounded" pitchFamily="34" charset="0"/>
                <a:ea typeface="Arial-Rounded" pitchFamily="34" charset="0"/>
                <a:cs typeface="Arial-Rounded" pitchFamily="34" charset="0"/>
              </a:rPr>
              <a:t>Đọc</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đoạn</a:t>
            </a:r>
            <a:r>
              <a:rPr lang="en-US" sz="3200" b="1" dirty="0">
                <a:latin typeface="Arial-Rounded" pitchFamily="34" charset="0"/>
                <a:ea typeface="Arial-Rounded" pitchFamily="34" charset="0"/>
                <a:cs typeface="Arial-Rounded" pitchFamily="34" charset="0"/>
              </a:rPr>
              <a:t> 1 </a:t>
            </a:r>
            <a:r>
              <a:rPr lang="en-US" sz="3200" b="1" dirty="0" err="1">
                <a:latin typeface="Arial-Rounded" pitchFamily="34" charset="0"/>
                <a:ea typeface="Arial-Rounded" pitchFamily="34" charset="0"/>
                <a:cs typeface="Arial-Rounded" pitchFamily="34" charset="0"/>
              </a:rPr>
              <a:t>và</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trả</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lời</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câu</a:t>
            </a:r>
            <a:r>
              <a:rPr lang="en-US" sz="3200" b="1" dirty="0">
                <a:latin typeface="Arial-Rounded" pitchFamily="34" charset="0"/>
                <a:ea typeface="Arial-Rounded" pitchFamily="34" charset="0"/>
                <a:cs typeface="Arial-Rounded" pitchFamily="34" charset="0"/>
              </a:rPr>
              <a:t> </a:t>
            </a:r>
            <a:r>
              <a:rPr lang="en-US" sz="3200" b="1" dirty="0" err="1">
                <a:latin typeface="Arial-Rounded" pitchFamily="34" charset="0"/>
                <a:ea typeface="Arial-Rounded" pitchFamily="34" charset="0"/>
                <a:cs typeface="Arial-Rounded" pitchFamily="34" charset="0"/>
              </a:rPr>
              <a:t>hỏi</a:t>
            </a:r>
            <a:endParaRPr lang="en-US" sz="3200" b="1" dirty="0">
              <a:latin typeface="Arial-Rounded" pitchFamily="34" charset="0"/>
              <a:ea typeface="Arial-Rounded" pitchFamily="34" charset="0"/>
              <a:cs typeface="Arial-Rounded" pitchFamily="34" charset="0"/>
            </a:endParaRPr>
          </a:p>
        </p:txBody>
      </p:sp>
      <p:sp>
        <p:nvSpPr>
          <p:cNvPr id="7" name="TextBox 6"/>
          <p:cNvSpPr txBox="1"/>
          <p:nvPr/>
        </p:nvSpPr>
        <p:spPr>
          <a:xfrm>
            <a:off x="1025236" y="4255578"/>
            <a:ext cx="7453746" cy="523184"/>
          </a:xfrm>
          <a:prstGeom prst="rect">
            <a:avLst/>
          </a:prstGeom>
          <a:solidFill>
            <a:srgbClr val="FFD347"/>
          </a:solidFill>
        </p:spPr>
        <p:txBody>
          <a:bodyPr wrap="square" lIns="91403" tIns="45702" rIns="91403" bIns="45702" rtlCol="0">
            <a:spAutoFit/>
          </a:bodyPr>
          <a:lstStyle/>
          <a:p>
            <a:pPr algn="ctr"/>
            <a:r>
              <a:rPr lang="en-US" sz="2800">
                <a:latin typeface="Arial-Rounded" pitchFamily="34" charset="0"/>
                <a:ea typeface="Arial-Rounded" pitchFamily="34" charset="0"/>
                <a:cs typeface="Arial-Rounded" pitchFamily="34" charset="0"/>
              </a:rPr>
              <a:t>Ngày Gia đình Việt Nam là ngày nào?</a:t>
            </a:r>
          </a:p>
        </p:txBody>
      </p:sp>
      <p:sp>
        <p:nvSpPr>
          <p:cNvPr id="8" name="TextBox 7"/>
          <p:cNvSpPr txBox="1"/>
          <p:nvPr/>
        </p:nvSpPr>
        <p:spPr>
          <a:xfrm>
            <a:off x="0" y="4248150"/>
            <a:ext cx="9296400" cy="523184"/>
          </a:xfrm>
          <a:prstGeom prst="rect">
            <a:avLst/>
          </a:prstGeom>
          <a:solidFill>
            <a:srgbClr val="FFD347"/>
          </a:solidFill>
        </p:spPr>
        <p:txBody>
          <a:bodyPr wrap="square" lIns="91403" tIns="45702" rIns="91403" bIns="45702" rtlCol="0">
            <a:spAutoFit/>
          </a:bodyPr>
          <a:lstStyle/>
          <a:p>
            <a:pPr algn="ctr"/>
            <a:r>
              <a:rPr lang="en-US" sz="2800" dirty="0">
                <a:latin typeface="Arial-Rounded" pitchFamily="34" charset="0"/>
                <a:ea typeface="Arial-Rounded" pitchFamily="34" charset="0"/>
                <a:cs typeface="Arial-Rounded" pitchFamily="34" charset="0"/>
              </a:rPr>
              <a:t>Trong “Ngày Gia đình Việt Nam, chữ nào được viết hoa?</a:t>
            </a:r>
          </a:p>
        </p:txBody>
      </p:sp>
      <p:cxnSp>
        <p:nvCxnSpPr>
          <p:cNvPr id="4" name="Straight Connector 3"/>
          <p:cNvCxnSpPr/>
          <p:nvPr/>
        </p:nvCxnSpPr>
        <p:spPr>
          <a:xfrm>
            <a:off x="1676400" y="3073977"/>
            <a:ext cx="2362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95800" y="3028950"/>
            <a:ext cx="685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410200" y="3028950"/>
            <a:ext cx="457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858000" y="3028950"/>
            <a:ext cx="5334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43800" y="3028950"/>
            <a:ext cx="6096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10"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5028" y="590550"/>
            <a:ext cx="8575964" cy="2369843"/>
          </a:xfrm>
          <a:prstGeom prst="rect">
            <a:avLst/>
          </a:prstGeom>
        </p:spPr>
        <p:txBody>
          <a:bodyPr wrap="square" lIns="91403" tIns="45702" rIns="91403" bIns="45702">
            <a:spAutoFit/>
          </a:bodyPr>
          <a:lstStyle/>
          <a:p>
            <a:pPr marL="0" lvl="1" algn="just"/>
            <a:r>
              <a:rPr lang="en-US" sz="3600" dirty="0">
                <a:latin typeface="Arial-Rounded" pitchFamily="34" charset="0"/>
                <a:ea typeface="Arial-Rounded" pitchFamily="34" charset="0"/>
                <a:cs typeface="Arial-Rounded" pitchFamily="34" charset="0"/>
              </a:rPr>
              <a:t>	 </a:t>
            </a:r>
            <a:r>
              <a:rPr lang="en-US" sz="2800" dirty="0">
                <a:latin typeface="Arial-Rounded" pitchFamily="34" charset="0"/>
                <a:ea typeface="Arial-Rounded" pitchFamily="34" charset="0"/>
                <a:cs typeface="Arial-Rounded" pitchFamily="34" charset="0"/>
              </a:rPr>
              <a:t>Chi vui lắm. Em nhặt rau giúp mẹ. </a:t>
            </a:r>
            <a:r>
              <a:rPr lang="en-US" sz="2800" dirty="0" err="1">
                <a:latin typeface="Arial-Rounded" pitchFamily="34" charset="0"/>
                <a:ea typeface="Arial-Rounded" pitchFamily="34" charset="0"/>
                <a:cs typeface="Arial-Rounded" pitchFamily="34" charset="0"/>
              </a:rPr>
              <a:t>Bố</a:t>
            </a:r>
            <a:r>
              <a:rPr lang="en-US" sz="2800" dirty="0">
                <a:latin typeface="Arial-Rounded" pitchFamily="34" charset="0"/>
                <a:ea typeface="Arial-Rounded" pitchFamily="34" charset="0"/>
                <a:cs typeface="Arial-Rounded" pitchFamily="34" charset="0"/>
              </a:rPr>
              <a:t> dọn nhà, rửa xoong nồi, cốc chén. Ông bà trông em bé để mẹ nấu ăn. Cả nhà quây quần bên nhau. Bữa cơm thật tuyệt. Chi thích ngày nào cũng là Ngày Gia đình Việt Nam.</a:t>
            </a:r>
            <a:endParaRPr lang="en-US" sz="3200" dirty="0">
              <a:latin typeface="Arial-Rounded" pitchFamily="34" charset="0"/>
              <a:ea typeface="Arial-Rounded" pitchFamily="34" charset="0"/>
              <a:cs typeface="Arial-Rounded" pitchFamily="34" charset="0"/>
            </a:endParaRPr>
          </a:p>
        </p:txBody>
      </p:sp>
      <p:sp>
        <p:nvSpPr>
          <p:cNvPr id="5" name="TextBox 4"/>
          <p:cNvSpPr txBox="1"/>
          <p:nvPr/>
        </p:nvSpPr>
        <p:spPr>
          <a:xfrm>
            <a:off x="2895600" y="209550"/>
            <a:ext cx="3642531" cy="400073"/>
          </a:xfrm>
          <a:prstGeom prst="rect">
            <a:avLst/>
          </a:prstGeom>
          <a:solidFill>
            <a:srgbClr val="FFD347"/>
          </a:solidFill>
        </p:spPr>
        <p:txBody>
          <a:bodyPr wrap="square" lIns="91403" tIns="45702" rIns="91403" bIns="45702" rtlCol="0">
            <a:spAutoFit/>
          </a:bodyPr>
          <a:lstStyle/>
          <a:p>
            <a:pPr algn="ctr"/>
            <a:r>
              <a:rPr lang="en-US" sz="2000" b="1" dirty="0" err="1">
                <a:latin typeface="Arial-Rounded" pitchFamily="34" charset="0"/>
                <a:ea typeface="Arial-Rounded" pitchFamily="34" charset="0"/>
                <a:cs typeface="Arial-Rounded" pitchFamily="34" charset="0"/>
              </a:rPr>
              <a:t>Đọc</a:t>
            </a:r>
            <a:r>
              <a:rPr lang="en-US" sz="2000" b="1" dirty="0">
                <a:latin typeface="Arial-Rounded" pitchFamily="34" charset="0"/>
                <a:ea typeface="Arial-Rounded" pitchFamily="34" charset="0"/>
                <a:cs typeface="Arial-Rounded" pitchFamily="34" charset="0"/>
              </a:rPr>
              <a:t> </a:t>
            </a:r>
            <a:r>
              <a:rPr lang="en-US" sz="2000" b="1" dirty="0" err="1">
                <a:latin typeface="Arial-Rounded" pitchFamily="34" charset="0"/>
                <a:ea typeface="Arial-Rounded" pitchFamily="34" charset="0"/>
                <a:cs typeface="Arial-Rounded" pitchFamily="34" charset="0"/>
              </a:rPr>
              <a:t>đoạn</a:t>
            </a:r>
            <a:r>
              <a:rPr lang="en-US" sz="2000" b="1" dirty="0">
                <a:latin typeface="Arial-Rounded" pitchFamily="34" charset="0"/>
                <a:ea typeface="Arial-Rounded" pitchFamily="34" charset="0"/>
                <a:cs typeface="Arial-Rounded" pitchFamily="34" charset="0"/>
              </a:rPr>
              <a:t> 2:</a:t>
            </a:r>
          </a:p>
        </p:txBody>
      </p:sp>
      <p:sp>
        <p:nvSpPr>
          <p:cNvPr id="7" name="TextBox 6">
            <a:extLst>
              <a:ext uri="{FF2B5EF4-FFF2-40B4-BE49-F238E27FC236}">
                <a16:creationId xmlns:a16="http://schemas.microsoft.com/office/drawing/2014/main" id="{70D73898-3922-4D69-8D1B-FC861CF7BA5C}"/>
              </a:ext>
            </a:extLst>
          </p:cNvPr>
          <p:cNvSpPr txBox="1"/>
          <p:nvPr/>
        </p:nvSpPr>
        <p:spPr>
          <a:xfrm>
            <a:off x="838200" y="4705350"/>
            <a:ext cx="3733800" cy="369332"/>
          </a:xfrm>
          <a:prstGeom prst="rect">
            <a:avLst/>
          </a:prstGeom>
          <a:noFill/>
        </p:spPr>
        <p:txBody>
          <a:bodyPr wrap="square" rtlCol="0">
            <a:spAutoFit/>
          </a:bodyPr>
          <a:lstStyle/>
          <a:p>
            <a:endParaRPr lang="vi-VN" dirty="0"/>
          </a:p>
        </p:txBody>
      </p:sp>
      <p:sp>
        <p:nvSpPr>
          <p:cNvPr id="11" name="Text Placeholder 4">
            <a:extLst>
              <a:ext uri="{FF2B5EF4-FFF2-40B4-BE49-F238E27FC236}">
                <a16:creationId xmlns:a16="http://schemas.microsoft.com/office/drawing/2014/main" id="{6A69733B-69D1-4641-B247-C667B491E666}"/>
              </a:ext>
            </a:extLst>
          </p:cNvPr>
          <p:cNvSpPr txBox="1">
            <a:spLocks noChangeArrowheads="1"/>
          </p:cNvSpPr>
          <p:nvPr/>
        </p:nvSpPr>
        <p:spPr bwMode="auto">
          <a:xfrm>
            <a:off x="457200" y="2944390"/>
            <a:ext cx="6657699"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b</a:t>
            </a:r>
            <a:r>
              <a:rPr lang="en-US" altLang="en-US" sz="2400" b="1" dirty="0">
                <a:solidFill>
                  <a:srgbClr val="00863D"/>
                </a:solidFill>
              </a:rPr>
              <a:t>. </a:t>
            </a:r>
            <a:r>
              <a:rPr lang="vi-VN" altLang="en-US" sz="2400" b="1" dirty="0">
                <a:solidFill>
                  <a:srgbClr val="00863D"/>
                </a:solidFill>
              </a:rPr>
              <a:t>V</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o ng</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n</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y gia đình Chi l</a:t>
            </a:r>
            <a:r>
              <a:rPr lang="vi-VN" altLang="en-US" sz="2400" b="1" dirty="0">
                <a:solidFill>
                  <a:srgbClr val="00863D"/>
                </a:solidFill>
                <a:cs typeface="Times New Roman" panose="02020603050405020304" pitchFamily="18" charset="0"/>
              </a:rPr>
              <a:t>à</a:t>
            </a:r>
            <a:r>
              <a:rPr lang="vi-VN" altLang="en-US" sz="2400" b="1" dirty="0">
                <a:solidFill>
                  <a:srgbClr val="00863D"/>
                </a:solidFill>
              </a:rPr>
              <a:t>m </a:t>
            </a:r>
            <a:r>
              <a:rPr lang="en-US" altLang="en-US" sz="2400" b="1" dirty="0" err="1">
                <a:solidFill>
                  <a:srgbClr val="00863D"/>
                </a:solidFill>
              </a:rPr>
              <a:t>gì</a:t>
            </a:r>
            <a:r>
              <a:rPr lang="en-US" altLang="en-US" sz="2400" b="1" dirty="0">
                <a:solidFill>
                  <a:srgbClr val="00863D"/>
                </a:solidFill>
              </a:rPr>
              <a:t> ?</a:t>
            </a:r>
            <a:endParaRPr lang="en-US" altLang="en-US" sz="2400" b="1" dirty="0">
              <a:solidFill>
                <a:srgbClr val="00863D"/>
              </a:solidFill>
              <a:cs typeface="Times New Roman" panose="02020603050405020304" pitchFamily="18" charset="0"/>
            </a:endParaRPr>
          </a:p>
        </p:txBody>
      </p:sp>
      <p:sp>
        <p:nvSpPr>
          <p:cNvPr id="12" name="Text Placeholder 4">
            <a:extLst>
              <a:ext uri="{FF2B5EF4-FFF2-40B4-BE49-F238E27FC236}">
                <a16:creationId xmlns:a16="http://schemas.microsoft.com/office/drawing/2014/main" id="{BD8183F9-0E68-4198-9B4E-8E781273F64B}"/>
              </a:ext>
            </a:extLst>
          </p:cNvPr>
          <p:cNvSpPr txBox="1">
            <a:spLocks noChangeArrowheads="1"/>
          </p:cNvSpPr>
          <p:nvPr/>
        </p:nvSpPr>
        <p:spPr bwMode="auto">
          <a:xfrm>
            <a:off x="448340" y="3323506"/>
            <a:ext cx="74676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spcBef>
                <a:spcPts val="1000"/>
              </a:spcBef>
            </a:pPr>
            <a:r>
              <a:rPr lang="en-US" altLang="en-US" sz="2400" b="1" dirty="0">
                <a:solidFill>
                  <a:srgbClr val="FF0000"/>
                </a:solidFill>
              </a:rPr>
              <a:t> </a:t>
            </a:r>
            <a:r>
              <a:rPr lang="vi-VN" altLang="en-US" sz="2400" b="1" dirty="0">
                <a:solidFill>
                  <a:srgbClr val="FF0000"/>
                </a:solidFill>
              </a:rPr>
              <a:t>V</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o ng</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n</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y gia đình Chi liên hoan.</a:t>
            </a:r>
            <a:endParaRPr lang="en-US" altLang="en-US" sz="2400" b="1" dirty="0">
              <a:solidFill>
                <a:srgbClr val="FF0000"/>
              </a:solidFill>
              <a:cs typeface="Times New Roman" panose="02020603050405020304" pitchFamily="18" charset="0"/>
            </a:endParaRPr>
          </a:p>
        </p:txBody>
      </p:sp>
      <p:sp>
        <p:nvSpPr>
          <p:cNvPr id="13" name="Text Placeholder 4">
            <a:extLst>
              <a:ext uri="{FF2B5EF4-FFF2-40B4-BE49-F238E27FC236}">
                <a16:creationId xmlns:a16="http://schemas.microsoft.com/office/drawing/2014/main" id="{D46EDF04-774F-4A69-B929-9862AC5B8A79}"/>
              </a:ext>
            </a:extLst>
          </p:cNvPr>
          <p:cNvSpPr txBox="1">
            <a:spLocks noChangeArrowheads="1"/>
          </p:cNvSpPr>
          <p:nvPr/>
        </p:nvSpPr>
        <p:spPr bwMode="auto">
          <a:xfrm>
            <a:off x="422116" y="3908610"/>
            <a:ext cx="5828414"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00863D"/>
                </a:solidFill>
              </a:rPr>
              <a:t>c</a:t>
            </a:r>
            <a:r>
              <a:rPr lang="en-US" altLang="en-US" sz="2400" b="1" dirty="0">
                <a:solidFill>
                  <a:srgbClr val="00863D"/>
                </a:solidFill>
              </a:rPr>
              <a:t>. </a:t>
            </a:r>
            <a:r>
              <a:rPr lang="vi-VN" altLang="en-US" sz="2400" b="1" dirty="0">
                <a:solidFill>
                  <a:srgbClr val="00863D"/>
                </a:solidFill>
              </a:rPr>
              <a:t>Theo em , vì sao Chi rất vui</a:t>
            </a:r>
            <a:r>
              <a:rPr lang="en-US" altLang="en-US" sz="2400" b="1" dirty="0">
                <a:solidFill>
                  <a:srgbClr val="00863D"/>
                </a:solidFill>
              </a:rPr>
              <a:t>?</a:t>
            </a:r>
            <a:endParaRPr lang="en-US" altLang="en-US" sz="2400" b="1" dirty="0">
              <a:solidFill>
                <a:srgbClr val="00863D"/>
              </a:solidFill>
              <a:cs typeface="Times New Roman" panose="02020603050405020304" pitchFamily="18" charset="0"/>
            </a:endParaRPr>
          </a:p>
        </p:txBody>
      </p:sp>
      <p:sp>
        <p:nvSpPr>
          <p:cNvPr id="14" name="Text Placeholder 4">
            <a:extLst>
              <a:ext uri="{FF2B5EF4-FFF2-40B4-BE49-F238E27FC236}">
                <a16:creationId xmlns:a16="http://schemas.microsoft.com/office/drawing/2014/main" id="{B706FB78-43DB-4642-9292-DC0229ED9FF4}"/>
              </a:ext>
            </a:extLst>
          </p:cNvPr>
          <p:cNvSpPr txBox="1">
            <a:spLocks noChangeArrowheads="1"/>
          </p:cNvSpPr>
          <p:nvPr/>
        </p:nvSpPr>
        <p:spPr bwMode="auto">
          <a:xfrm>
            <a:off x="422116" y="4289055"/>
            <a:ext cx="8493283" cy="64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lnSpc>
                <a:spcPct val="90000"/>
              </a:lnSpc>
              <a:spcBef>
                <a:spcPts val="1000"/>
              </a:spcBef>
            </a:pPr>
            <a:r>
              <a:rPr lang="vi-VN" altLang="en-US" sz="2400" b="1" dirty="0">
                <a:solidFill>
                  <a:srgbClr val="FF0000"/>
                </a:solidFill>
              </a:rPr>
              <a:t>Bữa cơm thật tuyệt, cả nh</a:t>
            </a:r>
            <a:r>
              <a:rPr lang="vi-VN" altLang="en-US" sz="2400" b="1" dirty="0">
                <a:solidFill>
                  <a:srgbClr val="FF0000"/>
                </a:solidFill>
                <a:cs typeface="Times New Roman" panose="02020603050405020304" pitchFamily="18" charset="0"/>
              </a:rPr>
              <a:t>à</a:t>
            </a:r>
            <a:r>
              <a:rPr lang="vi-VN" altLang="en-US" sz="2400" b="1" dirty="0">
                <a:solidFill>
                  <a:srgbClr val="FF0000"/>
                </a:solidFill>
              </a:rPr>
              <a:t> quây quần bên nhau.</a:t>
            </a:r>
            <a:endParaRPr lang="en-US" altLang="en-US" sz="24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89950" y="1428750"/>
            <a:ext cx="9002897" cy="2455181"/>
            <a:chOff x="155314" y="3503807"/>
            <a:chExt cx="9002897"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508264" y="4004547"/>
              <a:ext cx="8649947" cy="565287"/>
            </a:xfrm>
            <a:prstGeom prst="rect">
              <a:avLst/>
            </a:prstGeom>
          </p:spPr>
          <p:txBody>
            <a:bodyPr wrap="square">
              <a:spAutoFit/>
            </a:bodyPr>
            <a:lstStyle/>
            <a:p>
              <a:pPr algn="ct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Vào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ng</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ày, gia đì</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nh</a:t>
              </a:r>
              <a:r>
                <a:rPr lang="el-GR" sz="3600" b="1" dirty="0">
                  <a:solidFill>
                    <a:srgbClr val="7030A0"/>
                  </a:solidFill>
                  <a:latin typeface="HP001 4H" panose="020B0603050302020204" pitchFamily="34" charset="-127"/>
                  <a:ea typeface="HP001 4H" panose="020B0603050302020204" pitchFamily="34" charset="-127"/>
                  <a:cs typeface="Arial-Rounded" pitchFamily="34" charset="0"/>
                </a:rPr>
                <a:t> </a:t>
              </a:r>
              <a:r>
                <a:rPr lang="vi-VN" sz="3600" b="1" dirty="0">
                  <a:solidFill>
                    <a:srgbClr val="7030A0"/>
                  </a:solidFill>
                  <a:latin typeface="HP001 4H" panose="020B0603050302020204" pitchFamily="34" charset="-127"/>
                  <a:ea typeface="HP001 4H" panose="020B0603050302020204" pitchFamily="34" charset="-127"/>
                  <a:cs typeface="Arial-Rounded" pitchFamily="34" charset="0"/>
                </a:rPr>
                <a:t>Chi </a:t>
              </a:r>
              <a:r>
                <a:rPr lang="en-US" sz="3600" b="1" dirty="0">
                  <a:solidFill>
                    <a:srgbClr val="7030A0"/>
                  </a:solidFill>
                  <a:latin typeface="HP001 4H" panose="020B0603050302020204" pitchFamily="34" charset="-127"/>
                  <a:ea typeface="HP001 4H" panose="020B0603050302020204" pitchFamily="34" charset="-127"/>
                  <a:cs typeface="Arial-Rounded" pitchFamily="34" charset="0"/>
                </a:rPr>
                <a:t>liên hoan.</a:t>
              </a:r>
            </a:p>
          </p:txBody>
        </p:sp>
      </p:grpSp>
      <p:sp>
        <p:nvSpPr>
          <p:cNvPr id="3" name="Oval 2"/>
          <p:cNvSpPr/>
          <p:nvPr/>
        </p:nvSpPr>
        <p:spPr>
          <a:xfrm>
            <a:off x="25977" y="133350"/>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dirty="0">
                <a:solidFill>
                  <a:schemeClr val="bg1"/>
                </a:solidFill>
                <a:latin typeface="Arial Rounded MT Bold" pitchFamily="34" charset="0"/>
                <a:cs typeface="Times New Roman" pitchFamily="18" charset="0"/>
              </a:rPr>
              <a:t>4</a:t>
            </a:r>
          </a:p>
        </p:txBody>
      </p:sp>
      <p:sp>
        <p:nvSpPr>
          <p:cNvPr id="4" name="TextBox 3"/>
          <p:cNvSpPr txBox="1"/>
          <p:nvPr/>
        </p:nvSpPr>
        <p:spPr>
          <a:xfrm>
            <a:off x="692728" y="209550"/>
            <a:ext cx="7079672" cy="469426"/>
          </a:xfrm>
          <a:prstGeom prst="rect">
            <a:avLst/>
          </a:prstGeom>
          <a:noFill/>
        </p:spPr>
        <p:txBody>
          <a:bodyPr wrap="square" lIns="91391" tIns="45696" rIns="91391" bIns="45696" rtlCol="0">
            <a:spAutoFit/>
          </a:bodyPr>
          <a:lstStyle/>
          <a:p>
            <a:pPr algn="just"/>
            <a:r>
              <a:rPr lang="en-US" sz="2400" b="1" dirty="0" err="1">
                <a:latin typeface="Arial-Rounded" pitchFamily="34" charset="0"/>
                <a:ea typeface="Arial-Rounded" pitchFamily="34" charset="0"/>
                <a:cs typeface="Arial-Rounded" pitchFamily="34" charset="0"/>
              </a:rPr>
              <a:t>Viết</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vào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vở</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trả</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lời</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cho</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câu</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hỏi</a:t>
            </a:r>
            <a:r>
              <a:rPr lang="en-US" sz="2400" b="1" dirty="0">
                <a:latin typeface="Arial-Rounded" pitchFamily="34" charset="0"/>
                <a:ea typeface="Arial-Rounded" pitchFamily="34" charset="0"/>
                <a:cs typeface="Arial-Rounded" pitchFamily="34" charset="0"/>
              </a:rPr>
              <a:t> b ở </a:t>
            </a:r>
            <a:r>
              <a:rPr lang="en-US" sz="2400" b="1" dirty="0" err="1">
                <a:latin typeface="Arial-Rounded" pitchFamily="34" charset="0"/>
                <a:ea typeface="Arial-Rounded" pitchFamily="34" charset="0"/>
                <a:cs typeface="Arial-Rounded" pitchFamily="34" charset="0"/>
              </a:rPr>
              <a:t>mục</a:t>
            </a:r>
            <a:r>
              <a:rPr lang="en-US" sz="2400" b="1" dirty="0">
                <a:latin typeface="Arial-Rounded" pitchFamily="34" charset="0"/>
                <a:ea typeface="Arial-Rounded" pitchFamily="34" charset="0"/>
                <a:cs typeface="Arial-Rounded" pitchFamily="34" charset="0"/>
              </a:rPr>
              <a:t> </a:t>
            </a:r>
            <a:r>
              <a:rPr lang="en-US" sz="2400" b="1" dirty="0">
                <a:latin typeface="Arial Rounded MT Bold" pitchFamily="34" charset="0"/>
                <a:ea typeface="Arial-Rounded" pitchFamily="34" charset="0"/>
                <a:cs typeface="Arial-Rounded" pitchFamily="34" charset="0"/>
              </a:rPr>
              <a:t>3</a:t>
            </a:r>
          </a:p>
        </p:txBody>
      </p:sp>
      <p:sp>
        <p:nvSpPr>
          <p:cNvPr id="5" name="Rectangle 4"/>
          <p:cNvSpPr/>
          <p:nvPr/>
        </p:nvSpPr>
        <p:spPr>
          <a:xfrm>
            <a:off x="11463" y="742950"/>
            <a:ext cx="9161565" cy="584739"/>
          </a:xfrm>
          <a:prstGeom prst="rect">
            <a:avLst/>
          </a:prstGeom>
        </p:spPr>
        <p:txBody>
          <a:bodyPr wrap="square" lIns="91403" tIns="45702" rIns="91403" bIns="45702">
            <a:spAutoFit/>
          </a:bodyPr>
          <a:lstStyle/>
          <a:p>
            <a:pPr algn="just"/>
            <a:r>
              <a:rPr lang="en-US" sz="3200" dirty="0">
                <a:latin typeface="Arial-Rounded" pitchFamily="34" charset="0"/>
                <a:ea typeface="Arial-Rounded" pitchFamily="34" charset="0"/>
                <a:cs typeface="Arial-Rounded" pitchFamily="34" charset="0"/>
              </a:rPr>
              <a:t>b. </a:t>
            </a:r>
            <a:r>
              <a:rPr lang="en-US" sz="3200" dirty="0" err="1">
                <a:latin typeface="Arial-Rounded" pitchFamily="34" charset="0"/>
                <a:ea typeface="Arial-Rounded" pitchFamily="34" charset="0"/>
                <a:cs typeface="Arial-Rounded" pitchFamily="34" charset="0"/>
              </a:rPr>
              <a:t>Vào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ngày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này</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gia</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đình</a:t>
            </a:r>
            <a:r>
              <a:rPr lang="en-US" sz="3200" dirty="0">
                <a:latin typeface="Arial-Rounded" pitchFamily="34" charset="0"/>
                <a:ea typeface="Arial-Rounded" pitchFamily="34" charset="0"/>
                <a:cs typeface="Arial-Rounded" pitchFamily="34" charset="0"/>
              </a:rPr>
              <a:t> Chi (…).</a:t>
            </a:r>
          </a:p>
        </p:txBody>
      </p:sp>
      <p:sp>
        <p:nvSpPr>
          <p:cNvPr id="34" name="TextBox 33"/>
          <p:cNvSpPr txBox="1"/>
          <p:nvPr/>
        </p:nvSpPr>
        <p:spPr>
          <a:xfrm>
            <a:off x="978504" y="2984347"/>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Cần</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chú</a:t>
            </a:r>
            <a:r>
              <a:rPr lang="en-US" sz="2400" dirty="0">
                <a:latin typeface="Arial-Rounded" pitchFamily="34" charset="0"/>
                <a:ea typeface="Arial-Rounded" pitchFamily="34" charset="0"/>
                <a:cs typeface="Arial-Rounded" pitchFamily="34" charset="0"/>
              </a:rPr>
              <a:t> ý </a:t>
            </a:r>
            <a:r>
              <a:rPr lang="en-US" sz="2400" dirty="0" err="1">
                <a:latin typeface="Arial-Rounded" pitchFamily="34" charset="0"/>
                <a:ea typeface="Arial-Rounded" pitchFamily="34" charset="0"/>
                <a:cs typeface="Arial-Rounded" pitchFamily="34" charset="0"/>
              </a:rPr>
              <a:t>gì</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khi</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viết</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đầu</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câu</a:t>
            </a:r>
            <a:r>
              <a:rPr lang="en-US" sz="2400" dirty="0">
                <a:latin typeface="Arial-Rounded" pitchFamily="34" charset="0"/>
                <a:ea typeface="Arial-Rounded" pitchFamily="34" charset="0"/>
                <a:cs typeface="Arial-Rounded" pitchFamily="34" charset="0"/>
              </a:rPr>
              <a:t>?</a:t>
            </a:r>
          </a:p>
        </p:txBody>
      </p:sp>
      <p:sp>
        <p:nvSpPr>
          <p:cNvPr id="35" name="TextBox 34"/>
          <p:cNvSpPr txBox="1"/>
          <p:nvPr/>
        </p:nvSpPr>
        <p:spPr>
          <a:xfrm>
            <a:off x="944535" y="3482486"/>
            <a:ext cx="7536872" cy="461628"/>
          </a:xfrm>
          <a:prstGeom prst="rect">
            <a:avLst/>
          </a:prstGeom>
          <a:solidFill>
            <a:srgbClr val="FFD347"/>
          </a:solidFill>
        </p:spPr>
        <p:txBody>
          <a:bodyPr wrap="square" lIns="91403" tIns="45702" rIns="91403" bIns="45702" rtlCol="0">
            <a:spAutoFit/>
          </a:bodyPr>
          <a:lstStyle/>
          <a:p>
            <a:pPr algn="ctr"/>
            <a:r>
              <a:rPr lang="en-US" sz="2400">
                <a:latin typeface="Arial-Rounded" pitchFamily="34" charset="0"/>
                <a:ea typeface="Arial-Rounded" pitchFamily="34" charset="0"/>
                <a:cs typeface="Arial-Rounded" pitchFamily="34" charset="0"/>
              </a:rPr>
              <a:t>Cuối câu có dấu gì?</a:t>
            </a:r>
          </a:p>
        </p:txBody>
      </p:sp>
      <p:sp>
        <p:nvSpPr>
          <p:cNvPr id="36" name="TextBox 35"/>
          <p:cNvSpPr txBox="1"/>
          <p:nvPr/>
        </p:nvSpPr>
        <p:spPr>
          <a:xfrm>
            <a:off x="944535" y="4568494"/>
            <a:ext cx="7536872" cy="461628"/>
          </a:xfrm>
          <a:prstGeom prst="rect">
            <a:avLst/>
          </a:prstGeom>
          <a:solidFill>
            <a:srgbClr val="FFD347"/>
          </a:solidFill>
        </p:spPr>
        <p:txBody>
          <a:bodyPr wrap="square" lIns="91403" tIns="45702" rIns="91403" bIns="45702" rtlCol="0">
            <a:spAutoFit/>
          </a:bodyPr>
          <a:lstStyle/>
          <a:p>
            <a:pPr algn="ctr"/>
            <a:r>
              <a:rPr lang="en-US" sz="2400" dirty="0" err="1">
                <a:latin typeface="Arial-Rounded" pitchFamily="34" charset="0"/>
                <a:ea typeface="Arial-Rounded" pitchFamily="34" charset="0"/>
                <a:cs typeface="Arial-Rounded" pitchFamily="34" charset="0"/>
              </a:rPr>
              <a:t>Khoảng</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cách</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giữa</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các</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chữ</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như</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thế</a:t>
            </a:r>
            <a:r>
              <a:rPr lang="en-US" sz="2400" dirty="0">
                <a:latin typeface="Arial-Rounded" pitchFamily="34" charset="0"/>
                <a:ea typeface="Arial-Rounded" pitchFamily="34" charset="0"/>
                <a:cs typeface="Arial-Rounded" pitchFamily="34" charset="0"/>
              </a:rPr>
              <a:t> </a:t>
            </a:r>
            <a:r>
              <a:rPr lang="en-US" sz="2400" dirty="0" err="1">
                <a:latin typeface="Arial-Rounded" pitchFamily="34" charset="0"/>
                <a:ea typeface="Arial-Rounded" pitchFamily="34" charset="0"/>
                <a:cs typeface="Arial-Rounded" pitchFamily="34" charset="0"/>
              </a:rPr>
              <a:t>nào</a:t>
            </a:r>
            <a:r>
              <a:rPr lang="en-US" sz="2400" dirty="0">
                <a:latin typeface="Arial-Rounded" pitchFamily="34" charset="0"/>
                <a:ea typeface="Arial-Rounded" pitchFamily="34" charset="0"/>
                <a:cs typeface="Arial-Rounded" pitchFamily="34" charset="0"/>
              </a:rPr>
              <a:t>?</a:t>
            </a:r>
          </a:p>
        </p:txBody>
      </p:sp>
      <p:sp>
        <p:nvSpPr>
          <p:cNvPr id="27" name="TextBox 26"/>
          <p:cNvSpPr txBox="1"/>
          <p:nvPr/>
        </p:nvSpPr>
        <p:spPr>
          <a:xfrm>
            <a:off x="944535" y="4017137"/>
            <a:ext cx="8153400" cy="478608"/>
          </a:xfrm>
          <a:prstGeom prst="rect">
            <a:avLst/>
          </a:prstGeom>
          <a:solidFill>
            <a:srgbClr val="FFD347"/>
          </a:solidFill>
        </p:spPr>
        <p:txBody>
          <a:bodyPr wrap="square" lIns="91403" tIns="45702" rIns="91403" bIns="45702" rtlCol="0">
            <a:spAutoFit/>
          </a:bodyPr>
          <a:lstStyle/>
          <a:p>
            <a:pPr algn="ctr"/>
            <a:r>
              <a:rPr lang="en-US" sz="2400" dirty="0">
                <a:latin typeface="Arial-Rounded" pitchFamily="34" charset="0"/>
                <a:ea typeface="Arial-Rounded" pitchFamily="34" charset="0"/>
                <a:cs typeface="Arial-Rounded" pitchFamily="34" charset="0"/>
              </a:rPr>
              <a:t>Ngoài ra, những chữ nào trong bài cần viết hoa? Vì sao?</a:t>
            </a:r>
          </a:p>
        </p:txBody>
      </p:sp>
      <p:sp>
        <p:nvSpPr>
          <p:cNvPr id="2" name="TextBox 1"/>
          <p:cNvSpPr txBox="1"/>
          <p:nvPr/>
        </p:nvSpPr>
        <p:spPr>
          <a:xfrm>
            <a:off x="5410200" y="742950"/>
            <a:ext cx="2590800" cy="646331"/>
          </a:xfrm>
          <a:prstGeom prst="rect">
            <a:avLst/>
          </a:prstGeom>
          <a:noFill/>
        </p:spPr>
        <p:txBody>
          <a:bodyPr wrap="square" rtlCol="0">
            <a:spAutoFit/>
          </a:bodyPr>
          <a:lstStyle/>
          <a:p>
            <a:r>
              <a:rPr lang="en-US" sz="3600" dirty="0" err="1">
                <a:solidFill>
                  <a:srgbClr val="FF0000"/>
                </a:solidFill>
              </a:rPr>
              <a:t>liên</a:t>
            </a:r>
            <a:r>
              <a:rPr lang="en-US" sz="3600" dirty="0">
                <a:solidFill>
                  <a:srgbClr val="FF0000"/>
                </a:solidFill>
              </a:rPr>
              <a:t> </a:t>
            </a:r>
            <a:r>
              <a:rPr lang="en-US" sz="3600" dirty="0" err="1">
                <a:solidFill>
                  <a:srgbClr val="FF0000"/>
                </a:solidFill>
              </a:rPr>
              <a:t>hoan</a:t>
            </a:r>
            <a:endParaRPr lang="vi-VN" sz="3600" dirty="0">
              <a:solidFill>
                <a:srgbClr val="FF0000"/>
              </a:solidFill>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500" fill="hold"/>
                                        <p:tgtEl>
                                          <p:spTgt spid="36"/>
                                        </p:tgtEl>
                                        <p:attrNameLst>
                                          <p:attrName>ppt_x</p:attrName>
                                        </p:attrNameLst>
                                      </p:cBhvr>
                                      <p:tavLst>
                                        <p:tav tm="0">
                                          <p:val>
                                            <p:strVal val="#ppt_x"/>
                                          </p:val>
                                        </p:tav>
                                        <p:tav tm="100000">
                                          <p:val>
                                            <p:strVal val="#ppt_x"/>
                                          </p:val>
                                        </p:tav>
                                      </p:tavLst>
                                    </p:anim>
                                    <p:anim calcmode="lin" valueType="num">
                                      <p:cBhvr additive="base">
                                        <p:cTn id="37"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Xem bài: </a:t>
            </a:r>
            <a:r>
              <a:rPr lang="en-US" sz="2800" b="1" i="1">
                <a:latin typeface="Arial-Rounded" pitchFamily="34" charset="0"/>
                <a:ea typeface="Arial-Rounded" pitchFamily="34" charset="0"/>
                <a:cs typeface="Arial-Rounded" pitchFamily="34" charset="0"/>
              </a:rPr>
              <a:t>Bữa cơm gia đình</a:t>
            </a:r>
            <a:endParaRPr lang="en-US" sz="2800" b="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38, trang 39.</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1521</TotalTime>
  <Words>391</Words>
  <Application>Microsoft Office PowerPoint</Application>
  <PresentationFormat>On-screen Show (16:9)</PresentationFormat>
  <Paragraphs>31</Paragraphs>
  <Slides>7</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Rounded MT Bold</vt:lpstr>
      <vt:lpstr>Arial-Rounded</vt:lpstr>
      <vt:lpstr>Calibri</vt:lpstr>
      <vt:lpstr>HP001 4H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186</cp:revision>
  <dcterms:created xsi:type="dcterms:W3CDTF">2020-12-08T15:48:47Z</dcterms:created>
  <dcterms:modified xsi:type="dcterms:W3CDTF">2025-02-17T09:07:56Z</dcterms:modified>
</cp:coreProperties>
</file>