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 id="2147483664" r:id="rId5"/>
  </p:sldMasterIdLst>
  <p:notesMasterIdLst>
    <p:notesMasterId r:id="rId14"/>
  </p:notesMasterIdLst>
  <p:sldIdLst>
    <p:sldId id="274" r:id="rId6"/>
    <p:sldId id="3386" r:id="rId7"/>
    <p:sldId id="343" r:id="rId8"/>
    <p:sldId id="319" r:id="rId9"/>
    <p:sldId id="358" r:id="rId10"/>
    <p:sldId id="344" r:id="rId11"/>
    <p:sldId id="345" r:id="rId12"/>
    <p:sldId id="347" r:id="rId13"/>
    <p:sldId id="360" r:id="rId15"/>
    <p:sldId id="3377" r:id="rId16"/>
    <p:sldId id="3378" r:id="rId17"/>
    <p:sldId id="3379" r:id="rId18"/>
    <p:sldId id="3380" r:id="rId19"/>
    <p:sldId id="3381" r:id="rId20"/>
    <p:sldId id="349" r:id="rId21"/>
    <p:sldId id="3382" r:id="rId22"/>
    <p:sldId id="3385" r:id="rId23"/>
    <p:sldId id="357" r:id="rId24"/>
    <p:sldId id="3383"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notesMaster" Target="notesMasters/notesMaster1.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9D14F-BCD3-409C-949C-9C3E9146018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AB70A-E2E5-43B9-A8F4-6B084554C08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504"/>
            <a:ext cx="12192000" cy="6856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Effect>
                      <a14:saturation sat="96000"/>
                    </a14:imgEffect>
                    <a14:imgEffect>
                      <a14:sharpenSoften amount="-2000"/>
                    </a14:imgEffect>
                  </a14:imgLayer>
                </a14:imgProps>
              </a:ext>
            </a:extLst>
          </a:blip>
          <a:stretch>
            <a:fillRect/>
          </a:stretch>
        </p:blipFill>
        <p:spPr>
          <a:xfrm rot="20965734" flipH="1">
            <a:off x="270048" y="2525262"/>
            <a:ext cx="12287901" cy="4080811"/>
          </a:xfrm>
          <a:prstGeom prst="rect">
            <a:avLst/>
          </a:prstGeom>
        </p:spPr>
      </p:pic>
      <p:pic>
        <p:nvPicPr>
          <p:cNvPr id="2" name="图片 1"/>
          <p:cNvPicPr>
            <a:picLocks noChangeAspect="1"/>
          </p:cNvPicPr>
          <p:nvPr userDrawn="1"/>
        </p:nvPicPr>
        <p:blipFill>
          <a:blip r:embed="rId5"/>
          <a:stretch>
            <a:fillRect/>
          </a:stretch>
        </p:blipFill>
        <p:spPr>
          <a:xfrm>
            <a:off x="-2" y="504"/>
            <a:ext cx="1218856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rotWithShape="1">
          <a:blip r:embed="rId3"/>
          <a:srcRect r="51954"/>
          <a:stretch>
            <a:fillRect/>
          </a:stretch>
        </p:blipFill>
        <p:spPr>
          <a:xfrm>
            <a:off x="3440" y="504"/>
            <a:ext cx="585618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2.png"/><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4.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n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 r="5531"/>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rot="5400000">
            <a:off x="2667000" y="-2667000"/>
            <a:ext cx="6858000" cy="121920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mc:Choice xmlns:p14="http://schemas.microsoft.com/office/powerpoint/2010/main" Requires="p14">
      <p:transition spd="slow" p14:dur="2000" advTm="4000"/>
    </mc:Choice>
    <mc:Fallback>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23.jpe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25.jpe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hdphoto" Target="../media/image31.wdp"/><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37.wdp"/><Relationship Id="rId4" Type="http://schemas.openxmlformats.org/officeDocument/2006/relationships/image" Target="../media/image36.png"/><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5.xml"/><Relationship Id="rId6" Type="http://schemas.openxmlformats.org/officeDocument/2006/relationships/image" Target="../media/image44.pn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6.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6.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p:cNvPicPr>
            <a:picLocks noChangeAspect="1"/>
          </p:cNvPicPr>
          <p:nvPr/>
        </p:nvPicPr>
        <p:blipFill>
          <a:blip r:embed="rId3"/>
          <a:stretch>
            <a:fillRect/>
          </a:stretch>
        </p:blipFill>
        <p:spPr>
          <a:xfrm>
            <a:off x="3559064" y="624001"/>
            <a:ext cx="5492972" cy="1761897"/>
          </a:xfrm>
          <a:prstGeom prst="rect">
            <a:avLst/>
          </a:prstGeom>
        </p:spPr>
      </p:pic>
      <p:pic>
        <p:nvPicPr>
          <p:cNvPr id="6" name="Picture 5"/>
          <p:cNvPicPr>
            <a:picLocks noChangeAspect="1"/>
          </p:cNvPicPr>
          <p:nvPr/>
        </p:nvPicPr>
        <p:blipFill>
          <a:blip r:embed="rId4"/>
          <a:stretch>
            <a:fillRect/>
          </a:stretch>
        </p:blipFill>
        <p:spPr>
          <a:xfrm>
            <a:off x="882321" y="2095047"/>
            <a:ext cx="10522608" cy="16582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0" y="186292"/>
            <a:ext cx="11382374" cy="19282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nl-NL" sz="2800" b="1" dirty="0">
                <a:solidFill>
                  <a:srgbClr val="002060"/>
                </a:solidFill>
                <a:effectLst/>
                <a:latin typeface="Cambria" panose="02040503050406030204" pitchFamily="18" charset="0"/>
                <a:ea typeface="Cambria" panose="02040503050406030204" pitchFamily="18" charset="0"/>
              </a:rPr>
              <a:t>Năm 2009 Sơn Đoòng được đoàn thám hiểm thuộc Hiệp hội Hang động Hoàng gia Anh thám hiểm và công bố là Hang động có kích thước lớn nhất thế giới với chiều dài gần 9km, rộng hơn 150m, cao 200m.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Hang Sơn Đoòng Quảng Bình, khám phá hang động lớn nhất thế giớ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599" y="2226469"/>
            <a:ext cx="5387975" cy="4040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chinh phục hang Sơn Đoòng, không phải ai cũng có thể vượt qua  đượ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1" y="2266951"/>
            <a:ext cx="5308600" cy="405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400050" y="186292"/>
                <a:ext cx="11382374" cy="13948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Cambria" panose="02040503050406030204" pitchFamily="18" charset="0"/>
                    <a:ea typeface="Cambria" panose="02040503050406030204" pitchFamily="18" charset="0"/>
                  </a:rPr>
                  <a:t>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2400" i="1">
                            <a:solidFill>
                              <a:srgbClr val="002060"/>
                            </a:solidFill>
                            <a:latin typeface="Cambria Math" panose="02040503050406030204" pitchFamily="18" charset="0"/>
                          </a:rPr>
                        </m:ctrlPr>
                      </m:sSupPr>
                      <m:e>
                        <m:r>
                          <a:rPr lang="nl-NL" sz="2400" i="1">
                            <a:solidFill>
                              <a:srgbClr val="002060"/>
                            </a:solidFill>
                            <a:latin typeface="Cambria Math" panose="02040503050406030204" pitchFamily="18" charset="0"/>
                          </a:rPr>
                          <m:t>𝑚</m:t>
                        </m:r>
                      </m:e>
                      <m:sup>
                        <m:r>
                          <a:rPr lang="nl-NL" sz="2400" i="1">
                            <a:solidFill>
                              <a:srgbClr val="002060"/>
                            </a:solidFill>
                            <a:latin typeface="Cambria Math" panose="02040503050406030204" pitchFamily="18" charset="0"/>
                          </a:rPr>
                          <m:t>3</m:t>
                        </m:r>
                      </m:sup>
                    </m:sSup>
                  </m:oMath>
                </a14:m>
                <a:r>
                  <a:rPr lang="nl-NL" sz="2400" dirty="0">
                    <a:solidFill>
                      <a:srgbClr val="002060"/>
                    </a:solidFill>
                    <a:latin typeface="Cambria" panose="02040503050406030204" pitchFamily="18" charset="0"/>
                    <a:ea typeface="Cambria" panose="02040503050406030204" pitchFamily="18" charset="0"/>
                  </a:rPr>
                  <a:t>), hai lần UNESCO  ghi danh là Di sản thiên nhiên thế giới vào năm 2003 và 2015.</a:t>
                </a:r>
                <a:endParaRPr lang="en-US" sz="2400" dirty="0">
                  <a:solidFill>
                    <a:srgbClr val="002060"/>
                  </a:solidFill>
                  <a:latin typeface="Cambria" panose="02040503050406030204" pitchFamily="18" charset="0"/>
                  <a:ea typeface="Cambria" panose="020405030504060302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00050" y="186292"/>
                <a:ext cx="11382374" cy="1394858"/>
              </a:xfrm>
              <a:prstGeom prst="rect">
                <a:avLst/>
              </a:prstGeom>
              <a:blipFill rotWithShape="1">
                <a:blip r:embed="rId1"/>
                <a:stretch>
                  <a:fillRect t="-17" r="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2050" name="Picture 2" descr="Phát hiện một hệ thống hang ngầm tại Hang Sơn Đo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943099"/>
            <a:ext cx="7905750" cy="4135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5200650" y="876300"/>
            <a:ext cx="6582982" cy="50482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20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5" name="Picture 4"/>
          <p:cNvPicPr>
            <a:picLocks noChangeAspect="1"/>
          </p:cNvPicPr>
          <p:nvPr/>
        </p:nvPicPr>
        <p:blipFill>
          <a:blip r:embed="rId1"/>
          <a:stretch>
            <a:fillRect/>
          </a:stretch>
        </p:blipFill>
        <p:spPr>
          <a:xfrm>
            <a:off x="538162" y="1724026"/>
            <a:ext cx="4307533" cy="3281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ã Nhạc cung đình Huế - Một trong những di sản văn hóa phi vậ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7674" y="396969"/>
            <a:ext cx="5497633" cy="2812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ã nhạc cung đình Huế có gì đặc biệt? Xem ở đâ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2708275"/>
            <a:ext cx="5638800" cy="375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5124" y="242029"/>
            <a:ext cx="10638676" cy="107721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xác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vị</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vùng</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Duyên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hải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miền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Trung</a:t>
            </a:r>
            <a:endPar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1"/>
          <a:stretch>
            <a:fillRect/>
          </a:stretch>
        </p:blipFill>
        <p:spPr>
          <a:xfrm>
            <a:off x="358100" y="1304926"/>
            <a:ext cx="5290225" cy="5180012"/>
          </a:xfrm>
          <a:prstGeom prst="rect">
            <a:avLst/>
          </a:prstGeom>
        </p:spPr>
      </p:pic>
      <p:sp>
        <p:nvSpPr>
          <p:cNvPr id="4" name="Speech Bubble: Rectangle with Corners Rounded 3"/>
          <p:cNvSpPr/>
          <p:nvPr/>
        </p:nvSpPr>
        <p:spPr>
          <a:xfrm>
            <a:off x="5105400" y="1762125"/>
            <a:ext cx="4695825" cy="542925"/>
          </a:xfrm>
          <a:prstGeom prst="wedgeRoundRectCallout">
            <a:avLst>
              <a:gd name="adj1" fmla="val -91237"/>
              <a:gd name="adj2" fmla="val -605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Thành </a:t>
            </a:r>
            <a:r>
              <a:rPr lang="en-US" sz="2400" b="1" dirty="0" err="1">
                <a:solidFill>
                  <a:srgbClr val="002060"/>
                </a:solidFill>
                <a:latin typeface="Cambria" panose="02040503050406030204" pitchFamily="18" charset="0"/>
                <a:ea typeface="Cambria" panose="02040503050406030204" pitchFamily="18" charset="0"/>
              </a:rPr>
              <a:t>nhà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r>
              <a:rPr lang="en-US" sz="2400" b="1" dirty="0">
                <a:solidFill>
                  <a:srgbClr val="002060"/>
                </a:solidFill>
                <a:latin typeface="Cambria" panose="02040503050406030204" pitchFamily="18" charset="0"/>
                <a:ea typeface="Cambria" panose="02040503050406030204" pitchFamily="18" charset="0"/>
              </a:rPr>
              <a:t> ở Thanh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sp>
        <p:nvSpPr>
          <p:cNvPr id="6" name="Speech Bubble: Rectangle with Corners Rounded 5"/>
          <p:cNvSpPr/>
          <p:nvPr/>
        </p:nvSpPr>
        <p:spPr>
          <a:xfrm>
            <a:off x="5934075" y="3409951"/>
            <a:ext cx="4695825" cy="590550"/>
          </a:xfrm>
          <a:prstGeom prst="wedgeRoundRectCallout">
            <a:avLst>
              <a:gd name="adj1" fmla="val -90427"/>
              <a:gd name="adj2" fmla="val -547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di </a:t>
            </a:r>
            <a:r>
              <a:rPr lang="en-US" sz="2400" b="1" dirty="0" err="1">
                <a:solidFill>
                  <a:srgbClr val="002060"/>
                </a:solidFill>
                <a:latin typeface="Cambria" panose="02040503050406030204" pitchFamily="18" charset="0"/>
                <a:ea typeface="Cambria" panose="02040503050406030204" pitchFamily="18" charset="0"/>
              </a:rPr>
              <a:t>tích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Huế</a:t>
            </a:r>
            <a:endParaRPr lang="en-US" sz="2400" b="1" dirty="0">
              <a:solidFill>
                <a:srgbClr val="002060"/>
              </a:solidFill>
              <a:latin typeface="Cambria" panose="02040503050406030204" pitchFamily="18" charset="0"/>
              <a:ea typeface="Cambria" panose="02040503050406030204" pitchFamily="18" charset="0"/>
            </a:endParaRPr>
          </a:p>
        </p:txBody>
      </p:sp>
      <p:sp>
        <p:nvSpPr>
          <p:cNvPr id="7" name="Speech Bubble: Rectangle with Corners Rounded 6"/>
          <p:cNvSpPr/>
          <p:nvPr/>
        </p:nvSpPr>
        <p:spPr>
          <a:xfrm>
            <a:off x="5372100" y="2562226"/>
            <a:ext cx="5324476" cy="600074"/>
          </a:xfrm>
          <a:prstGeom prst="wedgeRoundRectCallout">
            <a:avLst>
              <a:gd name="adj1" fmla="val -86229"/>
              <a:gd name="adj2" fmla="val -39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Vườn quốc gia Phong Nha-Kẻ Bàng</a:t>
            </a:r>
            <a:endParaRPr lang="en-US" sz="2400" b="1" dirty="0">
              <a:solidFill>
                <a:srgbClr val="002060"/>
              </a:solidFill>
              <a:latin typeface="Cambria" panose="02040503050406030204" pitchFamily="18" charset="0"/>
              <a:ea typeface="Cambria" panose="02040503050406030204" pitchFamily="18" charset="0"/>
            </a:endParaRPr>
          </a:p>
        </p:txBody>
      </p:sp>
      <p:sp>
        <p:nvSpPr>
          <p:cNvPr id="8" name="Speech Bubble: Rectangle with Corners Rounded 7"/>
          <p:cNvSpPr/>
          <p:nvPr/>
        </p:nvSpPr>
        <p:spPr>
          <a:xfrm>
            <a:off x="6172200" y="4438650"/>
            <a:ext cx="4695825" cy="847725"/>
          </a:xfrm>
          <a:prstGeom prst="wedgeRoundRectCallout">
            <a:avLst>
              <a:gd name="adj1" fmla="val -92252"/>
              <a:gd name="adj2" fmla="val -12107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Khu di tích Thánh địa Mỹ Sơn </a:t>
            </a:r>
            <a:endParaRPr lang="en-US" sz="24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i.pinimg.com/564x/3b/10/37/3b1037fde6f90055ff49d688133d9c45.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a:fillRect/>
          </a:stretch>
        </p:blipFill>
        <p:spPr bwMode="auto">
          <a:xfrm>
            <a:off x="152645" y="3600449"/>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9984" y="584931"/>
            <a:ext cx="9785250" cy="2800767"/>
          </a:xfrm>
          <a:custGeom>
            <a:avLst/>
            <a:gdLst>
              <a:gd name="connsiteX0" fmla="*/ 0 w 9785250"/>
              <a:gd name="connsiteY0" fmla="*/ 0 h 2800767"/>
              <a:gd name="connsiteX1" fmla="*/ 9785250 w 9785250"/>
              <a:gd name="connsiteY1" fmla="*/ 0 h 2800767"/>
              <a:gd name="connsiteX2" fmla="*/ 9785250 w 9785250"/>
              <a:gd name="connsiteY2" fmla="*/ 2800767 h 2800767"/>
              <a:gd name="connsiteX3" fmla="*/ 0 w 9785250"/>
              <a:gd name="connsiteY3" fmla="*/ 2800767 h 2800767"/>
              <a:gd name="connsiteX4" fmla="*/ 0 w 97852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800767" fill="none" extrusionOk="0">
                <a:moveTo>
                  <a:pt x="0" y="0"/>
                </a:moveTo>
                <a:cubicBezTo>
                  <a:pt x="2798310" y="5222"/>
                  <a:pt x="5065594" y="24918"/>
                  <a:pt x="9785250" y="0"/>
                </a:cubicBezTo>
                <a:cubicBezTo>
                  <a:pt x="9624005" y="824835"/>
                  <a:pt x="9741490" y="1838800"/>
                  <a:pt x="9785250" y="2800767"/>
                </a:cubicBezTo>
                <a:cubicBezTo>
                  <a:pt x="5179584" y="2636006"/>
                  <a:pt x="1500937" y="2918917"/>
                  <a:pt x="0" y="2800767"/>
                </a:cubicBezTo>
                <a:cubicBezTo>
                  <a:pt x="-55725" y="1748758"/>
                  <a:pt x="17072" y="400304"/>
                  <a:pt x="0" y="0"/>
                </a:cubicBezTo>
                <a:close/>
              </a:path>
              <a:path w="9785250" h="2800767" stroke="0" extrusionOk="0">
                <a:moveTo>
                  <a:pt x="0" y="0"/>
                </a:moveTo>
                <a:cubicBezTo>
                  <a:pt x="4066812" y="11849"/>
                  <a:pt x="6842666" y="-161459"/>
                  <a:pt x="9785250" y="0"/>
                </a:cubicBezTo>
                <a:cubicBezTo>
                  <a:pt x="9788380" y="576155"/>
                  <a:pt x="9684074" y="1970127"/>
                  <a:pt x="9785250" y="2800767"/>
                </a:cubicBezTo>
                <a:cubicBezTo>
                  <a:pt x="6334790" y="2654907"/>
                  <a:pt x="2018902" y="2722443"/>
                  <a:pt x="0" y="2800767"/>
                </a:cubicBezTo>
                <a:cubicBezTo>
                  <a:pt x="74291" y="1938890"/>
                  <a:pt x="168006" y="818816"/>
                  <a:pt x="0" y="0"/>
                </a:cubicBezTo>
                <a:close/>
              </a:path>
            </a:pathLst>
          </a:custGeom>
          <a:solidFill>
            <a:schemeClr val="bg1"/>
          </a:solidFill>
          <a:ln w="38100">
            <a:solidFill>
              <a:srgbClr val="72EFA3"/>
            </a:solidFill>
            <a:prstDash val="sysDash"/>
          </a:ln>
        </p:spPr>
        <p:txBody>
          <a:bodyPr wrap="square">
            <a:spAutoFit/>
          </a:bodyPr>
          <a:lstStyle/>
          <a:p>
            <a:pPr lvl="0" algn="just"/>
            <a:r>
              <a:rPr lang="vi-VN" sz="4400" b="1" i="1" dirty="0">
                <a:solidFill>
                  <a:prstClr val="black"/>
                </a:solidFill>
                <a:latin typeface="Calibri" panose="020F0502020204030204" pitchFamily="34" charset="0"/>
                <a:cs typeface="Calibri" panose="020F0502020204030204" pitchFamily="34" charset="0"/>
              </a:rPr>
              <a:t>Duyên hải miền Trung là vùng đất hội tụ nhiều di sản thế gới như: Cố đô Huế, Thánh địa Mỹ Sơn, Vườn quốc gia Phong Nha-Kẻ Bàng,...</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2425" y="337279"/>
            <a:ext cx="11277599"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defRPr/>
            </a:pP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thành</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phiếu</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tập</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aper with text and numb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10074" y="928545"/>
            <a:ext cx="3895725" cy="5510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52450" y="719666"/>
          <a:ext cx="10753724" cy="5713548"/>
        </p:xfrm>
        <a:graphic>
          <a:graphicData uri="http://schemas.openxmlformats.org/drawingml/2006/table">
            <a:tbl>
              <a:tblPr firstRow="1" bandRow="1">
                <a:tableStyleId>{21E4AEA4-8DFA-4A89-87EB-49C32662AFE0}</a:tableStyleId>
              </a:tblPr>
              <a:tblGrid>
                <a:gridCol w="2943225"/>
                <a:gridCol w="2433637"/>
                <a:gridCol w="2688431"/>
                <a:gridCol w="2688431"/>
              </a:tblGrid>
              <a:tr h="746276">
                <a:tc>
                  <a:txBody>
                    <a:bodyPr/>
                    <a:lstStyle/>
                    <a:p>
                      <a:r>
                        <a:rPr lang="en-US" sz="2400" dirty="0" err="1">
                          <a:solidFill>
                            <a:srgbClr val="002060"/>
                          </a:solidFill>
                          <a:latin typeface="Cambria" panose="02040503050406030204" pitchFamily="18" charset="0"/>
                          <a:ea typeface="Cambria" panose="02040503050406030204" pitchFamily="18" charset="0"/>
                        </a:rPr>
                        <a:t>Loại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Tên</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tỉnh</a:t>
                      </a:r>
                      <a:r>
                        <a:rPr lang="en-US" sz="2400" dirty="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Năm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ghi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danh</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46276">
                <a:tc rowSpan="3">
                  <a:txBody>
                    <a:bodyPr/>
                    <a:lstStyle/>
                    <a:p>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err="1">
                        <a:solidFill>
                          <a:srgbClr val="002060"/>
                        </a:solidFill>
                        <a:latin typeface="Cambria" panose="02040503050406030204" pitchFamily="18" charset="0"/>
                        <a:ea typeface="Cambria" panose="02040503050406030204" pitchFamily="18" charset="0"/>
                      </a:endParaRP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Cố</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Thừa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1993</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6276">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Sơn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6276">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Hội</a:t>
                      </a:r>
                      <a:r>
                        <a:rPr lang="en-US" sz="2400" dirty="0">
                          <a:solidFill>
                            <a:srgbClr val="002060"/>
                          </a:solidFill>
                          <a:latin typeface="Cambria" panose="02040503050406030204" pitchFamily="18" charset="0"/>
                          <a:ea typeface="Cambria" panose="02040503050406030204" pitchFamily="18" charset="0"/>
                        </a:rPr>
                        <a:t> An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Nhã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nhiên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quốc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gia</a:t>
                      </a:r>
                      <a:r>
                        <a:rPr lang="en-US" sz="2000" dirty="0">
                          <a:solidFill>
                            <a:srgbClr val="002060"/>
                          </a:solidFill>
                          <a:latin typeface="Cambria" panose="02040503050406030204" pitchFamily="18" charset="0"/>
                          <a:ea typeface="Cambria" panose="02040503050406030204" pitchFamily="18" charset="0"/>
                        </a:rPr>
                        <a:t> Phong </a:t>
                      </a:r>
                      <a:r>
                        <a:rPr lang="en-US" sz="2000" dirty="0" err="1">
                          <a:solidFill>
                            <a:srgbClr val="002060"/>
                          </a:solidFill>
                          <a:latin typeface="Cambria" panose="02040503050406030204" pitchFamily="18" charset="0"/>
                          <a:ea typeface="Cambria" panose="02040503050406030204" pitchFamily="18" charset="0"/>
                        </a:rPr>
                        <a:t>Nha</a:t>
                      </a:r>
                      <a:r>
                        <a:rPr lang="en-US" sz="2000" dirty="0">
                          <a:solidFill>
                            <a:srgbClr val="002060"/>
                          </a:solidFill>
                          <a:latin typeface="Cambria" panose="02040503050406030204" pitchFamily="18" charset="0"/>
                          <a:ea typeface="Cambria" panose="02040503050406030204" pitchFamily="18" charset="0"/>
                        </a:rPr>
                        <a:t> – </a:t>
                      </a:r>
                      <a:r>
                        <a:rPr lang="en-US" sz="2000" dirty="0" err="1">
                          <a:solidFill>
                            <a:srgbClr val="002060"/>
                          </a:solidFill>
                          <a:latin typeface="Cambria" panose="02040503050406030204" pitchFamily="18" charset="0"/>
                          <a:ea typeface="Cambria" panose="02040503050406030204" pitchFamily="18" charset="0"/>
                        </a:rPr>
                        <a:t>Kẻ</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Bảng</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Bình</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tư</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liệu</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Mộc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Nguyễn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Lâm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2009</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6300" y="-488813"/>
            <a:ext cx="14163675" cy="7691788"/>
          </a:xfrm>
          <a:prstGeom prst="rect">
            <a:avLst/>
          </a:prstGeom>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5769" y1="21786" x2="56923" y2="27143"/>
                        <a14:foregroundMark x1="60385" y1="37500" x2="60385" y2="39643"/>
                        <a14:foregroundMark x1="67692" y1="47857" x2="70385" y2="70357"/>
                      </a14:backgroundRemoval>
                    </a14:imgEffect>
                  </a14:imgLayer>
                </a14:imgProps>
              </a:ext>
              <a:ext uri="{28A0092B-C50C-407E-A947-70E740481C1C}">
                <a14:useLocalDpi xmlns:a14="http://schemas.microsoft.com/office/drawing/2010/main" val="0"/>
              </a:ext>
            </a:extLst>
          </a:blip>
          <a:stretch>
            <a:fillRect/>
          </a:stretch>
        </p:blipFill>
        <p:spPr>
          <a:xfrm>
            <a:off x="9439025" y="-174539"/>
            <a:ext cx="2767411" cy="2222307"/>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594" y="4448857"/>
            <a:ext cx="2804919" cy="2604230"/>
          </a:xfrm>
          <a:prstGeom prst="rect">
            <a:avLst/>
          </a:prstGeom>
        </p:spPr>
      </p:pic>
      <p:sp>
        <p:nvSpPr>
          <p:cNvPr id="6" name="Rectangle 5"/>
          <p:cNvSpPr/>
          <p:nvPr/>
        </p:nvSpPr>
        <p:spPr>
          <a:xfrm>
            <a:off x="2057400" y="2579820"/>
            <a:ext cx="8340415" cy="3539430"/>
          </a:xfrm>
          <a:prstGeom prst="rect">
            <a:avLst/>
          </a:prstGeom>
        </p:spPr>
        <p:txBody>
          <a:bodyPr wrap="square">
            <a:spAutoFit/>
          </a:bodyPr>
          <a:lstStyle/>
          <a:p>
            <a:pPr lvl="0" algn="just"/>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Duyên hải miền Trung hội tụ nhiều loại hình di sản thế giới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thiên nhiên, di sản văn hóa vật thể, di sản văn hóa phi vật thể</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có cả loại hình độc đáo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tư liệu</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Các di sản này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trải dài từ Thanh Hóa đến Phú Yên</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nhưng tập trung nhiều nhất là ở Thừa Thiên Huế và Quảng Nam. </a:t>
            </a:r>
            <a:endPar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5002092" y="667748"/>
            <a:ext cx="29323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00"/>
                </a:solidFill>
                <a:effectLst/>
                <a:uLnTx/>
                <a:uFillTx/>
                <a:latin typeface="Tahoma" panose="020B0604030504040204" pitchFamily="34" charset="0"/>
                <a:ea typeface="+mn-ea"/>
                <a:cs typeface="Tahoma" panose="020B0604030504040204" pitchFamily="34" charset="0"/>
              </a:rPr>
              <a:t>Kết</a:t>
            </a:r>
            <a:r>
              <a:rPr kumimoji="0" lang="en-US" sz="4000" b="1" i="0" u="none" strike="noStrike" kern="1200" cap="none" spc="0" normalizeH="0" noProof="0" dirty="0">
                <a:ln>
                  <a:noFill/>
                </a:ln>
                <a:solidFill>
                  <a:srgbClr val="FFFF00"/>
                </a:solidFill>
                <a:effectLst/>
                <a:uLnTx/>
                <a:uFillTx/>
                <a:latin typeface="Tahoma" panose="020B0604030504040204" pitchFamily="34" charset="0"/>
                <a:ea typeface="+mn-ea"/>
                <a:cs typeface="Tahoma" panose="020B0604030504040204" pitchFamily="34" charset="0"/>
              </a:rPr>
              <a:t> </a:t>
            </a:r>
            <a:r>
              <a:rPr kumimoji="0" lang="en-US" sz="4000" b="1" i="0" u="none" strike="noStrike" kern="1200" cap="none" spc="0" normalizeH="0" noProof="0" dirty="0" err="1">
                <a:ln>
                  <a:noFill/>
                </a:ln>
                <a:solidFill>
                  <a:srgbClr val="FFFF00"/>
                </a:solidFill>
                <a:effectLst/>
                <a:uLnTx/>
                <a:uFillTx/>
                <a:latin typeface="Tahoma" panose="020B0604030504040204" pitchFamily="34" charset="0"/>
                <a:ea typeface="+mn-ea"/>
                <a:cs typeface="Tahoma" panose="020B0604030504040204" pitchFamily="34" charset="0"/>
              </a:rPr>
              <a:t>luận</a:t>
            </a:r>
            <a:endParaRPr kumimoji="0" lang="en-US" sz="4000" b="1" i="0" u="none" strike="noStrike" kern="1200" cap="none" spc="0" normalizeH="0" baseline="0" noProof="0" dirty="0">
              <a:ln>
                <a:noFill/>
              </a:ln>
              <a:solidFill>
                <a:srgbClr val="FFFF00"/>
              </a:solidFill>
              <a:effectLst/>
              <a:uLnTx/>
              <a:uFillTx/>
              <a:latin typeface="UTM Avenida" panose="02040603050506020204" pitchFamily="18"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86683" r="63070"/>
          <a:stretch>
            <a:fillRect/>
          </a:stretch>
        </p:blipFill>
        <p:spPr>
          <a:xfrm>
            <a:off x="0" y="5334000"/>
            <a:ext cx="14290766" cy="15240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5" name="Picture 4"/>
          <p:cNvPicPr>
            <a:picLocks noChangeAspect="1"/>
          </p:cNvPicPr>
          <p:nvPr/>
        </p:nvPicPr>
        <p:blipFill>
          <a:blip r:embed="rId3"/>
          <a:stretch>
            <a:fillRect/>
          </a:stretch>
        </p:blipFill>
        <p:spPr>
          <a:xfrm>
            <a:off x="3717200" y="1970055"/>
            <a:ext cx="5005250" cy="22130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5285" t="10430" r="46646" b="11190"/>
          <a:stretch>
            <a:fillRect/>
          </a:stretch>
        </p:blipFill>
        <p:spPr>
          <a:xfrm>
            <a:off x="-1278955" y="-458109"/>
            <a:ext cx="14110309" cy="7451396"/>
          </a:xfrm>
          <a:prstGeom prst="rect">
            <a:avLst/>
          </a:prstGeom>
        </p:spPr>
      </p:pic>
      <p:sp>
        <p:nvSpPr>
          <p:cNvPr id="2" name="Rectangle: Rounded Corners 1"/>
          <p:cNvSpPr/>
          <p:nvPr/>
        </p:nvSpPr>
        <p:spPr>
          <a:xfrm>
            <a:off x="1028701" y="1586357"/>
            <a:ext cx="10477500"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Kể tên và xác định được vị trí các di sản thế giới ở vùng Duyên hải miền Trung trên bản đồ/ lược đồ.</a:t>
            </a:r>
            <a:endParaRPr lang="vi-VN" sz="3600" dirty="0">
              <a:solidFill>
                <a:prstClr val="black"/>
              </a:solidFill>
              <a:latin typeface="Calibri" panose="020F0502020204030204" pitchFamily="34" charset="0"/>
              <a:cs typeface="Calibri" panose="020F0502020204030204" pitchFamily="34" charset="0"/>
            </a:endParaRPr>
          </a:p>
          <a:p>
            <a:pPr marL="1028700" lvl="0" indent="-571500" algn="just">
              <a:spcBef>
                <a:spcPts val="1200"/>
              </a:spcBef>
              <a:buFont typeface="Wingdings" panose="05000000000000000000" pitchFamily="2" charset="2"/>
              <a:buChar char="q"/>
              <a:defRPr/>
            </a:pPr>
            <a:r>
              <a:rPr lang="vi-VN" sz="3600">
                <a:solidFill>
                  <a:prstClr val="black"/>
                </a:solidFill>
                <a:latin typeface="Calibri" panose="020F0502020204030204" pitchFamily="34" charset="0"/>
                <a:cs typeface="Calibri" panose="020F0502020204030204" pitchFamily="34" charset="0"/>
              </a:rPr>
              <a:t>Nhận </a:t>
            </a:r>
            <a:r>
              <a:rPr lang="vi-VN" sz="3600" dirty="0">
                <a:solidFill>
                  <a:prstClr val="black"/>
                </a:solidFill>
                <a:latin typeface="Calibri" panose="020F0502020204030204" pitchFamily="34" charset="0"/>
                <a:cs typeface="Calibri" panose="020F0502020204030204" pitchFamily="34" charset="0"/>
              </a:rPr>
              <a:t>xét được về một số nét nổi bật (số lượng, địa bàn phân bố, loại hình di sản,…) của di sản văn hóa thế giới ở vùng Duyên hải miền Trung.</a:t>
            </a:r>
            <a:endParaRPr lang="vi-VN" sz="3600" dirty="0">
              <a:solidFill>
                <a:prstClr val="black"/>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3490142" y="162552"/>
            <a:ext cx="4993057" cy="12254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p:cTn id="30"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p:cNvPicPr>
            <a:picLocks noChangeAspect="1"/>
          </p:cNvPicPr>
          <p:nvPr/>
        </p:nvPicPr>
        <p:blipFill>
          <a:blip r:embed="rId3"/>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549512" y="543173"/>
            <a:ext cx="6102625" cy="306655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4000">
        <p15:prstTrans prst="prestig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1024416" y="-1522383"/>
            <a:ext cx="10943268" cy="664521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5285" t="10430" r="46646" b="11190"/>
          <a:stretch>
            <a:fillRect/>
          </a:stretch>
        </p:blipFill>
        <p:spPr>
          <a:xfrm>
            <a:off x="-1278955" y="-458109"/>
            <a:ext cx="14110309" cy="745139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200">
              <a:spcBef>
                <a:spcPct val="0"/>
              </a:spcBef>
              <a:buClr>
                <a:srgbClr val="000000"/>
              </a:buClr>
            </a:pPr>
            <a:r>
              <a:rPr kumimoji="0" lang="en-US" altLang="en-US" b="1" i="0" u="none" strike="noStrike" kern="0" cap="none" spc="0" normalizeH="0" baseline="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Hãy</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nói</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tên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vừa</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xem</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và</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biết</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đó</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thuộc</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tỉnh</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nào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Rectangle 9"/>
          <p:cNvSpPr>
            <a:spLocks noChangeArrowheads="1"/>
          </p:cNvSpPr>
          <p:nvPr/>
        </p:nvSpPr>
        <p:spPr bwMode="auto">
          <a:xfrm>
            <a:off x="4438651" y="3062439"/>
            <a:ext cx="6648450" cy="1376211"/>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200">
              <a:spcBef>
                <a:spcPct val="0"/>
              </a:spcBef>
              <a:buClr>
                <a:srgbClr val="000000"/>
              </a:buClr>
              <a:buNone/>
            </a:pP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Đó</a:t>
            </a:r>
            <a:r>
              <a:rPr lang="vi-VN" altLang="en-US" b="1" kern="0" dirty="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 là Thánh địa Mỹ Sơn thuộc tỉnh Quảng Nam.</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5285" t="10430" r="46646" b="11190"/>
          <a:stretch>
            <a:fillRect/>
          </a:stretch>
        </p:blipFill>
        <p:spPr>
          <a:xfrm>
            <a:off x="-1278955" y="-458109"/>
            <a:ext cx="14110309" cy="745139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defTabSz="1219200">
              <a:spcBef>
                <a:spcPct val="0"/>
              </a:spcBef>
              <a:buClr>
                <a:srgbClr val="000000"/>
              </a:buClr>
            </a:pPr>
            <a:r>
              <a:rPr lang="en-US" altLang="en-US" b="1" kern="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Hãy kể thêm một số di sản văn hóa ở vùng đất này mà em biết.</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Rectangle 9"/>
          <p:cNvSpPr>
            <a:spLocks noChangeArrowheads="1"/>
          </p:cNvSpPr>
          <p:nvPr/>
        </p:nvSpPr>
        <p:spPr bwMode="auto">
          <a:xfrm>
            <a:off x="4438651" y="3062439"/>
            <a:ext cx="6648450" cy="2281086"/>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200">
              <a:spcBef>
                <a:spcPct val="0"/>
              </a:spcBef>
              <a:buClr>
                <a:srgbClr val="000000"/>
              </a:buClr>
              <a:buNone/>
            </a:pPr>
            <a:r>
              <a:rPr lang="vi-VN" altLang="en-US" b="1" kern="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Nơi đây còn có một số di sản như: Cố đô Huế, phố cổ Hội An, vườn quốc gia Phong Nha, Kẻ Bàng, Nhã nhạc cung đình Huế.....</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86683" r="63070"/>
          <a:stretch>
            <a:fillRect/>
          </a:stretch>
        </p:blipFill>
        <p:spPr>
          <a:xfrm>
            <a:off x="0" y="5334000"/>
            <a:ext cx="14290766" cy="15240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2" name="Picture 1"/>
          <p:cNvPicPr>
            <a:picLocks noChangeAspect="1"/>
          </p:cNvPicPr>
          <p:nvPr/>
        </p:nvPicPr>
        <p:blipFill>
          <a:blip r:embed="rId3"/>
          <a:stretch>
            <a:fillRect/>
          </a:stretch>
        </p:blipFill>
        <p:spPr>
          <a:xfrm>
            <a:off x="3724463" y="2318304"/>
            <a:ext cx="4438273" cy="185944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p:cNvGrpSpPr/>
          <p:nvPr/>
        </p:nvGrpSpPr>
        <p:grpSpPr>
          <a:xfrm>
            <a:off x="8003409" y="1687398"/>
            <a:ext cx="467620" cy="422875"/>
            <a:chOff x="0" y="0"/>
            <a:chExt cx="935237" cy="845748"/>
          </a:xfrm>
        </p:grpSpPr>
        <p:sp>
          <p:nvSpPr>
            <p:cNvPr id="8" name="Shape 1259"/>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defRPr sz="1800">
                  <a:latin typeface="Arial" panose="020B0604020202020204"/>
                  <a:ea typeface="Arial" panose="020B0604020202020204"/>
                  <a:cs typeface="Arial" panose="020B0604020202020204"/>
                  <a:sym typeface="Arial" panose="020B0604020202020204"/>
                </a:defRPr>
              </a:pPr>
              <a:endParaRPr kumimoji="0" sz="9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Shape 1260"/>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defRPr sz="1800">
                  <a:latin typeface="Arial" panose="020B0604020202020204"/>
                  <a:ea typeface="Arial" panose="020B0604020202020204"/>
                  <a:cs typeface="Arial" panose="020B0604020202020204"/>
                  <a:sym typeface="Arial" panose="020B0604020202020204"/>
                </a:defRPr>
              </a:pPr>
              <a:endParaRPr kumimoji="0" sz="9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3" name="图片 3"/>
          <p:cNvPicPr>
            <a:picLocks noChangeAspect="1"/>
          </p:cNvPicPr>
          <p:nvPr/>
        </p:nvPicPr>
        <p:blipFill rotWithShape="1">
          <a:blip r:embed="rId1">
            <a:extLst>
              <a:ext uri="{28A0092B-C50C-407E-A947-70E740481C1C}">
                <a14:useLocalDpi xmlns:a14="http://schemas.microsoft.com/office/drawing/2010/main" val="0"/>
              </a:ext>
            </a:extLst>
          </a:blip>
          <a:srcRect l="16992" t="-937" r="50159" b="17087"/>
          <a:stretch>
            <a:fillRect/>
          </a:stretch>
        </p:blipFill>
        <p:spPr>
          <a:xfrm>
            <a:off x="1248841" y="420919"/>
            <a:ext cx="10781234" cy="5608406"/>
          </a:xfrm>
          <a:prstGeom prst="rect">
            <a:avLst/>
          </a:prstGeom>
        </p:spPr>
      </p:pic>
      <p:sp>
        <p:nvSpPr>
          <p:cNvPr id="2" name="TextBox 1"/>
          <p:cNvSpPr txBox="1"/>
          <p:nvPr/>
        </p:nvSpPr>
        <p:spPr>
          <a:xfrm>
            <a:off x="2419350" y="2146707"/>
            <a:ext cx="8172450" cy="2585323"/>
          </a:xfrm>
          <a:prstGeom prst="rect">
            <a:avLst/>
          </a:prstGeom>
          <a:noFill/>
        </p:spPr>
        <p:txBody>
          <a:bodyPr wrap="square" rtlCol="0">
            <a:spAutoFit/>
          </a:bodyPr>
          <a:lstStyle/>
          <a:p>
            <a:pPr lvl="0" algn="ctr"/>
            <a:r>
              <a:rPr lang="en-US" sz="5400" b="1" u="sng" dirty="0" err="1">
                <a:solidFill>
                  <a:srgbClr val="002060"/>
                </a:solidFill>
                <a:latin typeface="Arial" panose="020B0604020202020204" pitchFamily="34" charset="0"/>
                <a:cs typeface="Arial" panose="020B0604020202020204" pitchFamily="34" charset="0"/>
              </a:rPr>
              <a:t>Hoạt</a:t>
            </a:r>
            <a:r>
              <a:rPr lang="en-US" sz="5400" b="1" u="sng" dirty="0">
                <a:solidFill>
                  <a:srgbClr val="002060"/>
                </a:solidFill>
                <a:latin typeface="Arial" panose="020B0604020202020204" pitchFamily="34" charset="0"/>
                <a:cs typeface="Arial" panose="020B0604020202020204" pitchFamily="34" charset="0"/>
              </a:rPr>
              <a:t> </a:t>
            </a:r>
            <a:r>
              <a:rPr lang="en-US" sz="5400" b="1" u="sng" dirty="0" err="1">
                <a:solidFill>
                  <a:srgbClr val="002060"/>
                </a:solidFill>
                <a:latin typeface="Arial" panose="020B0604020202020204" pitchFamily="34" charset="0"/>
                <a:cs typeface="Arial" panose="020B0604020202020204" pitchFamily="34" charset="0"/>
              </a:rPr>
              <a:t>động</a:t>
            </a:r>
            <a:r>
              <a:rPr lang="en-US" sz="5400" b="1" u="sng" dirty="0">
                <a:solidFill>
                  <a:srgbClr val="002060"/>
                </a:solidFill>
                <a:latin typeface="Arial" panose="020B0604020202020204" pitchFamily="34" charset="0"/>
                <a:cs typeface="Arial" panose="020B0604020202020204" pitchFamily="34" charset="0"/>
              </a:rPr>
              <a:t> 1:</a:t>
            </a:r>
            <a:endParaRPr lang="en-US" sz="5400" b="1" u="sng" dirty="0">
              <a:solidFill>
                <a:srgbClr val="002060"/>
              </a:solidFill>
              <a:latin typeface="Arial" panose="020B0604020202020204" pitchFamily="34" charset="0"/>
              <a:cs typeface="Arial" panose="020B0604020202020204" pitchFamily="34" charset="0"/>
            </a:endParaRPr>
          </a:p>
          <a:p>
            <a:pPr lvl="0" algn="ctr"/>
            <a:r>
              <a:rPr lang="en-US" sz="5400" b="1" dirty="0" err="1">
                <a:solidFill>
                  <a:srgbClr val="002060"/>
                </a:solidFill>
                <a:latin typeface="Arial" panose="020B0604020202020204" pitchFamily="34" charset="0"/>
                <a:cs typeface="Arial" panose="020B0604020202020204" pitchFamily="34" charset="0"/>
              </a:rPr>
              <a:t>Tìm</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hiểu</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vùng</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đất</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hội</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tụ</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nhiều</a:t>
            </a:r>
            <a:r>
              <a:rPr lang="en-US" sz="5400" b="1" dirty="0">
                <a:solidFill>
                  <a:srgbClr val="002060"/>
                </a:solidFill>
                <a:latin typeface="Arial" panose="020B0604020202020204" pitchFamily="34" charset="0"/>
                <a:cs typeface="Arial" panose="020B0604020202020204" pitchFamily="34" charset="0"/>
              </a:rPr>
              <a:t> di </a:t>
            </a:r>
            <a:r>
              <a:rPr lang="en-US" sz="5400" b="1" dirty="0" err="1">
                <a:solidFill>
                  <a:srgbClr val="002060"/>
                </a:solidFill>
                <a:latin typeface="Arial" panose="020B0604020202020204" pitchFamily="34" charset="0"/>
                <a:cs typeface="Arial" panose="020B0604020202020204" pitchFamily="34" charset="0"/>
              </a:rPr>
              <a:t>sản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thế</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giới</a:t>
            </a:r>
            <a:endParaRPr kumimoji="0" lang="en-US" sz="54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6074" y="527779"/>
            <a:ext cx="10638676" cy="120032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defRPr/>
            </a:pP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nêu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đây</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1"/>
          <a:stretch>
            <a:fillRect/>
          </a:stretch>
        </p:blipFill>
        <p:spPr>
          <a:xfrm>
            <a:off x="1033462" y="2052637"/>
            <a:ext cx="9948863" cy="36625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47687" y="1719262"/>
            <a:ext cx="4403115" cy="3367088"/>
          </a:xfrm>
          <a:prstGeom prst="rect">
            <a:avLst/>
          </a:prstGeom>
        </p:spPr>
      </p:pic>
      <p:sp>
        <p:nvSpPr>
          <p:cNvPr id="4" name="Rectangle 9"/>
          <p:cNvSpPr>
            <a:spLocks noChangeArrowheads="1"/>
          </p:cNvSpPr>
          <p:nvPr/>
        </p:nvSpPr>
        <p:spPr bwMode="auto">
          <a:xfrm>
            <a:off x="5200650" y="1809751"/>
            <a:ext cx="6582982" cy="2676524"/>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20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rPr>
              <a:t>Hang Sơn Đòong (Quảng Bình): là hang động lớn nhất thế giới thuộc vùng lõi của Vườn quốc gia Phong Nha-Kẻ Bàng.</a:t>
            </a:r>
            <a:endParaRPr lang="en-US" altLang="en-US" sz="3500" b="1" kern="0" dirty="0">
              <a:solidFill>
                <a:srgbClr val="F4A79C">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2468</Words>
  <Application>WPS Presentation</Application>
  <PresentationFormat>Widescreen</PresentationFormat>
  <Paragraphs>101</Paragraphs>
  <Slides>20</Slides>
  <Notes>8</Notes>
  <HiddenSlides>0</HiddenSlides>
  <MMClips>2</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20</vt:i4>
      </vt:variant>
    </vt:vector>
  </HeadingPairs>
  <TitlesOfParts>
    <vt:vector size="40" baseType="lpstr">
      <vt:lpstr>Arial</vt:lpstr>
      <vt:lpstr>SimSun</vt:lpstr>
      <vt:lpstr>Wingdings</vt:lpstr>
      <vt:lpstr>Calibri</vt:lpstr>
      <vt:lpstr>Cambria</vt:lpstr>
      <vt:lpstr>Arial</vt:lpstr>
      <vt:lpstr>Tahoma</vt:lpstr>
      <vt:lpstr>Calibri</vt:lpstr>
      <vt:lpstr>inpin heiti</vt:lpstr>
      <vt:lpstr>Microsoft YaHei</vt:lpstr>
      <vt:lpstr>Arial Unicode MS</vt:lpstr>
      <vt:lpstr>Cambria Math</vt:lpstr>
      <vt:lpstr>Times New Roman</vt:lpstr>
      <vt:lpstr>UTM Avenida</vt:lpstr>
      <vt:lpstr>Segoe Print</vt:lpstr>
      <vt:lpstr>等线</vt:lpstr>
      <vt:lpstr>1_Office Theme</vt:lpstr>
      <vt:lpstr>2_Office Theme</vt:lpstr>
      <vt:lpstr>3_Office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Kiều Trang Nguyễn</cp:lastModifiedBy>
  <cp:revision>23</cp:revision>
  <dcterms:created xsi:type="dcterms:W3CDTF">2023-11-14T06:18:00Z</dcterms:created>
  <dcterms:modified xsi:type="dcterms:W3CDTF">2025-02-17T14:10:14Z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5148BD2EC16440F6B1E8F6572CA804CF_12</vt:lpwstr>
  </property>
  <property fmtid="{D5CDD505-2E9C-101B-9397-08002B2CF9AE}" pid="3" name="KSOProductBuildVer">
    <vt:lpwstr>1033-12.2.0.19805</vt:lpwstr>
  </property>
</Properties>
</file>