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8" r:id="rId2"/>
    <p:sldId id="269" r:id="rId3"/>
    <p:sldId id="270" r:id="rId4"/>
    <p:sldId id="271" r:id="rId5"/>
    <p:sldId id="280" r:id="rId6"/>
    <p:sldId id="306" r:id="rId7"/>
    <p:sldId id="307" r:id="rId8"/>
    <p:sldId id="283" r:id="rId9"/>
    <p:sldId id="305" r:id="rId10"/>
    <p:sldId id="30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CEC"/>
    <a:srgbClr val="00CC99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60719-9DC9-4BFE-9682-D7030055DD95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36F83-DC49-4126-8B91-6885BF582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04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36F83-DC49-4126-8B91-6885BF582B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2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36F83-DC49-4126-8B91-6885BF582B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2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32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93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33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87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7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7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29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8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2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6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9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5E316-230E-49E8-87FD-0D7CC389903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4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h&#225;u%20Y&#234;u%20B&#224;%20Karaoke%20Nh&#7841;c%20Thi&#7871;u%20Nhi%20(B&#224;%20&#416;i%20B&#224;)%20Karaoke.mp4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412776"/>
            <a:ext cx="4986708" cy="3333011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221" y="898427"/>
            <a:ext cx="1199842" cy="1726683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163" y="808965"/>
            <a:ext cx="930785" cy="1532672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9389" y="4118830"/>
            <a:ext cx="3862365" cy="1264631"/>
          </a:xfrm>
          <a:prstGeom prst="rect">
            <a:avLst/>
          </a:prstGeom>
        </p:spPr>
      </p:pic>
      <p:grpSp>
        <p:nvGrpSpPr>
          <p:cNvPr id="9" name="组合 10"/>
          <p:cNvGrpSpPr/>
          <p:nvPr/>
        </p:nvGrpSpPr>
        <p:grpSpPr>
          <a:xfrm rot="6329695" flipH="1">
            <a:off x="6779032" y="2774928"/>
            <a:ext cx="876175" cy="543473"/>
            <a:chOff x="9015984" y="2528554"/>
            <a:chExt cx="2157344" cy="1473489"/>
          </a:xfrm>
        </p:grpSpPr>
        <p:sp>
          <p:nvSpPr>
            <p:cNvPr id="10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1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2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3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4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5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6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7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8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9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20" name="文本框 32"/>
          <p:cNvSpPr txBox="1"/>
          <p:nvPr/>
        </p:nvSpPr>
        <p:spPr>
          <a:xfrm>
            <a:off x="2299856" y="2395731"/>
            <a:ext cx="4966302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342900">
              <a:defRPr/>
            </a:pPr>
            <a:r>
              <a:rPr lang="en-US" altLang="zh-CN" sz="72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72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0" y="139722"/>
            <a:ext cx="807474" cy="928177"/>
          </a:xfrm>
          <a:prstGeom prst="ellipse">
            <a:avLst/>
          </a:prstGeom>
          <a:solidFill>
            <a:srgbClr val="EAF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379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732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3710" y="304800"/>
            <a:ext cx="9020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Click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4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4"/>
          <a:stretch/>
        </p:blipFill>
        <p:spPr bwMode="auto">
          <a:xfrm>
            <a:off x="0" y="1479251"/>
            <a:ext cx="9144000" cy="483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559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1999" y="3039070"/>
            <a:ext cx="7652331" cy="13542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nl-NL" dirty="0"/>
              <a:t> </a:t>
            </a:r>
            <a:endParaRPr lang="en-US" dirty="0"/>
          </a:p>
          <a:p>
            <a:r>
              <a:rPr lang="nl-NL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đã làm gì để thể hiện tình yêu thương đối với ông bà?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045732"/>
            <a:ext cx="7576131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Bài hát nói về điều gì?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93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9" t="38095" r="27713" b="29564"/>
          <a:stretch/>
        </p:blipFill>
        <p:spPr bwMode="auto">
          <a:xfrm>
            <a:off x="0" y="1600200"/>
            <a:ext cx="9144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72945" y="685800"/>
            <a:ext cx="5089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193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05400" y="-11370"/>
            <a:ext cx="4038600" cy="6863417"/>
          </a:xfrm>
          <a:prstGeom prst="rect">
            <a:avLst/>
          </a:prstGeom>
          <a:solidFill>
            <a:srgbClr val="E2ECEC"/>
          </a:solidFill>
        </p:spPr>
        <p:txBody>
          <a:bodyPr wrap="square">
            <a:spAutoFit/>
          </a:bodyPr>
          <a:lstStyle/>
          <a:p>
            <a:r>
              <a:rPr lang="en-US" sz="2200" dirty="0">
                <a:cs typeface="Times New Roman" pitchFamily="18" charset="0"/>
              </a:rPr>
              <a:t>	</a:t>
            </a:r>
            <a:r>
              <a:rPr lang="vi-VN" sz="2200" dirty="0">
                <a:cs typeface="Times New Roman" pitchFamily="18" charset="0"/>
              </a:rPr>
              <a:t>Ơi chích choè ơi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>
                <a:cs typeface="Times New Roman" pitchFamily="18" charset="0"/>
              </a:rPr>
              <a:t>	</a:t>
            </a:r>
            <a:r>
              <a:rPr lang="vi-VN" sz="2200" dirty="0">
                <a:cs typeface="Times New Roman" pitchFamily="18" charset="0"/>
              </a:rPr>
              <a:t>Chim đừng hót nữa</a:t>
            </a:r>
            <a:r>
              <a:rPr lang="en-US" sz="2200" dirty="0">
                <a:cs typeface="Times New Roman" pitchFamily="18" charset="0"/>
              </a:rPr>
              <a:t>!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>
                <a:cs typeface="Times New Roman" pitchFamily="18" charset="0"/>
              </a:rPr>
              <a:t>	</a:t>
            </a:r>
            <a:r>
              <a:rPr lang="vi-VN" sz="2200" dirty="0">
                <a:cs typeface="Times New Roman" pitchFamily="18" charset="0"/>
              </a:rPr>
              <a:t>Bà em ốm rồi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>
                <a:cs typeface="Times New Roman" pitchFamily="18" charset="0"/>
              </a:rPr>
              <a:t>	</a:t>
            </a:r>
            <a:r>
              <a:rPr lang="vi-VN" sz="2200" dirty="0">
                <a:cs typeface="Times New Roman" pitchFamily="18" charset="0"/>
              </a:rPr>
              <a:t>Lặng cho bà ngủ</a:t>
            </a:r>
            <a:r>
              <a:rPr lang="en-US" sz="2200" dirty="0">
                <a:cs typeface="Times New Roman" pitchFamily="18" charset="0"/>
              </a:rPr>
              <a:t>.</a:t>
            </a:r>
          </a:p>
          <a:p>
            <a:endParaRPr lang="vi-VN" sz="2200" dirty="0">
              <a:cs typeface="Times New Roman" pitchFamily="18" charset="0"/>
            </a:endParaRPr>
          </a:p>
          <a:p>
            <a:r>
              <a:rPr lang="en-US" sz="2200" dirty="0">
                <a:cs typeface="Times New Roman" pitchFamily="18" charset="0"/>
              </a:rPr>
              <a:t>	</a:t>
            </a:r>
            <a:r>
              <a:rPr lang="vi-VN" sz="2200" dirty="0">
                <a:cs typeface="Times New Roman" pitchFamily="18" charset="0"/>
              </a:rPr>
              <a:t>Bàn tay bé nhỏ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>
                <a:cs typeface="Times New Roman" pitchFamily="18" charset="0"/>
              </a:rPr>
              <a:t>	</a:t>
            </a:r>
            <a:r>
              <a:rPr lang="vi-VN" sz="2200" dirty="0">
                <a:cs typeface="Times New Roman" pitchFamily="18" charset="0"/>
              </a:rPr>
              <a:t>Vẫy quạt thật đều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>
                <a:cs typeface="Times New Roman" pitchFamily="18" charset="0"/>
              </a:rPr>
              <a:t>	</a:t>
            </a:r>
            <a:r>
              <a:rPr lang="vi-VN" sz="2200" dirty="0">
                <a:cs typeface="Times New Roman" pitchFamily="18" charset="0"/>
              </a:rPr>
              <a:t>Ngấn nắng thiu thiu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>
                <a:cs typeface="Times New Roman" pitchFamily="18" charset="0"/>
              </a:rPr>
              <a:t>	</a:t>
            </a:r>
            <a:r>
              <a:rPr lang="vi-VN" sz="2200" dirty="0">
                <a:cs typeface="Times New Roman" pitchFamily="18" charset="0"/>
              </a:rPr>
              <a:t>Đậu trên tường trắng.</a:t>
            </a:r>
            <a:endParaRPr lang="en-US" sz="2200" dirty="0">
              <a:cs typeface="Times New Roman" pitchFamily="18" charset="0"/>
            </a:endParaRPr>
          </a:p>
          <a:p>
            <a:endParaRPr lang="en-US" sz="2200" dirty="0">
              <a:cs typeface="Times New Roman" pitchFamily="18" charset="0"/>
            </a:endParaRPr>
          </a:p>
          <a:p>
            <a:r>
              <a:rPr lang="en-US" sz="2200" dirty="0">
                <a:cs typeface="Times New Roman" pitchFamily="18" charset="0"/>
              </a:rPr>
              <a:t>	</a:t>
            </a:r>
            <a:r>
              <a:rPr lang="vi-VN" sz="2200" dirty="0">
                <a:cs typeface="Times New Roman" pitchFamily="18" charset="0"/>
              </a:rPr>
              <a:t>Căn nhà đã vắng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>
                <a:cs typeface="Times New Roman" pitchFamily="18" charset="0"/>
              </a:rPr>
              <a:t>	</a:t>
            </a:r>
            <a:r>
              <a:rPr lang="vi-VN" sz="2200" dirty="0">
                <a:cs typeface="Times New Roman" pitchFamily="18" charset="0"/>
              </a:rPr>
              <a:t>Cốc chén lặng im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>
                <a:cs typeface="Times New Roman" pitchFamily="18" charset="0"/>
              </a:rPr>
              <a:t>	</a:t>
            </a:r>
            <a:r>
              <a:rPr lang="vi-VN" sz="2200" dirty="0">
                <a:cs typeface="Times New Roman" pitchFamily="18" charset="0"/>
              </a:rPr>
              <a:t>Đôi mắt lim dim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>
                <a:cs typeface="Times New Roman" pitchFamily="18" charset="0"/>
              </a:rPr>
              <a:t>	</a:t>
            </a:r>
            <a:r>
              <a:rPr lang="vi-VN" sz="2200" dirty="0">
                <a:cs typeface="Times New Roman" pitchFamily="18" charset="0"/>
              </a:rPr>
              <a:t>Ngủ ngon bà nhé</a:t>
            </a:r>
            <a:r>
              <a:rPr lang="en-US" sz="2200" dirty="0">
                <a:cs typeface="Times New Roman" pitchFamily="18" charset="0"/>
              </a:rPr>
              <a:t>!</a:t>
            </a:r>
          </a:p>
          <a:p>
            <a:endParaRPr lang="en-US" sz="2200" dirty="0">
              <a:cs typeface="Times New Roman" pitchFamily="18" charset="0"/>
            </a:endParaRPr>
          </a:p>
          <a:p>
            <a:r>
              <a:rPr lang="en-US" sz="2200" dirty="0">
                <a:cs typeface="Times New Roman" pitchFamily="18" charset="0"/>
              </a:rPr>
              <a:t>	</a:t>
            </a:r>
            <a:r>
              <a:rPr lang="vi-VN" sz="2200" dirty="0">
                <a:cs typeface="Times New Roman" pitchFamily="18" charset="0"/>
              </a:rPr>
              <a:t>Hoa xoan, hoa khế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>
                <a:cs typeface="Times New Roman" pitchFamily="18" charset="0"/>
              </a:rPr>
              <a:t>	</a:t>
            </a:r>
            <a:r>
              <a:rPr lang="vi-VN" sz="2200" dirty="0">
                <a:cs typeface="Times New Roman" pitchFamily="18" charset="0"/>
              </a:rPr>
              <a:t>Chín lặng trong vườn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>
                <a:cs typeface="Times New Roman" pitchFamily="18" charset="0"/>
              </a:rPr>
              <a:t>	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Bà</a:t>
            </a:r>
            <a:r>
              <a:rPr lang="en-US" sz="2200" dirty="0">
                <a:cs typeface="Times New Roman" pitchFamily="18" charset="0"/>
              </a:rPr>
              <a:t> </a:t>
            </a:r>
            <a:r>
              <a:rPr lang="vi-VN" sz="2200" dirty="0">
                <a:cs typeface="Times New Roman" pitchFamily="18" charset="0"/>
              </a:rPr>
              <a:t>mơ tay cháu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>
                <a:cs typeface="Times New Roman" pitchFamily="18" charset="0"/>
              </a:rPr>
              <a:t>	</a:t>
            </a:r>
            <a:r>
              <a:rPr lang="vi-VN" sz="2200" dirty="0">
                <a:cs typeface="Times New Roman" pitchFamily="18" charset="0"/>
              </a:rPr>
              <a:t>Quạt đầy hương thơm</a:t>
            </a:r>
            <a:r>
              <a:rPr lang="en-US" sz="2200" dirty="0">
                <a:cs typeface="Times New Roman" pitchFamily="18" charset="0"/>
              </a:rPr>
              <a:t>.</a:t>
            </a:r>
            <a:endParaRPr lang="vi-VN" sz="2200" dirty="0">
              <a:cs typeface="Times New Roman" pitchFamily="18" charset="0"/>
            </a:endParaRPr>
          </a:p>
          <a:p>
            <a:r>
              <a:rPr lang="en-US" sz="2200" i="1" dirty="0">
                <a:cs typeface="Times New Roman" pitchFamily="18" charset="0"/>
              </a:rPr>
              <a:t>		</a:t>
            </a:r>
            <a:r>
              <a:rPr lang="vi-VN" sz="2200" b="1" i="1" dirty="0">
                <a:cs typeface="Times New Roman" pitchFamily="18" charset="0"/>
              </a:rPr>
              <a:t>Thạch Quỳ</a:t>
            </a:r>
            <a:endParaRPr lang="vi-VN" sz="2200" dirty="0"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2482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id="{6B29C666-FFF7-D229-C810-1E7DF4E86B9A}"/>
              </a:ext>
            </a:extLst>
          </p:cNvPr>
          <p:cNvSpPr/>
          <p:nvPr/>
        </p:nvSpPr>
        <p:spPr>
          <a:xfrm>
            <a:off x="0" y="-16346"/>
            <a:ext cx="1600200" cy="62594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LUYỆN ĐỌC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511314"/>
            <a:ext cx="38202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Flowchart: Terminator 13">
            <a:extLst>
              <a:ext uri="{FF2B5EF4-FFF2-40B4-BE49-F238E27FC236}">
                <a16:creationId xmlns:a16="http://schemas.microsoft.com/office/drawing/2014/main" id="{30BFAF44-724C-4088-41A5-DB84264C1D15}"/>
              </a:ext>
            </a:extLst>
          </p:cNvPr>
          <p:cNvSpPr/>
          <p:nvPr/>
        </p:nvSpPr>
        <p:spPr>
          <a:xfrm>
            <a:off x="152400" y="4343400"/>
            <a:ext cx="4595600" cy="602295"/>
          </a:xfrm>
          <a:prstGeom prst="flowChartTerminator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9CD18FA8-ABDA-E5FE-E7A5-920A0EB4CBFD}"/>
              </a:ext>
            </a:extLst>
          </p:cNvPr>
          <p:cNvSpPr/>
          <p:nvPr/>
        </p:nvSpPr>
        <p:spPr>
          <a:xfrm>
            <a:off x="152400" y="4419600"/>
            <a:ext cx="4587484" cy="520250"/>
          </a:xfrm>
          <a:prstGeom prst="flowChartTerminator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1943F63-4E36-1B4E-6DD9-B7D7E519CE4E}"/>
              </a:ext>
            </a:extLst>
          </p:cNvPr>
          <p:cNvGrpSpPr/>
          <p:nvPr/>
        </p:nvGrpSpPr>
        <p:grpSpPr>
          <a:xfrm>
            <a:off x="5562600" y="76200"/>
            <a:ext cx="454526" cy="1195215"/>
            <a:chOff x="395536" y="1031823"/>
            <a:chExt cx="454526" cy="112904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FBCB4C-E5F6-F538-7071-7E34FCD822D6}"/>
                </a:ext>
              </a:extLst>
            </p:cNvPr>
            <p:cNvCxnSpPr>
              <a:cxnSpLocks/>
            </p:cNvCxnSpPr>
            <p:nvPr/>
          </p:nvCxnSpPr>
          <p:spPr>
            <a:xfrm>
              <a:off x="850062" y="1031823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9BF0C93-3830-A765-3F5D-83601E99A5CF}"/>
                </a:ext>
              </a:extLst>
            </p:cNvPr>
            <p:cNvSpPr/>
            <p:nvPr/>
          </p:nvSpPr>
          <p:spPr>
            <a:xfrm>
              <a:off x="395536" y="1031823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60430FC-D28F-57B7-0911-C52FA5F41C72}"/>
              </a:ext>
            </a:extLst>
          </p:cNvPr>
          <p:cNvGrpSpPr/>
          <p:nvPr/>
        </p:nvGrpSpPr>
        <p:grpSpPr>
          <a:xfrm>
            <a:off x="5562600" y="1828800"/>
            <a:ext cx="454526" cy="1125944"/>
            <a:chOff x="395536" y="1031823"/>
            <a:chExt cx="454526" cy="112904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F1F0610-2C79-1363-054A-3CB5E7DFBEB4}"/>
                </a:ext>
              </a:extLst>
            </p:cNvPr>
            <p:cNvCxnSpPr>
              <a:cxnSpLocks/>
            </p:cNvCxnSpPr>
            <p:nvPr/>
          </p:nvCxnSpPr>
          <p:spPr>
            <a:xfrm>
              <a:off x="850062" y="1031823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CB63316-07DC-E6C3-5543-00431612B101}"/>
                </a:ext>
              </a:extLst>
            </p:cNvPr>
            <p:cNvSpPr/>
            <p:nvPr/>
          </p:nvSpPr>
          <p:spPr>
            <a:xfrm>
              <a:off x="395536" y="1031823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CFB9EF-F097-4B5F-3325-DCB6A029C3F0}"/>
              </a:ext>
            </a:extLst>
          </p:cNvPr>
          <p:cNvGrpSpPr/>
          <p:nvPr/>
        </p:nvGrpSpPr>
        <p:grpSpPr>
          <a:xfrm>
            <a:off x="5565274" y="3417382"/>
            <a:ext cx="454526" cy="1325346"/>
            <a:chOff x="376014" y="3889766"/>
            <a:chExt cx="454526" cy="1129045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EA4CEB1-44DA-DEA8-C2E8-DEB6AD85715F}"/>
                </a:ext>
              </a:extLst>
            </p:cNvPr>
            <p:cNvCxnSpPr>
              <a:cxnSpLocks/>
            </p:cNvCxnSpPr>
            <p:nvPr/>
          </p:nvCxnSpPr>
          <p:spPr>
            <a:xfrm>
              <a:off x="830540" y="3889766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59BE4AE-BE5D-0882-E52D-F033BB5EE341}"/>
                </a:ext>
              </a:extLst>
            </p:cNvPr>
            <p:cNvSpPr/>
            <p:nvPr/>
          </p:nvSpPr>
          <p:spPr>
            <a:xfrm>
              <a:off x="376014" y="3889766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15C91DA-7899-35BC-4477-B2AAE9AD5945}"/>
              </a:ext>
            </a:extLst>
          </p:cNvPr>
          <p:cNvGrpSpPr/>
          <p:nvPr/>
        </p:nvGrpSpPr>
        <p:grpSpPr>
          <a:xfrm>
            <a:off x="5562600" y="5181600"/>
            <a:ext cx="454526" cy="1143000"/>
            <a:chOff x="4443900" y="1013258"/>
            <a:chExt cx="454526" cy="112904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2053693-17E3-896A-EE0E-E7B0FC9CD106}"/>
                </a:ext>
              </a:extLst>
            </p:cNvPr>
            <p:cNvCxnSpPr>
              <a:cxnSpLocks/>
            </p:cNvCxnSpPr>
            <p:nvPr/>
          </p:nvCxnSpPr>
          <p:spPr>
            <a:xfrm>
              <a:off x="4898426" y="1013258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C688C9F-BE35-C17C-1B12-2DDD8A1F3812}"/>
                </a:ext>
              </a:extLst>
            </p:cNvPr>
            <p:cNvSpPr/>
            <p:nvPr/>
          </p:nvSpPr>
          <p:spPr>
            <a:xfrm>
              <a:off x="4443900" y="1013258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3817961-3C66-1492-2214-14169CEFBC83}"/>
              </a:ext>
            </a:extLst>
          </p:cNvPr>
          <p:cNvCxnSpPr>
            <a:cxnSpLocks/>
          </p:cNvCxnSpPr>
          <p:nvPr/>
        </p:nvCxnSpPr>
        <p:spPr>
          <a:xfrm flipH="1">
            <a:off x="8227504" y="0"/>
            <a:ext cx="74104" cy="31795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25B32A2-1226-EB3A-3082-197A52DDCC34}"/>
              </a:ext>
            </a:extLst>
          </p:cNvPr>
          <p:cNvCxnSpPr>
            <a:cxnSpLocks/>
          </p:cNvCxnSpPr>
          <p:nvPr/>
        </p:nvCxnSpPr>
        <p:spPr>
          <a:xfrm flipH="1">
            <a:off x="8534400" y="317957"/>
            <a:ext cx="72008" cy="35305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6781E0-23B0-D6FC-49EB-055F6552DA54}"/>
              </a:ext>
            </a:extLst>
          </p:cNvPr>
          <p:cNvCxnSpPr>
            <a:cxnSpLocks/>
          </p:cNvCxnSpPr>
          <p:nvPr/>
        </p:nvCxnSpPr>
        <p:spPr>
          <a:xfrm flipH="1">
            <a:off x="7772400" y="747216"/>
            <a:ext cx="152400" cy="3195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21B1EF3-EFA5-62BA-9AF6-62AFD179FD9E}"/>
              </a:ext>
            </a:extLst>
          </p:cNvPr>
          <p:cNvGrpSpPr/>
          <p:nvPr/>
        </p:nvGrpSpPr>
        <p:grpSpPr>
          <a:xfrm>
            <a:off x="8153400" y="990600"/>
            <a:ext cx="228600" cy="366216"/>
            <a:chOff x="2267744" y="1892686"/>
            <a:chExt cx="144016" cy="213816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E20392F-740B-A604-F997-E33ABEE2F7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67744" y="1892686"/>
              <a:ext cx="72008" cy="2138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6A4374C-4645-2832-EF3E-67D44B7A31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9752" y="1892686"/>
              <a:ext cx="72008" cy="2138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/>
          <p:cNvSpPr/>
          <p:nvPr/>
        </p:nvSpPr>
        <p:spPr>
          <a:xfrm>
            <a:off x="6400800" y="0"/>
            <a:ext cx="15504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dirty="0">
                <a:solidFill>
                  <a:srgbClr val="FF0000"/>
                </a:solidFill>
                <a:cs typeface="Times New Roman" pitchFamily="18" charset="0"/>
              </a:rPr>
              <a:t>chích choè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016447" y="2007513"/>
            <a:ext cx="12987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dirty="0">
                <a:solidFill>
                  <a:srgbClr val="FF0000"/>
                </a:solidFill>
                <a:cs typeface="Times New Roman" pitchFamily="18" charset="0"/>
              </a:rPr>
              <a:t>Vẫy quạt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467600" y="2312313"/>
            <a:ext cx="117371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dirty="0">
                <a:solidFill>
                  <a:srgbClr val="FF0000"/>
                </a:solidFill>
                <a:cs typeface="Times New Roman" pitchFamily="18" charset="0"/>
              </a:rPr>
              <a:t>thiu thiu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165344" y="2667000"/>
            <a:ext cx="167385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dirty="0">
                <a:solidFill>
                  <a:srgbClr val="FF0000"/>
                </a:solidFill>
                <a:cs typeface="Times New Roman" pitchFamily="18" charset="0"/>
              </a:rPr>
              <a:t>tường trắng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019800" y="5360313"/>
            <a:ext cx="13933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dirty="0">
                <a:solidFill>
                  <a:srgbClr val="FF0000"/>
                </a:solidFill>
                <a:cs typeface="Times New Roman" pitchFamily="18" charset="0"/>
              </a:rPr>
              <a:t>Chín lặng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" t="4701" r="17006" b="4484"/>
          <a:stretch/>
        </p:blipFill>
        <p:spPr bwMode="auto">
          <a:xfrm>
            <a:off x="152400" y="1326920"/>
            <a:ext cx="4953000" cy="260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87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51" grpId="0"/>
      <p:bldP spid="54" grpId="0"/>
      <p:bldP spid="55" grpId="0"/>
      <p:bldP spid="56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05400" y="-11370"/>
            <a:ext cx="4038600" cy="6863417"/>
          </a:xfrm>
          <a:prstGeom prst="rect">
            <a:avLst/>
          </a:prstGeom>
          <a:solidFill>
            <a:srgbClr val="E2ECEC"/>
          </a:solidFill>
        </p:spPr>
        <p:txBody>
          <a:bodyPr wrap="square">
            <a:spAutoFit/>
          </a:bodyPr>
          <a:lstStyle/>
          <a:p>
            <a:r>
              <a:rPr lang="en-US" sz="2200" dirty="0">
                <a:cs typeface="Times New Roman" pitchFamily="18" charset="0"/>
              </a:rPr>
              <a:t>	</a:t>
            </a:r>
            <a:r>
              <a:rPr lang="vi-VN" sz="2200" dirty="0">
                <a:cs typeface="Times New Roman" pitchFamily="18" charset="0"/>
              </a:rPr>
              <a:t>Ơi chích choè ơi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>
                <a:cs typeface="Times New Roman" pitchFamily="18" charset="0"/>
              </a:rPr>
              <a:t>	</a:t>
            </a:r>
            <a:r>
              <a:rPr lang="vi-VN" sz="2200" dirty="0">
                <a:cs typeface="Times New Roman" pitchFamily="18" charset="0"/>
              </a:rPr>
              <a:t>Chim đừng hót nữa</a:t>
            </a:r>
            <a:r>
              <a:rPr lang="en-US" sz="2200" dirty="0">
                <a:cs typeface="Times New Roman" pitchFamily="18" charset="0"/>
              </a:rPr>
              <a:t>!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>
                <a:cs typeface="Times New Roman" pitchFamily="18" charset="0"/>
              </a:rPr>
              <a:t>	</a:t>
            </a:r>
            <a:r>
              <a:rPr lang="vi-VN" sz="2200" dirty="0">
                <a:cs typeface="Times New Roman" pitchFamily="18" charset="0"/>
              </a:rPr>
              <a:t>Bà em ốm rồi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>
                <a:cs typeface="Times New Roman" pitchFamily="18" charset="0"/>
              </a:rPr>
              <a:t>	</a:t>
            </a:r>
            <a:r>
              <a:rPr lang="vi-VN" sz="2200" dirty="0">
                <a:cs typeface="Times New Roman" pitchFamily="18" charset="0"/>
              </a:rPr>
              <a:t>Lặng cho bà ngủ</a:t>
            </a:r>
            <a:r>
              <a:rPr lang="en-US" sz="2200" dirty="0">
                <a:cs typeface="Times New Roman" pitchFamily="18" charset="0"/>
              </a:rPr>
              <a:t>.</a:t>
            </a:r>
          </a:p>
          <a:p>
            <a:endParaRPr lang="vi-VN" sz="2200" dirty="0">
              <a:cs typeface="Times New Roman" pitchFamily="18" charset="0"/>
            </a:endParaRPr>
          </a:p>
          <a:p>
            <a:r>
              <a:rPr lang="en-US" sz="2200" dirty="0">
                <a:cs typeface="Times New Roman" pitchFamily="18" charset="0"/>
              </a:rPr>
              <a:t>	</a:t>
            </a:r>
            <a:r>
              <a:rPr lang="vi-VN" sz="2200" dirty="0">
                <a:cs typeface="Times New Roman" pitchFamily="18" charset="0"/>
              </a:rPr>
              <a:t>Bàn tay bé nhỏ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>
                <a:cs typeface="Times New Roman" pitchFamily="18" charset="0"/>
              </a:rPr>
              <a:t>	</a:t>
            </a:r>
            <a:r>
              <a:rPr lang="vi-VN" sz="2200" dirty="0">
                <a:cs typeface="Times New Roman" pitchFamily="18" charset="0"/>
              </a:rPr>
              <a:t>Vẫy quạt thật đều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>
                <a:cs typeface="Times New Roman" pitchFamily="18" charset="0"/>
              </a:rPr>
              <a:t>	</a:t>
            </a:r>
            <a:r>
              <a:rPr lang="vi-VN" sz="2200" dirty="0">
                <a:cs typeface="Times New Roman" pitchFamily="18" charset="0"/>
              </a:rPr>
              <a:t>Ngấn nắng thiu thiu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>
                <a:cs typeface="Times New Roman" pitchFamily="18" charset="0"/>
              </a:rPr>
              <a:t>	</a:t>
            </a:r>
            <a:r>
              <a:rPr lang="vi-VN" sz="2200" dirty="0">
                <a:cs typeface="Times New Roman" pitchFamily="18" charset="0"/>
              </a:rPr>
              <a:t>Đậu trên tường trắng</a:t>
            </a:r>
            <a:r>
              <a:rPr lang="en-US" sz="2200" dirty="0">
                <a:cs typeface="Times New Roman" pitchFamily="18" charset="0"/>
              </a:rPr>
              <a:t>.</a:t>
            </a:r>
          </a:p>
          <a:p>
            <a:endParaRPr lang="en-US" sz="2200" dirty="0">
              <a:cs typeface="Times New Roman" pitchFamily="18" charset="0"/>
            </a:endParaRPr>
          </a:p>
          <a:p>
            <a:r>
              <a:rPr lang="en-US" sz="2200" dirty="0">
                <a:cs typeface="Times New Roman" pitchFamily="18" charset="0"/>
              </a:rPr>
              <a:t>	</a:t>
            </a:r>
            <a:r>
              <a:rPr lang="vi-VN" sz="2200" dirty="0">
                <a:cs typeface="Times New Roman" pitchFamily="18" charset="0"/>
              </a:rPr>
              <a:t>Căn nhà đã vắng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>
                <a:cs typeface="Times New Roman" pitchFamily="18" charset="0"/>
              </a:rPr>
              <a:t>	</a:t>
            </a:r>
            <a:r>
              <a:rPr lang="vi-VN" sz="2200" dirty="0">
                <a:cs typeface="Times New Roman" pitchFamily="18" charset="0"/>
              </a:rPr>
              <a:t>Cốc chén lặng im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>
                <a:cs typeface="Times New Roman" pitchFamily="18" charset="0"/>
              </a:rPr>
              <a:t>	</a:t>
            </a:r>
            <a:r>
              <a:rPr lang="vi-VN" sz="2200" dirty="0">
                <a:cs typeface="Times New Roman" pitchFamily="18" charset="0"/>
              </a:rPr>
              <a:t>Đôi mắt lim dim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>
                <a:cs typeface="Times New Roman" pitchFamily="18" charset="0"/>
              </a:rPr>
              <a:t>	</a:t>
            </a:r>
            <a:r>
              <a:rPr lang="vi-VN" sz="2200" dirty="0">
                <a:cs typeface="Times New Roman" pitchFamily="18" charset="0"/>
              </a:rPr>
              <a:t>Ngủ ngon bà nhé</a:t>
            </a:r>
            <a:r>
              <a:rPr lang="en-US" sz="2200" dirty="0">
                <a:cs typeface="Times New Roman" pitchFamily="18" charset="0"/>
              </a:rPr>
              <a:t>!</a:t>
            </a:r>
          </a:p>
          <a:p>
            <a:endParaRPr lang="en-US" sz="2200" dirty="0">
              <a:cs typeface="Times New Roman" pitchFamily="18" charset="0"/>
            </a:endParaRPr>
          </a:p>
          <a:p>
            <a:r>
              <a:rPr lang="en-US" sz="2200" dirty="0">
                <a:cs typeface="Times New Roman" pitchFamily="18" charset="0"/>
              </a:rPr>
              <a:t>	</a:t>
            </a:r>
            <a:r>
              <a:rPr lang="vi-VN" sz="2200" dirty="0">
                <a:cs typeface="Times New Roman" pitchFamily="18" charset="0"/>
              </a:rPr>
              <a:t>Hoa xoan, hoa khế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>
                <a:cs typeface="Times New Roman" pitchFamily="18" charset="0"/>
              </a:rPr>
              <a:t>	</a:t>
            </a:r>
            <a:r>
              <a:rPr lang="vi-VN" sz="2200" dirty="0">
                <a:cs typeface="Times New Roman" pitchFamily="18" charset="0"/>
              </a:rPr>
              <a:t>Chín lặng trong vườn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>
                <a:cs typeface="Times New Roman" pitchFamily="18" charset="0"/>
              </a:rPr>
              <a:t>	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Bà</a:t>
            </a:r>
            <a:r>
              <a:rPr lang="en-US" sz="2200" dirty="0">
                <a:cs typeface="Times New Roman" pitchFamily="18" charset="0"/>
              </a:rPr>
              <a:t> </a:t>
            </a:r>
            <a:r>
              <a:rPr lang="vi-VN" sz="2200" dirty="0">
                <a:cs typeface="Times New Roman" pitchFamily="18" charset="0"/>
              </a:rPr>
              <a:t>mơ tay cháu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>
                <a:cs typeface="Times New Roman" pitchFamily="18" charset="0"/>
              </a:rPr>
              <a:t>	</a:t>
            </a:r>
            <a:r>
              <a:rPr lang="vi-VN" sz="2200" dirty="0">
                <a:cs typeface="Times New Roman" pitchFamily="18" charset="0"/>
              </a:rPr>
              <a:t>Quạt đầy hương thơm</a:t>
            </a:r>
            <a:r>
              <a:rPr lang="en-US" sz="2200" dirty="0">
                <a:cs typeface="Times New Roman" pitchFamily="18" charset="0"/>
              </a:rPr>
              <a:t>.</a:t>
            </a:r>
            <a:endParaRPr lang="vi-VN" sz="2200" dirty="0">
              <a:cs typeface="Times New Roman" pitchFamily="18" charset="0"/>
            </a:endParaRPr>
          </a:p>
          <a:p>
            <a:r>
              <a:rPr lang="en-US" sz="2200" i="1" dirty="0">
                <a:cs typeface="Times New Roman" pitchFamily="18" charset="0"/>
              </a:rPr>
              <a:t>		</a:t>
            </a:r>
            <a:r>
              <a:rPr lang="vi-VN" sz="2200" b="1" i="1" dirty="0">
                <a:cs typeface="Times New Roman" pitchFamily="18" charset="0"/>
              </a:rPr>
              <a:t>Thạch Quỳ</a:t>
            </a:r>
            <a:endParaRPr lang="vi-VN" sz="2200" dirty="0"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2482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id="{6B29C666-FFF7-D229-C810-1E7DF4E86B9A}"/>
              </a:ext>
            </a:extLst>
          </p:cNvPr>
          <p:cNvSpPr/>
          <p:nvPr/>
        </p:nvSpPr>
        <p:spPr>
          <a:xfrm>
            <a:off x="0" y="-16346"/>
            <a:ext cx="1600200" cy="62594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LUYỆN ĐỌC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511314"/>
            <a:ext cx="38202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1943F63-4E36-1B4E-6DD9-B7D7E519CE4E}"/>
              </a:ext>
            </a:extLst>
          </p:cNvPr>
          <p:cNvGrpSpPr/>
          <p:nvPr/>
        </p:nvGrpSpPr>
        <p:grpSpPr>
          <a:xfrm>
            <a:off x="5562600" y="76200"/>
            <a:ext cx="454526" cy="1195215"/>
            <a:chOff x="395536" y="1031823"/>
            <a:chExt cx="454526" cy="112904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FBCB4C-E5F6-F538-7071-7E34FCD822D6}"/>
                </a:ext>
              </a:extLst>
            </p:cNvPr>
            <p:cNvCxnSpPr>
              <a:cxnSpLocks/>
            </p:cNvCxnSpPr>
            <p:nvPr/>
          </p:nvCxnSpPr>
          <p:spPr>
            <a:xfrm>
              <a:off x="850062" y="1031823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9BF0C93-3830-A765-3F5D-83601E99A5CF}"/>
                </a:ext>
              </a:extLst>
            </p:cNvPr>
            <p:cNvSpPr/>
            <p:nvPr/>
          </p:nvSpPr>
          <p:spPr>
            <a:xfrm>
              <a:off x="395536" y="1031823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60430FC-D28F-57B7-0911-C52FA5F41C72}"/>
              </a:ext>
            </a:extLst>
          </p:cNvPr>
          <p:cNvGrpSpPr/>
          <p:nvPr/>
        </p:nvGrpSpPr>
        <p:grpSpPr>
          <a:xfrm>
            <a:off x="5562600" y="1828800"/>
            <a:ext cx="454526" cy="1125944"/>
            <a:chOff x="395536" y="1031823"/>
            <a:chExt cx="454526" cy="112904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F1F0610-2C79-1363-054A-3CB5E7DFBEB4}"/>
                </a:ext>
              </a:extLst>
            </p:cNvPr>
            <p:cNvCxnSpPr>
              <a:cxnSpLocks/>
            </p:cNvCxnSpPr>
            <p:nvPr/>
          </p:nvCxnSpPr>
          <p:spPr>
            <a:xfrm>
              <a:off x="850062" y="1031823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CB63316-07DC-E6C3-5543-00431612B101}"/>
                </a:ext>
              </a:extLst>
            </p:cNvPr>
            <p:cNvSpPr/>
            <p:nvPr/>
          </p:nvSpPr>
          <p:spPr>
            <a:xfrm>
              <a:off x="395536" y="1031823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CFB9EF-F097-4B5F-3325-DCB6A029C3F0}"/>
              </a:ext>
            </a:extLst>
          </p:cNvPr>
          <p:cNvGrpSpPr/>
          <p:nvPr/>
        </p:nvGrpSpPr>
        <p:grpSpPr>
          <a:xfrm>
            <a:off x="5565274" y="3417382"/>
            <a:ext cx="454526" cy="1325346"/>
            <a:chOff x="376014" y="3889766"/>
            <a:chExt cx="454526" cy="1129045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EA4CEB1-44DA-DEA8-C2E8-DEB6AD85715F}"/>
                </a:ext>
              </a:extLst>
            </p:cNvPr>
            <p:cNvCxnSpPr>
              <a:cxnSpLocks/>
            </p:cNvCxnSpPr>
            <p:nvPr/>
          </p:nvCxnSpPr>
          <p:spPr>
            <a:xfrm>
              <a:off x="830540" y="3889766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59BE4AE-BE5D-0882-E52D-F033BB5EE341}"/>
                </a:ext>
              </a:extLst>
            </p:cNvPr>
            <p:cNvSpPr/>
            <p:nvPr/>
          </p:nvSpPr>
          <p:spPr>
            <a:xfrm>
              <a:off x="376014" y="3889766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15C91DA-7899-35BC-4477-B2AAE9AD5945}"/>
              </a:ext>
            </a:extLst>
          </p:cNvPr>
          <p:cNvGrpSpPr/>
          <p:nvPr/>
        </p:nvGrpSpPr>
        <p:grpSpPr>
          <a:xfrm>
            <a:off x="5562600" y="5181600"/>
            <a:ext cx="454526" cy="1143000"/>
            <a:chOff x="4443900" y="1013258"/>
            <a:chExt cx="454526" cy="112904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2053693-17E3-896A-EE0E-E7B0FC9CD106}"/>
                </a:ext>
              </a:extLst>
            </p:cNvPr>
            <p:cNvCxnSpPr>
              <a:cxnSpLocks/>
            </p:cNvCxnSpPr>
            <p:nvPr/>
          </p:nvCxnSpPr>
          <p:spPr>
            <a:xfrm>
              <a:off x="4898426" y="1013258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C688C9F-BE35-C17C-1B12-2DDD8A1F3812}"/>
                </a:ext>
              </a:extLst>
            </p:cNvPr>
            <p:cNvSpPr/>
            <p:nvPr/>
          </p:nvSpPr>
          <p:spPr>
            <a:xfrm>
              <a:off x="4443900" y="1013258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" t="4701" r="17006" b="4484"/>
          <a:stretch/>
        </p:blipFill>
        <p:spPr bwMode="auto">
          <a:xfrm>
            <a:off x="381000" y="1295400"/>
            <a:ext cx="4724400" cy="232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ounded Rectangle 13">
            <a:extLst>
              <a:ext uri="{FF2B5EF4-FFF2-40B4-BE49-F238E27FC236}">
                <a16:creationId xmlns:a16="http://schemas.microsoft.com/office/drawing/2014/main" id="{FDE3FAB9-5DA8-B03F-852E-4F9FD57613A7}"/>
              </a:ext>
            </a:extLst>
          </p:cNvPr>
          <p:cNvSpPr/>
          <p:nvPr/>
        </p:nvSpPr>
        <p:spPr>
          <a:xfrm>
            <a:off x="99724" y="3657600"/>
            <a:ext cx="1500476" cy="270259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CHÚ THÍCH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2400" y="4038600"/>
            <a:ext cx="49530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Ngấn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nắng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vệt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nắng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dấu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nét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tường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2400" y="4953000"/>
            <a:ext cx="50292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300" dirty="0" err="1">
                <a:latin typeface="Arial" pitchFamily="34" charset="0"/>
                <a:cs typeface="Arial" pitchFamily="34" charset="0"/>
              </a:rPr>
              <a:t>Thiu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thiu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vừa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mới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ngủ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chưa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ngủ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say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6201" y="5562600"/>
            <a:ext cx="51054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Lim dim: (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mắt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nhắm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chưa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khít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còn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hơi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hé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mở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21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05400" y="-11370"/>
            <a:ext cx="4038600" cy="6863417"/>
          </a:xfrm>
          <a:prstGeom prst="rect">
            <a:avLst/>
          </a:prstGeom>
          <a:solidFill>
            <a:srgbClr val="E2ECEC"/>
          </a:solidFill>
        </p:spPr>
        <p:txBody>
          <a:bodyPr wrap="square">
            <a:spAutoFit/>
          </a:bodyPr>
          <a:lstStyle/>
          <a:p>
            <a:r>
              <a:rPr lang="en-US" sz="2200" dirty="0">
                <a:cs typeface="Times New Roman" pitchFamily="18" charset="0"/>
              </a:rPr>
              <a:t>	</a:t>
            </a:r>
            <a:r>
              <a:rPr lang="vi-VN" sz="2200" dirty="0">
                <a:cs typeface="Times New Roman" pitchFamily="18" charset="0"/>
              </a:rPr>
              <a:t>Ơi chích choè ơi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>
                <a:cs typeface="Times New Roman" pitchFamily="18" charset="0"/>
              </a:rPr>
              <a:t>	</a:t>
            </a:r>
            <a:r>
              <a:rPr lang="vi-VN" sz="2200" dirty="0">
                <a:cs typeface="Times New Roman" pitchFamily="18" charset="0"/>
              </a:rPr>
              <a:t>Chim đừng hót nữa</a:t>
            </a:r>
            <a:r>
              <a:rPr lang="en-US" sz="2200" dirty="0">
                <a:cs typeface="Times New Roman" pitchFamily="18" charset="0"/>
              </a:rPr>
              <a:t>!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>
                <a:cs typeface="Times New Roman" pitchFamily="18" charset="0"/>
              </a:rPr>
              <a:t>	</a:t>
            </a:r>
            <a:r>
              <a:rPr lang="vi-VN" sz="2200" dirty="0">
                <a:cs typeface="Times New Roman" pitchFamily="18" charset="0"/>
              </a:rPr>
              <a:t>Bà em ốm rồi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>
                <a:cs typeface="Times New Roman" pitchFamily="18" charset="0"/>
              </a:rPr>
              <a:t>	</a:t>
            </a:r>
            <a:r>
              <a:rPr lang="vi-VN" sz="2200" dirty="0">
                <a:cs typeface="Times New Roman" pitchFamily="18" charset="0"/>
              </a:rPr>
              <a:t>Lặng cho bà ngủ</a:t>
            </a:r>
            <a:r>
              <a:rPr lang="en-US" sz="2200" dirty="0">
                <a:cs typeface="Times New Roman" pitchFamily="18" charset="0"/>
              </a:rPr>
              <a:t>.</a:t>
            </a:r>
          </a:p>
          <a:p>
            <a:endParaRPr lang="vi-VN" sz="2200" dirty="0">
              <a:cs typeface="Times New Roman" pitchFamily="18" charset="0"/>
            </a:endParaRPr>
          </a:p>
          <a:p>
            <a:r>
              <a:rPr lang="en-US" sz="2200" dirty="0">
                <a:cs typeface="Times New Roman" pitchFamily="18" charset="0"/>
              </a:rPr>
              <a:t>	</a:t>
            </a:r>
            <a:r>
              <a:rPr lang="vi-VN" sz="2200" dirty="0">
                <a:cs typeface="Times New Roman" pitchFamily="18" charset="0"/>
              </a:rPr>
              <a:t>Bàn tay bé nhỏ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>
                <a:cs typeface="Times New Roman" pitchFamily="18" charset="0"/>
              </a:rPr>
              <a:t>	</a:t>
            </a:r>
            <a:r>
              <a:rPr lang="vi-VN" sz="2200" dirty="0">
                <a:cs typeface="Times New Roman" pitchFamily="18" charset="0"/>
              </a:rPr>
              <a:t>Vẫy quạt thật đều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>
                <a:cs typeface="Times New Roman" pitchFamily="18" charset="0"/>
              </a:rPr>
              <a:t>	</a:t>
            </a:r>
            <a:r>
              <a:rPr lang="vi-VN" sz="2200" dirty="0">
                <a:cs typeface="Times New Roman" pitchFamily="18" charset="0"/>
              </a:rPr>
              <a:t>Ngấn nắng thiu thiu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>
                <a:cs typeface="Times New Roman" pitchFamily="18" charset="0"/>
              </a:rPr>
              <a:t>	</a:t>
            </a:r>
            <a:r>
              <a:rPr lang="vi-VN" sz="2200" dirty="0">
                <a:cs typeface="Times New Roman" pitchFamily="18" charset="0"/>
              </a:rPr>
              <a:t>Đậu trên tường trắng</a:t>
            </a:r>
            <a:r>
              <a:rPr lang="en-US" sz="2200" dirty="0">
                <a:cs typeface="Times New Roman" pitchFamily="18" charset="0"/>
              </a:rPr>
              <a:t>.</a:t>
            </a:r>
          </a:p>
          <a:p>
            <a:endParaRPr lang="en-US" sz="2200" dirty="0">
              <a:cs typeface="Times New Roman" pitchFamily="18" charset="0"/>
            </a:endParaRPr>
          </a:p>
          <a:p>
            <a:r>
              <a:rPr lang="en-US" sz="2200" dirty="0">
                <a:cs typeface="Times New Roman" pitchFamily="18" charset="0"/>
              </a:rPr>
              <a:t>	</a:t>
            </a:r>
            <a:r>
              <a:rPr lang="vi-VN" sz="2200" dirty="0">
                <a:cs typeface="Times New Roman" pitchFamily="18" charset="0"/>
              </a:rPr>
              <a:t>Căn nhà đã vắng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>
                <a:cs typeface="Times New Roman" pitchFamily="18" charset="0"/>
              </a:rPr>
              <a:t>	</a:t>
            </a:r>
            <a:r>
              <a:rPr lang="vi-VN" sz="2200" dirty="0">
                <a:cs typeface="Times New Roman" pitchFamily="18" charset="0"/>
              </a:rPr>
              <a:t>Cốc chén lặng im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>
                <a:cs typeface="Times New Roman" pitchFamily="18" charset="0"/>
              </a:rPr>
              <a:t>	</a:t>
            </a:r>
            <a:r>
              <a:rPr lang="vi-VN" sz="2200" dirty="0">
                <a:cs typeface="Times New Roman" pitchFamily="18" charset="0"/>
              </a:rPr>
              <a:t>Đôi mắt lim dim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>
                <a:cs typeface="Times New Roman" pitchFamily="18" charset="0"/>
              </a:rPr>
              <a:t>	</a:t>
            </a:r>
            <a:r>
              <a:rPr lang="vi-VN" sz="2200" dirty="0">
                <a:cs typeface="Times New Roman" pitchFamily="18" charset="0"/>
              </a:rPr>
              <a:t>Ngủ ngon bà nhé</a:t>
            </a:r>
            <a:r>
              <a:rPr lang="en-US" sz="2200" dirty="0">
                <a:cs typeface="Times New Roman" pitchFamily="18" charset="0"/>
              </a:rPr>
              <a:t>!</a:t>
            </a:r>
          </a:p>
          <a:p>
            <a:endParaRPr lang="en-US" sz="2200" dirty="0">
              <a:cs typeface="Times New Roman" pitchFamily="18" charset="0"/>
            </a:endParaRPr>
          </a:p>
          <a:p>
            <a:r>
              <a:rPr lang="en-US" sz="2200" dirty="0">
                <a:cs typeface="Times New Roman" pitchFamily="18" charset="0"/>
              </a:rPr>
              <a:t>	</a:t>
            </a:r>
            <a:r>
              <a:rPr lang="vi-VN" sz="2200" dirty="0">
                <a:cs typeface="Times New Roman" pitchFamily="18" charset="0"/>
              </a:rPr>
              <a:t>Hoa xoan, hoa khế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>
                <a:cs typeface="Times New Roman" pitchFamily="18" charset="0"/>
              </a:rPr>
              <a:t>	</a:t>
            </a:r>
            <a:r>
              <a:rPr lang="vi-VN" sz="2200" dirty="0">
                <a:cs typeface="Times New Roman" pitchFamily="18" charset="0"/>
              </a:rPr>
              <a:t>Chín lặng trong vườn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>
                <a:cs typeface="Times New Roman" pitchFamily="18" charset="0"/>
              </a:rPr>
              <a:t>	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Bà</a:t>
            </a:r>
            <a:r>
              <a:rPr lang="en-US" sz="2200" dirty="0">
                <a:cs typeface="Times New Roman" pitchFamily="18" charset="0"/>
              </a:rPr>
              <a:t> </a:t>
            </a:r>
            <a:r>
              <a:rPr lang="vi-VN" sz="2200" dirty="0">
                <a:cs typeface="Times New Roman" pitchFamily="18" charset="0"/>
              </a:rPr>
              <a:t>mơ tay cháu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>
                <a:cs typeface="Times New Roman" pitchFamily="18" charset="0"/>
              </a:rPr>
              <a:t>	</a:t>
            </a:r>
            <a:r>
              <a:rPr lang="vi-VN" sz="2200" dirty="0">
                <a:cs typeface="Times New Roman" pitchFamily="18" charset="0"/>
              </a:rPr>
              <a:t>Quạt đầy hương thơm</a:t>
            </a:r>
            <a:r>
              <a:rPr lang="en-US" sz="2200" dirty="0">
                <a:cs typeface="Times New Roman" pitchFamily="18" charset="0"/>
              </a:rPr>
              <a:t>.</a:t>
            </a:r>
            <a:endParaRPr lang="vi-VN" sz="2200" dirty="0">
              <a:cs typeface="Times New Roman" pitchFamily="18" charset="0"/>
            </a:endParaRPr>
          </a:p>
          <a:p>
            <a:r>
              <a:rPr lang="en-US" sz="2200" i="1" dirty="0">
                <a:cs typeface="Times New Roman" pitchFamily="18" charset="0"/>
              </a:rPr>
              <a:t>		</a:t>
            </a:r>
            <a:r>
              <a:rPr lang="vi-VN" sz="2200" b="1" i="1" dirty="0">
                <a:cs typeface="Times New Roman" pitchFamily="18" charset="0"/>
              </a:rPr>
              <a:t>Thạch Quỳ</a:t>
            </a:r>
            <a:endParaRPr lang="vi-VN" sz="2200" dirty="0"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2482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id="{6B29C666-FFF7-D229-C810-1E7DF4E86B9A}"/>
              </a:ext>
            </a:extLst>
          </p:cNvPr>
          <p:cNvSpPr/>
          <p:nvPr/>
        </p:nvSpPr>
        <p:spPr>
          <a:xfrm>
            <a:off x="0" y="-16346"/>
            <a:ext cx="1600200" cy="62594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LUYỆN ĐỌC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511314"/>
            <a:ext cx="38202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1943F63-4E36-1B4E-6DD9-B7D7E519CE4E}"/>
              </a:ext>
            </a:extLst>
          </p:cNvPr>
          <p:cNvGrpSpPr/>
          <p:nvPr/>
        </p:nvGrpSpPr>
        <p:grpSpPr>
          <a:xfrm>
            <a:off x="5562600" y="76200"/>
            <a:ext cx="454526" cy="1195215"/>
            <a:chOff x="395536" y="1031823"/>
            <a:chExt cx="454526" cy="112904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FBCB4C-E5F6-F538-7071-7E34FCD822D6}"/>
                </a:ext>
              </a:extLst>
            </p:cNvPr>
            <p:cNvCxnSpPr>
              <a:cxnSpLocks/>
            </p:cNvCxnSpPr>
            <p:nvPr/>
          </p:nvCxnSpPr>
          <p:spPr>
            <a:xfrm>
              <a:off x="850062" y="1031823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9BF0C93-3830-A765-3F5D-83601E99A5CF}"/>
                </a:ext>
              </a:extLst>
            </p:cNvPr>
            <p:cNvSpPr/>
            <p:nvPr/>
          </p:nvSpPr>
          <p:spPr>
            <a:xfrm>
              <a:off x="395536" y="1031823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60430FC-D28F-57B7-0911-C52FA5F41C72}"/>
              </a:ext>
            </a:extLst>
          </p:cNvPr>
          <p:cNvGrpSpPr/>
          <p:nvPr/>
        </p:nvGrpSpPr>
        <p:grpSpPr>
          <a:xfrm>
            <a:off x="5562600" y="1828800"/>
            <a:ext cx="454526" cy="1125944"/>
            <a:chOff x="395536" y="1031823"/>
            <a:chExt cx="454526" cy="112904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F1F0610-2C79-1363-054A-3CB5E7DFBEB4}"/>
                </a:ext>
              </a:extLst>
            </p:cNvPr>
            <p:cNvCxnSpPr>
              <a:cxnSpLocks/>
            </p:cNvCxnSpPr>
            <p:nvPr/>
          </p:nvCxnSpPr>
          <p:spPr>
            <a:xfrm>
              <a:off x="850062" y="1031823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CB63316-07DC-E6C3-5543-00431612B101}"/>
                </a:ext>
              </a:extLst>
            </p:cNvPr>
            <p:cNvSpPr/>
            <p:nvPr/>
          </p:nvSpPr>
          <p:spPr>
            <a:xfrm>
              <a:off x="395536" y="1031823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CFB9EF-F097-4B5F-3325-DCB6A029C3F0}"/>
              </a:ext>
            </a:extLst>
          </p:cNvPr>
          <p:cNvGrpSpPr/>
          <p:nvPr/>
        </p:nvGrpSpPr>
        <p:grpSpPr>
          <a:xfrm>
            <a:off x="5565274" y="3417382"/>
            <a:ext cx="454526" cy="1325346"/>
            <a:chOff x="376014" y="3889766"/>
            <a:chExt cx="454526" cy="1129045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EA4CEB1-44DA-DEA8-C2E8-DEB6AD85715F}"/>
                </a:ext>
              </a:extLst>
            </p:cNvPr>
            <p:cNvCxnSpPr>
              <a:cxnSpLocks/>
            </p:cNvCxnSpPr>
            <p:nvPr/>
          </p:nvCxnSpPr>
          <p:spPr>
            <a:xfrm>
              <a:off x="830540" y="3889766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59BE4AE-BE5D-0882-E52D-F033BB5EE341}"/>
                </a:ext>
              </a:extLst>
            </p:cNvPr>
            <p:cNvSpPr/>
            <p:nvPr/>
          </p:nvSpPr>
          <p:spPr>
            <a:xfrm>
              <a:off x="376014" y="3889766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15C91DA-7899-35BC-4477-B2AAE9AD5945}"/>
              </a:ext>
            </a:extLst>
          </p:cNvPr>
          <p:cNvGrpSpPr/>
          <p:nvPr/>
        </p:nvGrpSpPr>
        <p:grpSpPr>
          <a:xfrm>
            <a:off x="5562600" y="5181600"/>
            <a:ext cx="454526" cy="1143000"/>
            <a:chOff x="4443900" y="1013258"/>
            <a:chExt cx="454526" cy="112904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2053693-17E3-896A-EE0E-E7B0FC9CD106}"/>
                </a:ext>
              </a:extLst>
            </p:cNvPr>
            <p:cNvCxnSpPr>
              <a:cxnSpLocks/>
            </p:cNvCxnSpPr>
            <p:nvPr/>
          </p:nvCxnSpPr>
          <p:spPr>
            <a:xfrm>
              <a:off x="4898426" y="1013258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C688C9F-BE35-C17C-1B12-2DDD8A1F3812}"/>
                </a:ext>
              </a:extLst>
            </p:cNvPr>
            <p:cNvSpPr/>
            <p:nvPr/>
          </p:nvSpPr>
          <p:spPr>
            <a:xfrm>
              <a:off x="4443900" y="1013258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" t="4701" r="17006" b="4484"/>
          <a:stretch/>
        </p:blipFill>
        <p:spPr bwMode="auto">
          <a:xfrm>
            <a:off x="381000" y="1295400"/>
            <a:ext cx="4724400" cy="232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Explosion 1 27"/>
          <p:cNvSpPr/>
          <p:nvPr/>
        </p:nvSpPr>
        <p:spPr>
          <a:xfrm>
            <a:off x="304800" y="3276600"/>
            <a:ext cx="3962400" cy="2819400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066800" y="4191000"/>
            <a:ext cx="2476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81504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7400" y="-762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71014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dirty="0">
                <a:cs typeface="Times New Roman" pitchFamily="18" charset="0"/>
              </a:rPr>
              <a:t>Ơi chích choè ơi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Chim đừng hót nữa</a:t>
            </a:r>
            <a:r>
              <a:rPr lang="en-US" sz="2400" dirty="0">
                <a:cs typeface="Times New Roman" pitchFamily="18" charset="0"/>
              </a:rPr>
              <a:t>!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Bà em ốm rồi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Lặng cho bà ngủ</a:t>
            </a:r>
            <a:r>
              <a:rPr lang="en-US" sz="2400" dirty="0">
                <a:cs typeface="Times New Roman" pitchFamily="18" charset="0"/>
              </a:rPr>
              <a:t>.</a:t>
            </a:r>
          </a:p>
          <a:p>
            <a:endParaRPr lang="vi-VN" sz="2400" dirty="0">
              <a:cs typeface="Times New Roman" pitchFamily="18" charset="0"/>
            </a:endParaRPr>
          </a:p>
          <a:p>
            <a:r>
              <a:rPr lang="vi-VN" sz="2400" dirty="0">
                <a:cs typeface="Times New Roman" pitchFamily="18" charset="0"/>
              </a:rPr>
              <a:t>Bàn tay bé nhỏ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Vẫy quạt thật đều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Ngấn nắng thiu thiu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Đậu trên tường trắng</a:t>
            </a:r>
            <a:r>
              <a:rPr lang="en-US" sz="2400" dirty="0">
                <a:cs typeface="Times New Roman" pitchFamily="18" charset="0"/>
              </a:rPr>
              <a:t>.</a:t>
            </a:r>
          </a:p>
          <a:p>
            <a:endParaRPr lang="vi-VN" sz="2400" dirty="0"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6800" y="28956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dirty="0">
                <a:cs typeface="Times New Roman" pitchFamily="18" charset="0"/>
              </a:rPr>
              <a:t>Căn nhà đã vắng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Cốc chén lặng im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Đôi mắt lim dim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Ngủ ngon bà nhé</a:t>
            </a:r>
            <a:r>
              <a:rPr lang="en-US" sz="2400" dirty="0">
                <a:cs typeface="Times New Roman" pitchFamily="18" charset="0"/>
              </a:rPr>
              <a:t>!</a:t>
            </a:r>
          </a:p>
          <a:p>
            <a:endParaRPr lang="en-US" sz="2400" dirty="0">
              <a:cs typeface="Times New Roman" pitchFamily="18" charset="0"/>
            </a:endParaRPr>
          </a:p>
          <a:p>
            <a:r>
              <a:rPr lang="vi-VN" sz="2400" dirty="0">
                <a:cs typeface="Times New Roman" pitchFamily="18" charset="0"/>
              </a:rPr>
              <a:t>Hoa xoan, hoa khế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Chín lặng trong vườn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Ba mơ tay cháu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Quạt đầy hương thơm</a:t>
            </a:r>
            <a:r>
              <a:rPr lang="en-US" sz="2400" dirty="0">
                <a:cs typeface="Times New Roman" pitchFamily="18" charset="0"/>
              </a:rPr>
              <a:t>.</a:t>
            </a:r>
            <a:endParaRPr lang="vi-VN" sz="2400" dirty="0">
              <a:cs typeface="Times New Roman" pitchFamily="18" charset="0"/>
            </a:endParaRPr>
          </a:p>
          <a:p>
            <a:r>
              <a:rPr lang="en-US" sz="2400" i="1" dirty="0">
                <a:cs typeface="Times New Roman" pitchFamily="18" charset="0"/>
              </a:rPr>
              <a:t>	</a:t>
            </a:r>
            <a:r>
              <a:rPr lang="vi-VN" sz="2400" b="1" i="1" dirty="0">
                <a:cs typeface="Times New Roman" pitchFamily="18" charset="0"/>
              </a:rPr>
              <a:t>Thạch Quỳ</a:t>
            </a:r>
            <a:endParaRPr lang="vi-VN" sz="2400" dirty="0"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252478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89042" y="2891135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3</a:t>
            </a: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8200" y="464820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2482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2000" y="60960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Flowchart: Terminator 12">
            <a:extLst>
              <a:ext uri="{FF2B5EF4-FFF2-40B4-BE49-F238E27FC236}">
                <a16:creationId xmlns:a16="http://schemas.microsoft.com/office/drawing/2014/main" id="{C8800ACA-C713-4F7D-A467-4B567C603304}"/>
              </a:ext>
            </a:extLst>
          </p:cNvPr>
          <p:cNvSpPr/>
          <p:nvPr/>
        </p:nvSpPr>
        <p:spPr>
          <a:xfrm>
            <a:off x="14514" y="0"/>
            <a:ext cx="3338286" cy="473107"/>
          </a:xfrm>
          <a:prstGeom prst="flowChartTerminator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ĐỌC TOÀN BÀI</a:t>
            </a:r>
          </a:p>
        </p:txBody>
      </p:sp>
    </p:spTree>
    <p:extLst>
      <p:ext uri="{BB962C8B-B14F-4D97-AF65-F5344CB8AC3E}">
        <p14:creationId xmlns:p14="http://schemas.microsoft.com/office/powerpoint/2010/main" val="343972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570360" y="2660915"/>
            <a:ext cx="79640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Chúc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tốt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!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DD4109"/>
              </a:solidFill>
              <a:effectLst/>
              <a:uLnTx/>
              <a:uFillTx/>
              <a:latin typeface="UTM Avo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37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549</Words>
  <Application>Microsoft Office PowerPoint</Application>
  <PresentationFormat>On-screen Show (4:3)</PresentationFormat>
  <Paragraphs>76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等线</vt:lpstr>
      <vt:lpstr>Arial</vt:lpstr>
      <vt:lpstr>Calibri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PC</cp:lastModifiedBy>
  <cp:revision>90</cp:revision>
  <dcterms:created xsi:type="dcterms:W3CDTF">2022-08-29T20:13:16Z</dcterms:created>
  <dcterms:modified xsi:type="dcterms:W3CDTF">2025-02-17T08:52:06Z</dcterms:modified>
</cp:coreProperties>
</file>