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70" r:id="rId4"/>
    <p:sldId id="284" r:id="rId5"/>
    <p:sldId id="279" r:id="rId6"/>
    <p:sldId id="285" r:id="rId7"/>
    <p:sldId id="286" r:id="rId8"/>
    <p:sldId id="330" r:id="rId9"/>
    <p:sldId id="287" r:id="rId10"/>
    <p:sldId id="317" r:id="rId11"/>
    <p:sldId id="320" r:id="rId12"/>
    <p:sldId id="322" r:id="rId13"/>
    <p:sldId id="324" r:id="rId14"/>
    <p:sldId id="326" r:id="rId15"/>
    <p:sldId id="308" r:id="rId16"/>
    <p:sldId id="309" r:id="rId17"/>
    <p:sldId id="273" r:id="rId18"/>
    <p:sldId id="305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EC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0719-9DC9-4BFE-9682-D7030055DD9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3-DC49-4126-8B91-6885BF582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thuyền để tới câu hỏi</a:t>
            </a:r>
          </a:p>
          <a:p>
            <a:r>
              <a:rPr lang="en-US" baseline="0"/>
              <a:t>Tại slide câu hỏi, click vào thuyển để quay về</a:t>
            </a:r>
          </a:p>
          <a:p>
            <a:r>
              <a:rPr lang="en-US" baseline="0"/>
              <a:t>Khi chơi xong, click vào mũi tên để tới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387AE-AB37-47EF-B868-11125CF1B1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3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87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68840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9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316-230E-49E8-87FD-0D7CC389903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B7E4-9D97-48E5-BA01-513DB0E0B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5.xml"/><Relationship Id="rId18" Type="http://schemas.microsoft.com/office/2007/relationships/hdphoto" Target="../media/hdphoto6.wdp"/><Relationship Id="rId26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21" Type="http://schemas.openxmlformats.org/officeDocument/2006/relationships/slide" Target="slide9.xml"/><Relationship Id="rId7" Type="http://schemas.microsoft.com/office/2007/relationships/hdphoto" Target="../media/hdphoto3.wdp"/><Relationship Id="rId12" Type="http://schemas.microsoft.com/office/2007/relationships/hdphoto" Target="../media/hdphoto4.wdp"/><Relationship Id="rId17" Type="http://schemas.openxmlformats.org/officeDocument/2006/relationships/image" Target="../media/image20.png"/><Relationship Id="rId25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microsoft.com/office/2007/relationships/hdphoto" Target="../media/hdphoto7.wdp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23.png"/><Relationship Id="rId5" Type="http://schemas.openxmlformats.org/officeDocument/2006/relationships/image" Target="../media/image12.jpg"/><Relationship Id="rId15" Type="http://schemas.microsoft.com/office/2007/relationships/hdphoto" Target="../media/hdphoto5.wdp"/><Relationship Id="rId23" Type="http://schemas.microsoft.com/office/2007/relationships/hdphoto" Target="../media/hdphoto8.wdp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slide" Target="slide4.xml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&#225;u%20Y&#234;u%20B&#224;%20Karaoke%20Nh&#7841;c%20Thi&#7871;u%20Nhi%20(B&#224;%20&#416;i%20B&#224;)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4986708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299856" y="2395731"/>
            <a:ext cx="496630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79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74" y="1412776"/>
            <a:ext cx="7544473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2029217" y="2395731"/>
            <a:ext cx="54789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defRPr/>
            </a:pP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nâng</a:t>
            </a:r>
            <a:r>
              <a:rPr lang="en-US" altLang="zh-CN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cao</a:t>
            </a:r>
            <a:endParaRPr lang="en-US" altLang="zh-CN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081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-11370"/>
            <a:ext cx="4038600" cy="2800767"/>
          </a:xfrm>
          <a:prstGeom prst="rect">
            <a:avLst/>
          </a:prstGeom>
          <a:solidFill>
            <a:srgbClr val="E2ECEC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Ơi chích choè ơi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Chim đừng hót nữa</a:t>
            </a:r>
            <a:r>
              <a:rPr lang="en-US" sz="2200" dirty="0">
                <a:cs typeface="Times New Roman" pitchFamily="18" charset="0"/>
              </a:rPr>
              <a:t>!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Bà em ốm rồi</a:t>
            </a:r>
            <a:br>
              <a:rPr lang="vi-VN" sz="2200" dirty="0">
                <a:cs typeface="Times New Roman" pitchFamily="18" charset="0"/>
              </a:rPr>
            </a:br>
            <a:r>
              <a:rPr lang="en-US" sz="2200" dirty="0">
                <a:cs typeface="Times New Roman" pitchFamily="18" charset="0"/>
              </a:rPr>
              <a:t>	</a:t>
            </a:r>
            <a:r>
              <a:rPr lang="vi-VN" sz="2200" dirty="0">
                <a:cs typeface="Times New Roman" pitchFamily="18" charset="0"/>
              </a:rPr>
              <a:t>Lặng cho bà ngủ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endParaRPr lang="vi-VN" sz="2200" dirty="0">
              <a:cs typeface="Times New Roman" pitchFamily="18" charset="0"/>
            </a:endParaRPr>
          </a:p>
          <a:p>
            <a:r>
              <a:rPr lang="en-US" sz="2200" dirty="0">
                <a:cs typeface="Times New Roman" pitchFamily="18" charset="0"/>
              </a:rPr>
              <a:t>	</a:t>
            </a:r>
          </a:p>
          <a:p>
            <a:r>
              <a:rPr lang="en-US" sz="2200" dirty="0">
                <a:cs typeface="Times New Roman" pitchFamily="18" charset="0"/>
              </a:rPr>
              <a:t>	</a:t>
            </a:r>
          </a:p>
          <a:p>
            <a:r>
              <a:rPr lang="en-US" sz="2200" dirty="0">
                <a:cs typeface="Times New Roman" pitchFamily="18" charset="0"/>
              </a:rPr>
              <a:t>	</a:t>
            </a:r>
            <a:endParaRPr lang="vi-VN" sz="2200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6B29C666-FFF7-D229-C810-1E7DF4E86B9A}"/>
              </a:ext>
            </a:extLst>
          </p:cNvPr>
          <p:cNvSpPr/>
          <p:nvPr/>
        </p:nvSpPr>
        <p:spPr>
          <a:xfrm>
            <a:off x="0" y="-16346"/>
            <a:ext cx="2895600" cy="62594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 ĐỌCNÂNG CAO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11314"/>
            <a:ext cx="382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9CD18FA8-ABDA-E5FE-E7A5-920A0EB4CBFD}"/>
              </a:ext>
            </a:extLst>
          </p:cNvPr>
          <p:cNvSpPr/>
          <p:nvPr/>
        </p:nvSpPr>
        <p:spPr>
          <a:xfrm>
            <a:off x="335158" y="4572000"/>
            <a:ext cx="4587484" cy="520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43F63-4E36-1B4E-6DD9-B7D7E519CE4E}"/>
              </a:ext>
            </a:extLst>
          </p:cNvPr>
          <p:cNvGrpSpPr/>
          <p:nvPr/>
        </p:nvGrpSpPr>
        <p:grpSpPr>
          <a:xfrm>
            <a:off x="5562600" y="76200"/>
            <a:ext cx="454526" cy="1195215"/>
            <a:chOff x="395536" y="1031823"/>
            <a:chExt cx="454526" cy="11290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FBCB4C-E5F6-F538-7071-7E34FCD822D6}"/>
                </a:ext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BF0C93-3830-A765-3F5D-83601E99A5CF}"/>
                </a:ext>
              </a:extLst>
            </p:cNvPr>
            <p:cNvSpPr/>
            <p:nvPr/>
          </p:nvSpPr>
          <p:spPr>
            <a:xfrm>
              <a:off x="395536" y="1031823"/>
              <a:ext cx="374478" cy="3343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17961-3C66-1492-2214-14169CEFBC83}"/>
              </a:ext>
            </a:extLst>
          </p:cNvPr>
          <p:cNvCxnSpPr>
            <a:cxnSpLocks/>
          </p:cNvCxnSpPr>
          <p:nvPr/>
        </p:nvCxnSpPr>
        <p:spPr>
          <a:xfrm flipH="1">
            <a:off x="8227504" y="0"/>
            <a:ext cx="74104" cy="31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5B32A2-1226-EB3A-3082-197A52DDCC34}"/>
              </a:ext>
            </a:extLst>
          </p:cNvPr>
          <p:cNvCxnSpPr>
            <a:cxnSpLocks/>
          </p:cNvCxnSpPr>
          <p:nvPr/>
        </p:nvCxnSpPr>
        <p:spPr>
          <a:xfrm flipH="1">
            <a:off x="8534400" y="317957"/>
            <a:ext cx="72008" cy="3530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6781E0-23B0-D6FC-49EB-055F6552DA54}"/>
              </a:ext>
            </a:extLst>
          </p:cNvPr>
          <p:cNvCxnSpPr>
            <a:cxnSpLocks/>
          </p:cNvCxnSpPr>
          <p:nvPr/>
        </p:nvCxnSpPr>
        <p:spPr>
          <a:xfrm flipH="1">
            <a:off x="7772400" y="747216"/>
            <a:ext cx="152400" cy="3195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B1EF3-EFA5-62BA-9AF6-62AFD179FD9E}"/>
              </a:ext>
            </a:extLst>
          </p:cNvPr>
          <p:cNvGrpSpPr/>
          <p:nvPr/>
        </p:nvGrpSpPr>
        <p:grpSpPr>
          <a:xfrm>
            <a:off x="8153400" y="990600"/>
            <a:ext cx="228600" cy="366216"/>
            <a:chOff x="2267744" y="1892686"/>
            <a:chExt cx="144016" cy="2138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20392F-740B-A604-F997-E33ABEE2F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A4374C-4645-2832-EF3E-67D44B7A3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39752" y="1892686"/>
              <a:ext cx="72008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6400800" y="0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rgbClr val="FF0000"/>
                </a:solidFill>
                <a:cs typeface="Times New Roman" pitchFamily="18" charset="0"/>
              </a:rPr>
              <a:t>chích choè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t="4701" r="17006" b="4484"/>
          <a:stretch/>
        </p:blipFill>
        <p:spPr bwMode="auto">
          <a:xfrm>
            <a:off x="152400" y="1326920"/>
            <a:ext cx="4953000" cy="26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7101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Ơi chích choè ơi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Chim đừng hót nữa</a:t>
            </a:r>
            <a:r>
              <a:rPr lang="en-US" sz="2400" dirty="0">
                <a:cs typeface="Times New Roman" pitchFamily="18" charset="0"/>
              </a:rPr>
              <a:t>!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Bà em ốm rồi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Lặng cho bà ngủ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Bàn tay bé nhỏ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Vẫy quạt thật đều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Ngấn nắng thiu thiu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Đậu trên tường trắng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895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 xoan,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Ba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  <a:p>
            <a:r>
              <a:rPr lang="en-US" sz="2400" i="1" dirty="0">
                <a:cs typeface="Times New Roman" pitchFamily="18" charset="0"/>
              </a:rPr>
              <a:t>	</a:t>
            </a:r>
            <a:r>
              <a:rPr lang="vi-VN" sz="2400" b="1" i="1" dirty="0">
                <a:cs typeface="Times New Roman" pitchFamily="18" charset="0"/>
              </a:rPr>
              <a:t>Thạch Quỳ</a:t>
            </a:r>
            <a:endParaRPr lang="vi-VN" sz="2400" dirty="0"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2478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042" y="28911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648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482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6096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4514" y="0"/>
            <a:ext cx="3566886" cy="473107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THUỘC LÒNG BÀI THƠ</a:t>
            </a:r>
          </a:p>
        </p:txBody>
      </p:sp>
    </p:spTree>
    <p:extLst>
      <p:ext uri="{BB962C8B-B14F-4D97-AF65-F5344CB8AC3E}">
        <p14:creationId xmlns:p14="http://schemas.microsoft.com/office/powerpoint/2010/main" val="107261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2776"/>
            <a:ext cx="8686800" cy="43366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914400" y="239573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THI ĐỌC </a:t>
            </a:r>
          </a:p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 NHÓM ĐÔI</a:t>
            </a: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50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2776"/>
            <a:ext cx="8686800" cy="433667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1" y="898427"/>
            <a:ext cx="1199842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163" y="808965"/>
            <a:ext cx="930785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389" y="4118830"/>
            <a:ext cx="3862365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6779032" y="2774928"/>
            <a:ext cx="876175" cy="543473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>
                <a:defRPr/>
              </a:pPr>
              <a:endParaRPr lang="zh-CN" altLang="en-US" sz="135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403737" y="2395731"/>
            <a:ext cx="82830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THI ĐỌC </a:t>
            </a:r>
          </a:p>
          <a:p>
            <a:pPr algn="ctr" defTabSz="342900">
              <a:lnSpc>
                <a:spcPct val="100000"/>
              </a:lnSpc>
              <a:defRPr/>
            </a:pPr>
            <a:r>
              <a:rPr lang="en-US" altLang="zh-CN" sz="6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THUỘC LÒNG TRƯỚC LỚP</a:t>
            </a:r>
          </a:p>
        </p:txBody>
      </p:sp>
      <p:sp>
        <p:nvSpPr>
          <p:cNvPr id="2" name="Oval 1"/>
          <p:cNvSpPr/>
          <p:nvPr/>
        </p:nvSpPr>
        <p:spPr>
          <a:xfrm>
            <a:off x="0" y="139722"/>
            <a:ext cx="807474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330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2" y="-153566"/>
            <a:ext cx="994180" cy="13222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245" y="76201"/>
            <a:ext cx="46979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CÙNG SÓC NÂU HÁI SỒI</a:t>
            </a: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50" y="-194625"/>
            <a:ext cx="994180" cy="1322294"/>
          </a:xfrm>
          <a:prstGeom prst="rect">
            <a:avLst/>
          </a:prstGeom>
        </p:spPr>
      </p:pic>
      <p:pic>
        <p:nvPicPr>
          <p:cNvPr id="25" name="Picture 2" descr="clipchipmunk2.gif (300×368) | Squirrel clipart, Cute squirrel, Squirrel 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97" y="4259834"/>
            <a:ext cx="1604169" cy="26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3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-25662" y="0"/>
            <a:ext cx="9169662" cy="6858000"/>
          </a:xfrm>
          <a:prstGeom prst="rect">
            <a:avLst/>
          </a:prstGeom>
        </p:spPr>
      </p:pic>
      <p:pic>
        <p:nvPicPr>
          <p:cNvPr id="1028" name="Picture 4" descr="squirrel clipart - Clip Art Libr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38" y="3886200"/>
            <a:ext cx="17212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25763" y="715762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85920" y="160016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34479" y="1262310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6184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79556" y="1645626"/>
            <a:ext cx="372396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1030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2407" y="5974366"/>
            <a:ext cx="899318" cy="857598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1968210" y="1238982"/>
            <a:ext cx="687501" cy="889488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2970815" y="2179026"/>
            <a:ext cx="687501" cy="889488"/>
          </a:xfrm>
          <a:prstGeom prst="rect">
            <a:avLst/>
          </a:prstGeom>
        </p:spPr>
      </p:pic>
      <p:pic>
        <p:nvPicPr>
          <p:cNvPr id="26" name="Picture 2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6004294" y="2128470"/>
            <a:ext cx="726576" cy="940044"/>
          </a:xfrm>
          <a:prstGeom prst="rect">
            <a:avLst/>
          </a:prstGeom>
        </p:spPr>
      </p:pic>
      <p:pic>
        <p:nvPicPr>
          <p:cNvPr id="27" name="Picture 2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3947736" y="1752600"/>
            <a:ext cx="853431" cy="1104168"/>
          </a:xfrm>
          <a:prstGeom prst="rect">
            <a:avLst/>
          </a:prstGeom>
        </p:spPr>
      </p:pic>
      <p:pic>
        <p:nvPicPr>
          <p:cNvPr id="28" name="Picture 27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0093" l="10000" r="90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30"/>
          <a:stretch/>
        </p:blipFill>
        <p:spPr>
          <a:xfrm>
            <a:off x="7322003" y="1907236"/>
            <a:ext cx="927020" cy="1199378"/>
          </a:xfrm>
          <a:prstGeom prst="rect">
            <a:avLst/>
          </a:prstGeom>
        </p:spPr>
      </p:pic>
      <p:pic>
        <p:nvPicPr>
          <p:cNvPr id="33" name="Picture 6" descr="Basket Clipart Cartoon - Free image on Pixabay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944" b="90000" l="417" r="97917">
                        <a14:backgroundMark x1="29722" y1="57361" x2="72917" y2="57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8" y="3937794"/>
            <a:ext cx="2272477" cy="3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1271757" y="1818580"/>
            <a:ext cx="45833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7973E-6 -3.7037E-7 L 0.09692 0.63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6" y="316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425E-6 3.33333E-6 C 0.00588 -0.03148 0.00248 -0.04722 0.0047 -0.08889 C 0.00522 -0.09861 0.0081 -0.10718 0.0094 -0.11667 C 0.00992 -0.125 0.00927 -0.1338 0.01097 -0.14167 C 0.01175 -0.14514 0.01214 -0.13426 0.01254 -0.13056 C 0.01724 -0.08889 0.01162 -0.13079 0.01567 -0.10556 C 0.01933 -0.08264 0.01933 -0.05857 0.02351 -0.03611 C 0.0256 -0.06621 0.03056 -0.0956 0.03918 -0.12222 C 0.0397 -0.12593 0.03997 -0.12986 0.04075 -0.13334 C 0.04153 -0.13634 0.04323 -0.13843 0.04388 -0.14167 C 0.04558 -0.14977 0.04584 -0.15834 0.04702 -0.16667 C 0.04754 -0.12222 0.04741 -0.07778 0.04859 -0.03334 C 0.04872 -0.02685 0.04885 -0.04676 0.05015 -0.05278 C 0.05146 -0.05903 0.05642 -0.06945 0.05642 -0.06945 C 0.0576 -0.05116 0.06113 -0.02963 0.06113 -0.01111 " pathEditMode="relative" ptsTypes="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4807E-6 1.11111E-6 L 0.02482 0.461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" y="230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772E-6 4.44444E-6 C 0.0017 -0.00926 0.00222 -0.01922 0.0047 -0.02778 C 0.01058 -0.04885 0.00928 -0.03912 0.01568 -0.05278 C 0.02038 -0.06273 0.02221 -0.0757 0.02665 -0.08611 C 0.02795 -0.08936 0.02991 -0.09144 0.03135 -0.09445 C 0.03253 -0.09699 0.03344 -0.1 0.03448 -0.10278 C 0.03501 -0.08148 0.03488 -0.06019 0.03605 -0.03889 C 0.03618 -0.03588 0.03736 -0.04445 0.03762 -0.04723 C 0.0384 -0.05371 0.03853 -0.06019 0.03919 -0.06667 C 0.0418 -0.09306 0.04454 -0.09792 0.04859 -0.11945 C 0.05303 -0.10764 0.05395 -0.09398 0.05643 -0.08056 C 0.0576 -0.05903 0.05982 -0.04028 0.0627 -0.01945 C 0.06322 -0.01574 0.06348 0.00277 0.0674 0.00277 " pathEditMode="relative" ptsTypes="ffffffffffffA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21E-6 4.07407E-6 L -0.17555 0.518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7" y="2592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52E-6 2.22222E-6 C 0.00705 -0.01667 0.00614 -0.03009 0.01097 -0.04722 C 0.01175 -0.05023 0.01332 -0.05255 0.0141 -0.05556 C 0.01868 -0.07408 0.01946 -0.09514 0.02351 -0.11389 C 0.02573 -0.12408 0.02782 -0.13403 0.02978 -0.14445 C 0.03174 -0.09722 0.035 -0.05 0.03761 -0.00278 C 0.04467 -0.03426 0.03997 -0.02361 0.04859 -0.03889 C 0.05028 -0.04792 0.05224 -0.05857 0.05486 -0.06667 C 0.06021 -0.08333 0.05904 -0.07153 0.06269 -0.08889 C 0.064 -0.09514 0.06465 -0.10185 0.06583 -0.10833 C 0.0674 -0.13796 0.06753 -0.19236 0.07053 -0.10833 C 0.07105 -0.06111 0.0704 -0.01389 0.0721 0.03333 C 0.07223 0.03657 0.07445 0.02801 0.07523 0.025 C 0.07602 0.02153 0.07615 0.01759 0.0768 0.01389 C 0.0785 0.0037 0.07967 -0.00509 0.08307 -0.01389 C 0.08359 0.00648 0.08464 0.04722 0.08464 0.04722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954E-7 4.81481E-6 L -0.29049 0.43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25" y="215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099E-6 0 C 0.00535 -0.02384 0.00796 -0.04815 0.01254 -0.07222 C 0.0145 -0.0963 0.01293 -0.12153 0.01724 -0.14444 C 0.02194 -0.11088 0.01868 -0.13704 0.02194 -0.06389 L 0.02194 -0.06389 C 0.02416 -0.04444 0.02638 -0.025 0.02821 -0.00555 C 0.02912 -0.0743 0.02782 -0.11088 0.03448 -0.16944 C 0.03566 -0.16296 0.03631 -0.15625 0.03761 -0.15 C 0.03984 -0.13958 0.04323 -0.12986 0.04545 -0.11944 C 0.04624 -0.11597 0.04624 -0.1118 0.04702 -0.10833 C 0.04872 -0.10139 0.05146 -0.0956 0.05329 -0.08889 C 0.05473 -0.07616 0.05551 -0.06643 0.05956 -0.05555 C 0.06178 -0.03588 0.06034 -0.04606 0.06426 -0.025 C 0.06478 -0.02222 0.06531 -0.01944 0.06583 -0.01667 C 0.06635 -0.01389 0.0674 -0.00833 0.0674 -0.00833 C 0.06792 -0.01111 0.06779 -0.01875 0.06896 -0.01667 C 0.0721 -0.01111 0.07314 0.00903 0.07523 0.01667 " pathEditMode="relative" ptsTypes="fffFffffffffffffA">
                                      <p:cBhvr>
                                        <p:cTn id="5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74E-7 0.0007 L -0.50784 0.4451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2" y="22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396E-6 -3.33333E-6 C 0.00496 -0.03495 0.01279 -0.06851 0.0188 -0.10277 C 0.02364 -0.13032 0.02468 -0.15902 0.02977 -0.18611 C 0.03422 -0.1743 0.03539 -0.16088 0.03761 -0.14722 C 0.038 -0.14444 0.03879 -0.14166 0.03918 -0.13888 C 0.03983 -0.13333 0.03996 -0.12777 0.04075 -0.12222 C 0.04153 -0.11643 0.04336 -0.11134 0.04388 -0.10555 C 0.04558 -0.08773 0.04689 -0.0699 0.05015 -0.05277 C 0.05067 -0.04259 0.05107 -0.0324 0.05172 -0.02222 C 0.05211 -0.01574 0.05002 -0.00578 0.05329 -0.00277 C 0.05616 -0.00023 0.05433 -0.01388 0.05485 -0.01944 C 0.05525 -0.02407 0.05681 -0.04652 0.05799 -0.05277 C 0.05956 -0.06134 0.06269 -0.06921 0.06426 -0.07777 C 0.0687 -0.10162 0.07027 -0.12824 0.07366 -0.15277 C 0.07849 -0.2375 0.07588 -0.31342 0.07836 -0.01666 C 0.07941 -0.02129 0.07889 -0.02893 0.0815 -0.03055 C 0.08359 -0.03171 0.08281 -0.02314 0.08307 -0.01944 C 0.08333 -0.01574 0.08307 -0.01203 0.08307 -0.00833 " pathEditMode="relative" ptsTypes="fffffffffffffffffA">
                                      <p:cBhvr>
                                        <p:cTn id="6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2022+ Hình nền Powerpoint đẹp, chuyên nghiệp cho thuyết trình - Thiết  bị vệ sinh công nghiệp Pa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-228600"/>
            <a:ext cx="5584420" cy="17740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49269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Kể chuyện về những việc em đã làm chăm sóc người thân trong gia đình</a:t>
            </a:r>
            <a:endParaRPr lang="en-US" sz="32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70360" y="2660915"/>
            <a:ext cx="79640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Chúc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6D529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DD4109"/>
              </a:solidFill>
              <a:effectLst/>
              <a:uLnTx/>
              <a:uFillTx/>
              <a:latin typeface="UTM Avo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710" y="304800"/>
            <a:ext cx="902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4"/>
          <a:stretch/>
        </p:blipFill>
        <p:spPr bwMode="auto">
          <a:xfrm>
            <a:off x="0" y="1479251"/>
            <a:ext cx="9144000" cy="48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1999" y="3039070"/>
            <a:ext cx="7652331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/>
              <a:t> </a:t>
            </a:r>
            <a:endParaRPr lang="en-US" dirty="0"/>
          </a:p>
          <a:p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ông bà?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45732"/>
            <a:ext cx="7576131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Bài hát nói về điều gì?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38824" y="548681"/>
            <a:ext cx="2334560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452671"/>
            <a:ext cx="6015303" cy="5376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6228185" y="4515719"/>
            <a:ext cx="2610189" cy="238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64" y="2797739"/>
            <a:ext cx="4320914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4874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382" y="2081986"/>
            <a:ext cx="3484418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Ơi chích choè ơi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Chim đừng hót nữa</a:t>
            </a:r>
            <a:r>
              <a:rPr lang="en-US" sz="2800" dirty="0">
                <a:cs typeface="Times New Roman" pitchFamily="18" charset="0"/>
              </a:rPr>
              <a:t>!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Bà em ốm rồi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Lặng cho bà ngủ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chòe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hót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bà của bạn nhỏ đang ốm, bạn muốn giữ yên lặng cho bà ngủ.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081986"/>
            <a:ext cx="3657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cs typeface="Times New Roman" pitchFamily="18" charset="0"/>
              </a:rPr>
              <a:t>Bàn tay bé nhỏ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Vẫy quạt thật đều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Ngấn nắng thiu thiu</a:t>
            </a:r>
            <a:br>
              <a:rPr lang="vi-VN" sz="2800" dirty="0">
                <a:cs typeface="Times New Roman" pitchFamily="18" charset="0"/>
              </a:rPr>
            </a:br>
            <a:r>
              <a:rPr lang="vi-VN" sz="2800" dirty="0">
                <a:cs typeface="Times New Roman" pitchFamily="18" charset="0"/>
              </a:rPr>
              <a:t>Đậu trên tường trắng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267200" y="1905000"/>
            <a:ext cx="41910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3239869"/>
            <a:ext cx="4191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nhỏ quạt cho bà của mình ngủ. Câu thơ “Bàn tay bé nhỏ / Vẫy quạt thật đều” cho biết điều đó.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081986"/>
            <a:ext cx="35052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cs typeface="Times New Roman" pitchFamily="18" charset="0"/>
              </a:rPr>
              <a:t>Căn nhà đã vắng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Cốc chén lặng 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Đôi mắt lim dim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Ngủ ngon bà nhé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cam</a:t>
            </a:r>
            <a:r>
              <a:rPr lang="vi-VN" sz="2400" dirty="0">
                <a:cs typeface="Times New Roman" pitchFamily="18" charset="0"/>
              </a:rPr>
              <a:t>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</a:t>
            </a:r>
            <a:r>
              <a:rPr lang="en-US" sz="2400" dirty="0">
                <a:cs typeface="Times New Roman" pitchFamily="18" charset="0"/>
              </a:rPr>
              <a:t>à</a:t>
            </a:r>
            <a:r>
              <a:rPr lang="vi-VN" sz="2400" dirty="0">
                <a:cs typeface="Times New Roman" pitchFamily="18" charset="0"/>
              </a:rPr>
              <a:t>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tĩnh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Đó là các từ ngữ: ngấn nắng thiu thiu, cốc chén nằm im, hoa cam hoa bưởi chín lặng trong vườn.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081986"/>
            <a:ext cx="3429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400" dirty="0">
              <a:cs typeface="Times New Roman" pitchFamily="18" charset="0"/>
            </a:endParaRPr>
          </a:p>
          <a:p>
            <a:r>
              <a:rPr lang="vi-VN" sz="2400" dirty="0">
                <a:cs typeface="Times New Roman" pitchFamily="18" charset="0"/>
              </a:rPr>
              <a:t>Hoa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cam</a:t>
            </a:r>
            <a:r>
              <a:rPr lang="vi-VN" sz="2400" dirty="0">
                <a:cs typeface="Times New Roman" pitchFamily="18" charset="0"/>
              </a:rPr>
              <a:t> hoa khế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Chín lặng trong vườn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B</a:t>
            </a:r>
            <a:r>
              <a:rPr lang="en-US" sz="2400" dirty="0">
                <a:cs typeface="Times New Roman" pitchFamily="18" charset="0"/>
              </a:rPr>
              <a:t>à</a:t>
            </a:r>
            <a:r>
              <a:rPr lang="vi-VN" sz="2400" dirty="0">
                <a:cs typeface="Times New Roman" pitchFamily="18" charset="0"/>
              </a:rPr>
              <a:t> mơ tay cháu</a:t>
            </a:r>
            <a:br>
              <a:rPr lang="vi-VN" sz="2400" dirty="0">
                <a:cs typeface="Times New Roman" pitchFamily="18" charset="0"/>
              </a:rPr>
            </a:br>
            <a:r>
              <a:rPr lang="vi-VN" sz="2400" dirty="0">
                <a:cs typeface="Times New Roman" pitchFamily="18" charset="0"/>
              </a:rPr>
              <a:t>Quạt đầy hương thơm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vi-VN" sz="2400" dirty="0"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752600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0" y="1905000"/>
            <a:ext cx="4648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2605314" y="304801"/>
            <a:ext cx="3338286" cy="762000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HIỂU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3239869"/>
            <a:ext cx="4648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Bà mơ thấy cháu đang quạt,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2400" dirty="0">
                <a:latin typeface="Arial" pitchFamily="34" charset="0"/>
                <a:cs typeface="Arial" pitchFamily="34" charset="0"/>
              </a:rPr>
              <a:t>đưa hương thơm vào nhà.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4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1066800" y="228600"/>
            <a:ext cx="6781800" cy="1371599"/>
          </a:xfrm>
          <a:prstGeom prst="flowChartTerminator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ctr"/>
            <a:r>
              <a:rPr lang="en-US" sz="3600" b="1" dirty="0"/>
              <a:t>NỘI DUNG BÀI ĐỌC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C8800ACA-C713-4F7D-A467-4B567C603304}"/>
              </a:ext>
            </a:extLst>
          </p:cNvPr>
          <p:cNvSpPr/>
          <p:nvPr/>
        </p:nvSpPr>
        <p:spPr>
          <a:xfrm>
            <a:off x="838200" y="2531287"/>
            <a:ext cx="7543800" cy="1857727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rtlCol="0" anchor="ctr"/>
          <a:lstStyle/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hiếu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nhỏ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2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545</Words>
  <Application>Microsoft Office PowerPoint</Application>
  <PresentationFormat>On-screen Show (4:3)</PresentationFormat>
  <Paragraphs>68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等线</vt:lpstr>
      <vt:lpstr>Arial</vt:lpstr>
      <vt:lpstr>Arial Narrow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PC</cp:lastModifiedBy>
  <cp:revision>90</cp:revision>
  <dcterms:created xsi:type="dcterms:W3CDTF">2022-08-29T20:13:16Z</dcterms:created>
  <dcterms:modified xsi:type="dcterms:W3CDTF">2025-02-17T08:55:32Z</dcterms:modified>
</cp:coreProperties>
</file>