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23" r:id="rId4"/>
  </p:sldMasterIdLst>
  <p:notesMasterIdLst>
    <p:notesMasterId r:id="rId29"/>
  </p:notesMasterIdLst>
  <p:sldIdLst>
    <p:sldId id="3265" r:id="rId5"/>
    <p:sldId id="3293" r:id="rId6"/>
    <p:sldId id="260" r:id="rId7"/>
    <p:sldId id="333" r:id="rId8"/>
    <p:sldId id="335" r:id="rId9"/>
    <p:sldId id="334" r:id="rId10"/>
    <p:sldId id="3301" r:id="rId11"/>
    <p:sldId id="3270" r:id="rId12"/>
    <p:sldId id="296" r:id="rId13"/>
    <p:sldId id="3271" r:id="rId14"/>
    <p:sldId id="3281" r:id="rId15"/>
    <p:sldId id="332" r:id="rId16"/>
    <p:sldId id="3288" r:id="rId17"/>
    <p:sldId id="3290" r:id="rId18"/>
    <p:sldId id="3295" r:id="rId19"/>
    <p:sldId id="3294" r:id="rId20"/>
    <p:sldId id="3296" r:id="rId21"/>
    <p:sldId id="3297" r:id="rId22"/>
    <p:sldId id="3298" r:id="rId23"/>
    <p:sldId id="3289" r:id="rId24"/>
    <p:sldId id="3299" r:id="rId25"/>
    <p:sldId id="3300" r:id="rId26"/>
    <p:sldId id="317" r:id="rId27"/>
    <p:sldId id="329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F737D-D860-4FB6-B195-9E0F93D9BB64}" type="datetimeFigureOut">
              <a:rPr lang="en-US" smtClean="0"/>
              <a:t>26/12/2024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1FA76-100B-4AA2-AB9D-90469FC1C9FD}" type="slidenum">
              <a:rPr lang="en-US" smtClean="0"/>
              <a:t>‹#›</a:t>
            </a:fld>
            <a:endParaRPr lang="en-US"/>
          </a:p>
        </p:txBody>
      </p:sp>
    </p:spTree>
    <p:extLst>
      <p:ext uri="{BB962C8B-B14F-4D97-AF65-F5344CB8AC3E}">
        <p14:creationId xmlns:p14="http://schemas.microsoft.com/office/powerpoint/2010/main" val="24847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7</a:t>
            </a:fld>
            <a:endParaRPr lang="en-US"/>
          </a:p>
        </p:txBody>
      </p:sp>
    </p:spTree>
    <p:extLst>
      <p:ext uri="{BB962C8B-B14F-4D97-AF65-F5344CB8AC3E}">
        <p14:creationId xmlns:p14="http://schemas.microsoft.com/office/powerpoint/2010/main" val="4204846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63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03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6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265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239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371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7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757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1723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58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1529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663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3054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2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59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567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0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79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8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440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6636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3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255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8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883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04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28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64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63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3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23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1458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41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868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44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5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5296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7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126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26/12/2024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4674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584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078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0910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5467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8748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2273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1742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1137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164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404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2703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42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4797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255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2490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235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4083148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2697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8560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991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81090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500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8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3762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85981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03545"/>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3997402051"/>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964403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4.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emf"/><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g"/><Relationship Id="rId14" Type="http://schemas.microsoft.com/office/2007/relationships/hdphoto" Target="../media/hdphoto11.wdp"/></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4.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56.png"/><Relationship Id="rId4" Type="http://schemas.openxmlformats.org/officeDocument/2006/relationships/slide" Target="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0.wdp"/><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4.png"/><Relationship Id="rId5" Type="http://schemas.microsoft.com/office/2007/relationships/hdphoto" Target="../media/hdphoto9.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2.xml"/><Relationship Id="rId5" Type="http://schemas.openxmlformats.org/officeDocument/2006/relationships/slideLayout" Target="../slideLayouts/slideLayout67.xml"/><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22.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20.png"/><Relationship Id="rId12" Type="http://schemas.openxmlformats.org/officeDocument/2006/relationships/slide" Target="slide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5.png"/><Relationship Id="rId5" Type="http://schemas.openxmlformats.org/officeDocument/2006/relationships/slideLayout" Target="../slideLayouts/slideLayout67.xml"/><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22.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5.png"/><Relationship Id="rId3" Type="http://schemas.microsoft.com/office/2007/relationships/media" Target="../media/media2.mp3"/><Relationship Id="rId7" Type="http://schemas.openxmlformats.org/officeDocument/2006/relationships/slide" Target="slide12.xml"/><Relationship Id="rId12" Type="http://schemas.openxmlformats.org/officeDocument/2006/relationships/image" Target="../media/image2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67.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30.png"/><Relationship Id="rId11" Type="http://schemas.microsoft.com/office/2007/relationships/hdphoto" Target="../media/hdphoto3.wdp"/><Relationship Id="rId5" Type="http://schemas.openxmlformats.org/officeDocument/2006/relationships/image" Target="../media/image29.GIF"/><Relationship Id="rId10" Type="http://schemas.openxmlformats.org/officeDocument/2006/relationships/image" Target="../media/image32.png"/><Relationship Id="rId4" Type="http://schemas.openxmlformats.org/officeDocument/2006/relationships/image" Target="../media/image28.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5.jpg"/><Relationship Id="rId7" Type="http://schemas.microsoft.com/office/2007/relationships/hdphoto" Target="../media/hdphoto5.wdp"/><Relationship Id="rId12" Type="http://schemas.microsoft.com/office/2007/relationships/hdphoto" Target="../media/hdphoto7.wdp"/><Relationship Id="rId2" Type="http://schemas.openxmlformats.org/officeDocument/2006/relationships/image" Target="../media/image34.jpg"/><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36.png"/><Relationship Id="rId9" Type="http://schemas.openxmlformats.org/officeDocument/2006/relationships/image" Target="../media/image39.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2992582" y="443346"/>
            <a:ext cx="8619701" cy="5185930"/>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3957096" y="1086796"/>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TRƯỜNG</a:t>
            </a:r>
            <a:r>
              <a:rPr kumimoji="0" lang="en-US" sz="3200" b="1" i="0" u="none" strike="noStrike" kern="1200" cap="none" spc="0" normalizeH="0" noProof="0" dirty="0" smtClean="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 TIỂU HỌC THẠNH HƯNG 2</a:t>
            </a: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754887" y="1772740"/>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3809121" y="2577075"/>
            <a:ext cx="6986622" cy="1176630"/>
          </a:xfrm>
          <a:prstGeom prst="rect">
            <a:avLst/>
          </a:prstGeom>
        </p:spPr>
      </p:pic>
      <p:pic>
        <p:nvPicPr>
          <p:cNvPr id="10" name="Picture 9">
            <a:extLst>
              <a:ext uri="{FF2B5EF4-FFF2-40B4-BE49-F238E27FC236}">
                <a16:creationId xmlns:a16="http://schemas.microsoft.com/office/drawing/2014/main" id="{B1B340DC-33E3-CA58-35C5-C24FB64DFE0F}"/>
              </a:ext>
            </a:extLst>
          </p:cNvPr>
          <p:cNvPicPr>
            <a:picLocks noChangeAspect="1"/>
          </p:cNvPicPr>
          <p:nvPr/>
        </p:nvPicPr>
        <p:blipFill>
          <a:blip r:embed="rId6"/>
          <a:stretch>
            <a:fillRect/>
          </a:stretch>
        </p:blipFill>
        <p:spPr>
          <a:xfrm>
            <a:off x="6513904" y="3514860"/>
            <a:ext cx="2530059" cy="1176630"/>
          </a:xfrm>
          <a:prstGeom prst="rect">
            <a:avLst/>
          </a:prstGeom>
        </p:spPr>
      </p:pic>
      <p:pic>
        <p:nvPicPr>
          <p:cNvPr id="14" name="Picture 13" descr="A white circle with leaves and blue text&#10;&#10;Description automatically generated">
            <a:extLst>
              <a:ext uri="{FF2B5EF4-FFF2-40B4-BE49-F238E27FC236}">
                <a16:creationId xmlns:a16="http://schemas.microsoft.com/office/drawing/2014/main" id="{2992FC39-DC86-C643-23CC-6254C9F6CB1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
        <p:nvSpPr>
          <p:cNvPr id="6" name="TextBox 5"/>
          <p:cNvSpPr txBox="1"/>
          <p:nvPr/>
        </p:nvSpPr>
        <p:spPr>
          <a:xfrm>
            <a:off x="3858190" y="4532574"/>
            <a:ext cx="7973167" cy="707886"/>
          </a:xfrm>
          <a:prstGeom prst="rect">
            <a:avLst/>
          </a:prstGeom>
          <a:noFill/>
        </p:spPr>
        <p:txBody>
          <a:bodyPr wrap="square" rtlCol="0">
            <a:spAutoFit/>
          </a:bodyPr>
          <a:lstStyle/>
          <a:p>
            <a:r>
              <a:rPr lang="en-US" sz="4000" dirty="0" err="1" smtClean="0">
                <a:solidFill>
                  <a:srgbClr val="FF0000"/>
                </a:solidFill>
                <a:latin typeface="HP001 5 hàng 1 ô ly" panose="020B0603050302020204" pitchFamily="34" charset="0"/>
              </a:rPr>
              <a:t>Giáo</a:t>
            </a:r>
            <a:r>
              <a:rPr lang="en-US" sz="4000" dirty="0" smtClean="0">
                <a:solidFill>
                  <a:srgbClr val="FF0000"/>
                </a:solidFill>
                <a:latin typeface="HP001 5 hàng 1 ô ly" panose="020B0603050302020204" pitchFamily="34" charset="0"/>
              </a:rPr>
              <a:t> </a:t>
            </a:r>
            <a:r>
              <a:rPr lang="en-US" sz="4000" dirty="0" err="1" smtClean="0">
                <a:solidFill>
                  <a:srgbClr val="FF0000"/>
                </a:solidFill>
                <a:latin typeface="HP001 5 hàng 1 ô ly" panose="020B0603050302020204" pitchFamily="34" charset="0"/>
              </a:rPr>
              <a:t>viện</a:t>
            </a:r>
            <a:r>
              <a:rPr lang="en-US" sz="4000" dirty="0" smtClean="0">
                <a:solidFill>
                  <a:srgbClr val="FF0000"/>
                </a:solidFill>
                <a:latin typeface="HP001 5 hàng 1 ô ly" panose="020B0603050302020204" pitchFamily="34" charset="0"/>
              </a:rPr>
              <a:t> : </a:t>
            </a:r>
            <a:r>
              <a:rPr lang="en-US" sz="4000" dirty="0" err="1" smtClean="0">
                <a:solidFill>
                  <a:srgbClr val="FF0000"/>
                </a:solidFill>
                <a:latin typeface="HP001 5 hàng 1 ô ly" panose="020B0603050302020204" pitchFamily="34" charset="0"/>
              </a:rPr>
              <a:t>Châu</a:t>
            </a:r>
            <a:r>
              <a:rPr lang="en-US" sz="4000" dirty="0" smtClean="0">
                <a:solidFill>
                  <a:srgbClr val="FF0000"/>
                </a:solidFill>
                <a:latin typeface="HP001 5 hàng 1 ô ly" panose="020B0603050302020204" pitchFamily="34" charset="0"/>
              </a:rPr>
              <a:t> </a:t>
            </a:r>
            <a:r>
              <a:rPr lang="en-US" sz="4000" dirty="0" err="1" smtClean="0">
                <a:solidFill>
                  <a:srgbClr val="FF0000"/>
                </a:solidFill>
                <a:latin typeface="HP001 5 hàng 1 ô ly" panose="020B0603050302020204" pitchFamily="34" charset="0"/>
              </a:rPr>
              <a:t>Ngọc</a:t>
            </a:r>
            <a:r>
              <a:rPr lang="en-US" sz="4000" dirty="0" smtClean="0">
                <a:solidFill>
                  <a:srgbClr val="FF0000"/>
                </a:solidFill>
                <a:latin typeface="HP001 5 hàng 1 ô ly" panose="020B0603050302020204" pitchFamily="34" charset="0"/>
              </a:rPr>
              <a:t> </a:t>
            </a:r>
            <a:r>
              <a:rPr lang="en-US" sz="4000" dirty="0" err="1" smtClean="0">
                <a:solidFill>
                  <a:srgbClr val="FF0000"/>
                </a:solidFill>
                <a:latin typeface="HP001 5 hàng 1 ô ly" panose="020B0603050302020204" pitchFamily="34" charset="0"/>
              </a:rPr>
              <a:t>Phượng</a:t>
            </a:r>
            <a:endParaRPr lang="en-US" sz="4000" dirty="0">
              <a:solidFill>
                <a:srgbClr val="FF0000"/>
              </a:solidFill>
              <a:latin typeface="HP001 5 hàng 1 ô ly" panose="020B0603050302020204" pitchFamily="34" charset="0"/>
            </a:endParaRPr>
          </a:p>
        </p:txBody>
      </p:sp>
    </p:spTree>
    <p:extLst>
      <p:ext uri="{BB962C8B-B14F-4D97-AF65-F5344CB8AC3E}">
        <p14:creationId xmlns:p14="http://schemas.microsoft.com/office/powerpoint/2010/main" val="33374072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96353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7, em hãy cho biết cần làm gì để bảo tồn và giữ gìn giá trị của Cố đô Huế?</a:t>
              </a:r>
            </a:p>
          </p:txBody>
        </p:sp>
      </p:grpSp>
      <p:pic>
        <p:nvPicPr>
          <p:cNvPr id="8" name="Picture 7">
            <a:extLst>
              <a:ext uri="{FF2B5EF4-FFF2-40B4-BE49-F238E27FC236}">
                <a16:creationId xmlns:a16="http://schemas.microsoft.com/office/drawing/2014/main" id="{156096C2-4F98-CE94-743A-E7A03A5FC475}"/>
              </a:ext>
            </a:extLst>
          </p:cNvPr>
          <p:cNvPicPr>
            <a:picLocks noChangeAspect="1"/>
          </p:cNvPicPr>
          <p:nvPr/>
        </p:nvPicPr>
        <p:blipFill>
          <a:blip r:embed="rId3"/>
          <a:stretch>
            <a:fillRect/>
          </a:stretch>
        </p:blipFill>
        <p:spPr>
          <a:xfrm>
            <a:off x="1409699" y="1414462"/>
            <a:ext cx="8888917" cy="4338638"/>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381443"/>
            <a:ext cx="6887250"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Hình ảnh mô tả hoạt động gì?</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Hoạt động này có ý nghĩa như thế nào?</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902042" y="42956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cần làm gì để bảo tồn và giữ gìn giá trị của Cố đô Huế?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B56C68D6-829A-A706-7C91-A8DF4AB58FFD}"/>
              </a:ext>
            </a:extLst>
          </p:cNvPr>
          <p:cNvCxnSpPr>
            <a:cxnSpLocks/>
            <a:endCxn id="8" idx="0"/>
          </p:cNvCxnSpPr>
          <p:nvPr/>
        </p:nvCxnSpPr>
        <p:spPr>
          <a:xfrm flipH="1">
            <a:off x="1852613" y="1600201"/>
            <a:ext cx="3625055"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73D92EA-1BB0-7733-B73E-BBE9B9906453}"/>
              </a:ext>
            </a:extLst>
          </p:cNvPr>
          <p:cNvSpPr/>
          <p:nvPr/>
        </p:nvSpPr>
        <p:spPr>
          <a:xfrm>
            <a:off x="838200" y="2390777"/>
            <a:ext cx="2028825"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 Tu bổ, phục dựng các di tích;</a:t>
            </a:r>
          </a:p>
        </p:txBody>
      </p:sp>
      <p:sp>
        <p:nvSpPr>
          <p:cNvPr id="9" name="Rectangle: Rounded Corners 8">
            <a:extLst>
              <a:ext uri="{FF2B5EF4-FFF2-40B4-BE49-F238E27FC236}">
                <a16:creationId xmlns:a16="http://schemas.microsoft.com/office/drawing/2014/main" id="{E7AE5A79-1354-2048-E150-FD798DCE7158}"/>
              </a:ext>
            </a:extLst>
          </p:cNvPr>
          <p:cNvSpPr/>
          <p:nvPr/>
        </p:nvSpPr>
        <p:spPr>
          <a:xfrm>
            <a:off x="3220243" y="2419353"/>
            <a:ext cx="2570957"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Tuyên truyền về những giá trị văn hoá của vùng đất Cố đô;</a:t>
            </a:r>
          </a:p>
        </p:txBody>
      </p:sp>
      <p:cxnSp>
        <p:nvCxnSpPr>
          <p:cNvPr id="10" name="Straight Connector 9">
            <a:extLst>
              <a:ext uri="{FF2B5EF4-FFF2-40B4-BE49-F238E27FC236}">
                <a16:creationId xmlns:a16="http://schemas.microsoft.com/office/drawing/2014/main" id="{CC3F99DA-9120-F4C3-C192-92056FCDE016}"/>
              </a:ext>
            </a:extLst>
          </p:cNvPr>
          <p:cNvCxnSpPr>
            <a:cxnSpLocks/>
            <a:endCxn id="9" idx="0"/>
          </p:cNvCxnSpPr>
          <p:nvPr/>
        </p:nvCxnSpPr>
        <p:spPr>
          <a:xfrm flipH="1">
            <a:off x="4505722" y="1695450"/>
            <a:ext cx="1247378" cy="72390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B23213-1E60-3F1B-31A5-A65B5F282E6C}"/>
              </a:ext>
            </a:extLst>
          </p:cNvPr>
          <p:cNvCxnSpPr>
            <a:cxnSpLocks/>
            <a:endCxn id="13" idx="0"/>
          </p:cNvCxnSpPr>
          <p:nvPr/>
        </p:nvCxnSpPr>
        <p:spPr>
          <a:xfrm>
            <a:off x="6192043" y="1628776"/>
            <a:ext cx="1542258" cy="8477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CD7D37D-B907-7445-479A-3B3CA7D2CEE1}"/>
              </a:ext>
            </a:extLst>
          </p:cNvPr>
          <p:cNvSpPr/>
          <p:nvPr/>
        </p:nvSpPr>
        <p:spPr>
          <a:xfrm>
            <a:off x="6210301" y="2476500"/>
            <a:ext cx="304799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Tích cực quảng bá những nét đẹp, giá trị văn hóa – lịch sử của Cố đô Huế tới du khách trong và ngoài nước.</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2E033E0-AFFF-17A3-20BB-56F4E7F587A1}"/>
              </a:ext>
            </a:extLst>
          </p:cNvPr>
          <p:cNvSpPr/>
          <p:nvPr/>
        </p:nvSpPr>
        <p:spPr>
          <a:xfrm>
            <a:off x="2657474" y="561975"/>
            <a:ext cx="6076951"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Để bảo tồn và giữ gìn giá trị của Cố đô Huế, chúng ta cần: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FA548FCD-1BFE-F9CA-5A50-76F3687638E1}"/>
              </a:ext>
            </a:extLst>
          </p:cNvPr>
          <p:cNvCxnSpPr>
            <a:cxnSpLocks/>
            <a:endCxn id="21" idx="0"/>
          </p:cNvCxnSpPr>
          <p:nvPr/>
        </p:nvCxnSpPr>
        <p:spPr>
          <a:xfrm>
            <a:off x="7277100" y="1733550"/>
            <a:ext cx="3324226"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D4326BB-2207-F02F-1C4C-271C8D1AB1F2}"/>
              </a:ext>
            </a:extLst>
          </p:cNvPr>
          <p:cNvSpPr/>
          <p:nvPr/>
        </p:nvSpPr>
        <p:spPr>
          <a:xfrm>
            <a:off x="9429751" y="2447925"/>
            <a:ext cx="234314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Tuyên truyền, giáo dục để nâng cao ý thức trách nhiệm của người dân.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3917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866775" y="605634"/>
            <a:ext cx="10334625" cy="391596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spcBef>
                <a:spcPct val="50000"/>
              </a:spcBef>
            </a:pPr>
            <a:r>
              <a:rPr lang="vi-VN" sz="2800" b="1" dirty="0">
                <a:solidFill>
                  <a:prstClr val="black"/>
                </a:solidFill>
                <a:latin typeface="Cambria" panose="02040503050406030204" pitchFamily="18" charset="0"/>
                <a:ea typeface="Cambria" panose="02040503050406030204" pitchFamily="18" charset="0"/>
                <a:cs typeface="Times New Roman" pitchFamily="18" charset="0"/>
              </a:rPr>
              <a:t>Cố đô Huế được UNESCO ghi danh là Di sản văn hóa thế giới, là điểm tham quan của du khách trong nước và quốc tế. Di sản này không chỉ có giá trị về văn hóa mà còn đem lại những giá trị về kinh tế. Để giữ gìn và bảo tồn quần thể di tích Cố đô Huế, hằng năm cần có nhiều hoạt động tu bổ, phục dựng và tôn tạo di sản. Mỗi chúng ta cần có hành động cụ thể của mình, cần chung tay góp phần giữ gìn và phát huy giá trị của di sản này.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94158" y="42912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9012" y="42709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1312952" y="-287311"/>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grpSp>
        <p:nvGrpSpPr>
          <p:cNvPr id="29" name="Google Shape;78;p4">
            <a:extLst>
              <a:ext uri="{FF2B5EF4-FFF2-40B4-BE49-F238E27FC236}">
                <a16:creationId xmlns:a16="http://schemas.microsoft.com/office/drawing/2014/main" id="{484BDE71-5111-530B-D5BD-191D74BFD77E}"/>
              </a:ext>
            </a:extLst>
          </p:cNvPr>
          <p:cNvGrpSpPr/>
          <p:nvPr/>
        </p:nvGrpSpPr>
        <p:grpSpPr>
          <a:xfrm>
            <a:off x="2790825" y="1688938"/>
            <a:ext cx="7277100" cy="3712789"/>
            <a:chOff x="1712498" y="767350"/>
            <a:chExt cx="5272441" cy="5604964"/>
          </a:xfrm>
        </p:grpSpPr>
        <p:sp>
          <p:nvSpPr>
            <p:cNvPr id="30" name="Google Shape;79;p4">
              <a:extLst>
                <a:ext uri="{FF2B5EF4-FFF2-40B4-BE49-F238E27FC236}">
                  <a16:creationId xmlns:a16="http://schemas.microsoft.com/office/drawing/2014/main" id="{52953CE0-C819-1B44-FE07-DAE83294F60B}"/>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80;p4">
              <a:extLst>
                <a:ext uri="{FF2B5EF4-FFF2-40B4-BE49-F238E27FC236}">
                  <a16:creationId xmlns:a16="http://schemas.microsoft.com/office/drawing/2014/main" id="{E808F24C-3021-CD99-9327-9124712585B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81;p4">
              <a:extLst>
                <a:ext uri="{FF2B5EF4-FFF2-40B4-BE49-F238E27FC236}">
                  <a16:creationId xmlns:a16="http://schemas.microsoft.com/office/drawing/2014/main" id="{7CE92268-FAD8-61FA-93C7-9FC900957584}"/>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82;p4">
              <a:extLst>
                <a:ext uri="{FF2B5EF4-FFF2-40B4-BE49-F238E27FC236}">
                  <a16:creationId xmlns:a16="http://schemas.microsoft.com/office/drawing/2014/main" id="{404BCEBF-144A-C9AC-C629-99ED0FF9F3D1}"/>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83;p4">
              <a:extLst>
                <a:ext uri="{FF2B5EF4-FFF2-40B4-BE49-F238E27FC236}">
                  <a16:creationId xmlns:a16="http://schemas.microsoft.com/office/drawing/2014/main" id="{A2F7FB9F-CB16-9526-E7C1-9997A48070AF}"/>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4;p4">
              <a:extLst>
                <a:ext uri="{FF2B5EF4-FFF2-40B4-BE49-F238E27FC236}">
                  <a16:creationId xmlns:a16="http://schemas.microsoft.com/office/drawing/2014/main" id="{509BA027-0256-5EE2-3AF0-551D85B2237D}"/>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5;p4">
              <a:extLst>
                <a:ext uri="{FF2B5EF4-FFF2-40B4-BE49-F238E27FC236}">
                  <a16:creationId xmlns:a16="http://schemas.microsoft.com/office/drawing/2014/main" id="{0DD42528-FD99-5023-4134-BA7BDBAFB220}"/>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029" name="Picture 2" descr="C:\Users\HP\Desktop\16659604.jpg">
            <a:extLst>
              <a:ext uri="{FF2B5EF4-FFF2-40B4-BE49-F238E27FC236}">
                <a16:creationId xmlns:a16="http://schemas.microsoft.com/office/drawing/2014/main" id="{726FF18C-F052-5861-780C-028264256EE6}"/>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797871" y="418986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30753" y="403204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id="{9F173B07-6301-D6A3-1292-00663EF92C23}"/>
              </a:ext>
            </a:extLst>
          </p:cNvPr>
          <p:cNvSpPr>
            <a:spLocks noChangeArrowheads="1"/>
          </p:cNvSpPr>
          <p:nvPr/>
        </p:nvSpPr>
        <p:spPr bwMode="auto">
          <a:xfrm>
            <a:off x="3858637" y="1917852"/>
            <a:ext cx="5742564" cy="21236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4400" b="1" dirty="0">
                <a:solidFill>
                  <a:schemeClr val="tx1"/>
                </a:solidFill>
                <a:latin typeface="Cambria" panose="02040503050406030204" pitchFamily="18" charset="0"/>
                <a:ea typeface="Cambria" panose="02040503050406030204" pitchFamily="18" charset="0"/>
              </a:rPr>
              <a:t>1. </a:t>
            </a:r>
            <a:r>
              <a:rPr lang="vi-VN" altLang="en-US" sz="4400" b="1" dirty="0">
                <a:solidFill>
                  <a:schemeClr val="tx1"/>
                </a:solidFill>
                <a:latin typeface="Cambria" panose="02040503050406030204" pitchFamily="18" charset="0"/>
                <a:ea typeface="Cambria" panose="02040503050406030204" pitchFamily="18" charset="0"/>
              </a:rPr>
              <a:t>Vì sao Cố đô Huế là nơi thu hút nhiều khách du lịch?</a:t>
            </a:r>
            <a:endParaRPr lang="en-US" altLang="en-US" sz="4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1909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8" name="Picture 7">
            <a:extLst>
              <a:ext uri="{FF2B5EF4-FFF2-40B4-BE49-F238E27FC236}">
                <a16:creationId xmlns:a16="http://schemas.microsoft.com/office/drawing/2014/main" id="{7C86C22D-222F-33CA-6236-57A4F012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9" name="Rectangle 9">
            <a:extLst>
              <a:ext uri="{FF2B5EF4-FFF2-40B4-BE49-F238E27FC236}">
                <a16:creationId xmlns:a16="http://schemas.microsoft.com/office/drawing/2014/main" id="{51E4C983-0B62-926B-AF07-43F4A9D9EC2A}"/>
              </a:ext>
            </a:extLst>
          </p:cNvPr>
          <p:cNvSpPr>
            <a:spLocks noChangeArrowheads="1"/>
          </p:cNvSpPr>
          <p:nvPr/>
        </p:nvSpPr>
        <p:spPr bwMode="auto">
          <a:xfrm>
            <a:off x="3400425" y="590550"/>
            <a:ext cx="7781925" cy="33337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Cố đô Huế là nơi thu hút nhiều khách du lịch</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vì</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nơi đây có nhiều cảnh quan thiên nhiên đẹp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(sông Hương, núi Ngự Bình,…)</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và nhiều công trình kiến trúc độc đáo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(chùa Thiên Mụ, cổng Ngọ Môn, Hoàng thành, lăng Tự Đức,…)</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3989910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Hoàn thiện những nội dung (theo gợi ý dưới đây) vào vở về những việc nên làm hoặc không nên làm để bảo tồn và phát huy giá trị của Cố đô Huế.</a:t>
              </a:r>
              <a:endPar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5E7EC877-182B-0759-11C7-1D797DDA4DBF}"/>
              </a:ext>
            </a:extLst>
          </p:cNvPr>
          <p:cNvPicPr>
            <a:picLocks noChangeAspect="1"/>
          </p:cNvPicPr>
          <p:nvPr/>
        </p:nvPicPr>
        <p:blipFill>
          <a:blip r:embed="rId3"/>
          <a:stretch>
            <a:fillRect/>
          </a:stretch>
        </p:blipFill>
        <p:spPr>
          <a:xfrm>
            <a:off x="2743199" y="1643062"/>
            <a:ext cx="6831519" cy="3462338"/>
          </a:xfrm>
          <a:prstGeom prst="rect">
            <a:avLst/>
          </a:prstGeom>
        </p:spPr>
      </p:pic>
    </p:spTree>
    <p:extLst>
      <p:ext uri="{BB962C8B-B14F-4D97-AF65-F5344CB8AC3E}">
        <p14:creationId xmlns:p14="http://schemas.microsoft.com/office/powerpoint/2010/main" val="22299194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101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pink flower with a black background&#10;&#10;Description automatically generated">
            <a:extLst>
              <a:ext uri="{FF2B5EF4-FFF2-40B4-BE49-F238E27FC236}">
                <a16:creationId xmlns:a16="http://schemas.microsoft.com/office/drawing/2014/main" id="{2E76F3D6-7C32-443E-80D7-69E70BD49E1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8521" y="664023"/>
            <a:ext cx="5087557" cy="5529954"/>
          </a:xfrm>
          <a:prstGeom prst="rect">
            <a:avLst/>
          </a:prstGeom>
        </p:spPr>
      </p:pic>
      <p:sp>
        <p:nvSpPr>
          <p:cNvPr id="10" name="TextBox 9">
            <a:extLst>
              <a:ext uri="{FF2B5EF4-FFF2-40B4-BE49-F238E27FC236}">
                <a16:creationId xmlns:a16="http://schemas.microsoft.com/office/drawing/2014/main" id="{BE6CA6E6-0839-1F1E-C5DE-A89062D1034E}"/>
              </a:ext>
            </a:extLst>
          </p:cNvPr>
          <p:cNvSpPr txBox="1"/>
          <p:nvPr/>
        </p:nvSpPr>
        <p:spPr>
          <a:xfrm>
            <a:off x="2343150" y="2971800"/>
            <a:ext cx="1609725" cy="830997"/>
          </a:xfrm>
          <a:prstGeom prst="rect">
            <a:avLst/>
          </a:prstGeom>
          <a:noFill/>
        </p:spPr>
        <p:txBody>
          <a:bodyPr wrap="square" rtlCol="0">
            <a:spAutoFit/>
          </a:bodyPr>
          <a:lstStyle/>
          <a:p>
            <a:pPr algn="ctr"/>
            <a:r>
              <a:rPr lang="en-US" sz="4800" b="1" dirty="0" err="1"/>
              <a:t>Nên</a:t>
            </a:r>
            <a:endParaRPr lang="en-US" sz="4800" b="1" dirty="0"/>
          </a:p>
        </p:txBody>
      </p:sp>
      <p:pic>
        <p:nvPicPr>
          <p:cNvPr id="11" name="Picture 10" descr="A pink flower with a black background&#10;&#10;Description automatically generated">
            <a:extLst>
              <a:ext uri="{FF2B5EF4-FFF2-40B4-BE49-F238E27FC236}">
                <a16:creationId xmlns:a16="http://schemas.microsoft.com/office/drawing/2014/main" id="{06E49425-6AA9-70EC-BAB0-C0008A27EE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400196" y="454473"/>
            <a:ext cx="5087557" cy="5529954"/>
          </a:xfrm>
          <a:prstGeom prst="rect">
            <a:avLst/>
          </a:prstGeom>
        </p:spPr>
      </p:pic>
      <p:sp>
        <p:nvSpPr>
          <p:cNvPr id="12" name="TextBox 11">
            <a:extLst>
              <a:ext uri="{FF2B5EF4-FFF2-40B4-BE49-F238E27FC236}">
                <a16:creationId xmlns:a16="http://schemas.microsoft.com/office/drawing/2014/main" id="{FA95D582-131B-F7DD-1415-E438159E744F}"/>
              </a:ext>
            </a:extLst>
          </p:cNvPr>
          <p:cNvSpPr txBox="1"/>
          <p:nvPr/>
        </p:nvSpPr>
        <p:spPr>
          <a:xfrm>
            <a:off x="8105775" y="2647950"/>
            <a:ext cx="1609725" cy="1323439"/>
          </a:xfrm>
          <a:prstGeom prst="rect">
            <a:avLst/>
          </a:prstGeom>
          <a:noFill/>
        </p:spPr>
        <p:txBody>
          <a:bodyPr wrap="square" rtlCol="0">
            <a:spAutoFit/>
          </a:bodyPr>
          <a:lstStyle/>
          <a:p>
            <a:pPr algn="ctr"/>
            <a:r>
              <a:rPr lang="en-US" sz="4000" b="1" dirty="0" err="1"/>
              <a:t>Không</a:t>
            </a:r>
            <a:r>
              <a:rPr lang="en-US" sz="4000" b="1" dirty="0"/>
              <a:t> </a:t>
            </a:r>
            <a:r>
              <a:rPr lang="en-US" sz="4000" b="1" dirty="0" err="1"/>
              <a:t>nên</a:t>
            </a:r>
            <a:endParaRPr lang="en-US" sz="4000" b="1" dirty="0"/>
          </a:p>
        </p:txBody>
      </p:sp>
      <p:sp>
        <p:nvSpPr>
          <p:cNvPr id="13" name="TextBox 12">
            <a:extLst>
              <a:ext uri="{FF2B5EF4-FFF2-40B4-BE49-F238E27FC236}">
                <a16:creationId xmlns:a16="http://schemas.microsoft.com/office/drawing/2014/main" id="{9D5A084E-D9E6-D5F4-DC27-27059672563D}"/>
              </a:ext>
            </a:extLst>
          </p:cNvPr>
          <p:cNvSpPr txBox="1"/>
          <p:nvPr/>
        </p:nvSpPr>
        <p:spPr>
          <a:xfrm>
            <a:off x="2495551" y="847725"/>
            <a:ext cx="1476374" cy="1631216"/>
          </a:xfrm>
          <a:prstGeom prst="rect">
            <a:avLst/>
          </a:prstGeom>
          <a:noFill/>
        </p:spPr>
        <p:txBody>
          <a:bodyPr wrap="square" rtlCol="0">
            <a:spAutoFit/>
          </a:bodyPr>
          <a:lstStyle/>
          <a:p>
            <a:pPr algn="ctr"/>
            <a:r>
              <a:rPr lang="en-US" sz="2000" b="1" i="0" dirty="0" err="1">
                <a:solidFill>
                  <a:srgbClr val="000000"/>
                </a:solidFill>
                <a:effectLst/>
                <a:ea typeface="Open Sans" panose="020B0606030504020204" pitchFamily="34" charset="0"/>
                <a:cs typeface="Open Sans" panose="020B0606030504020204" pitchFamily="34" charset="0"/>
              </a:rPr>
              <a:t>Thực</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hiện</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đúng</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nội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quy</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khi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tham</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quan</a:t>
            </a:r>
            <a:r>
              <a:rPr lang="en-US" sz="2000" b="1" i="0" dirty="0">
                <a:solidFill>
                  <a:srgbClr val="000000"/>
                </a:solidFill>
                <a:effectLst/>
                <a:ea typeface="Open Sans" panose="020B0606030504020204" pitchFamily="34" charset="0"/>
                <a:cs typeface="Open Sans" panose="020B0606030504020204" pitchFamily="34" charset="0"/>
              </a:rPr>
              <a:t> di </a:t>
            </a:r>
            <a:r>
              <a:rPr lang="en-US" sz="2000" b="1" i="0" dirty="0" err="1">
                <a:solidFill>
                  <a:srgbClr val="000000"/>
                </a:solidFill>
                <a:effectLst/>
                <a:ea typeface="Open Sans" panose="020B0606030504020204" pitchFamily="34" charset="0"/>
                <a:cs typeface="Open Sans" panose="020B0606030504020204" pitchFamily="34" charset="0"/>
              </a:rPr>
              <a:t>tích</a:t>
            </a:r>
            <a:r>
              <a:rPr lang="en-US" sz="2000" b="1" i="0" dirty="0">
                <a:solidFill>
                  <a:srgbClr val="000000"/>
                </a:solidFill>
                <a:effectLst/>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8F36A5A-FE88-AB6B-F7A4-12B1426A5230}"/>
              </a:ext>
            </a:extLst>
          </p:cNvPr>
          <p:cNvSpPr txBox="1"/>
          <p:nvPr/>
        </p:nvSpPr>
        <p:spPr>
          <a:xfrm>
            <a:off x="4038601" y="1857375"/>
            <a:ext cx="1476374" cy="1569660"/>
          </a:xfrm>
          <a:prstGeom prst="rect">
            <a:avLst/>
          </a:prstGeom>
          <a:noFill/>
        </p:spPr>
        <p:txBody>
          <a:bodyPr wrap="square" rtlCol="0">
            <a:spAutoFit/>
          </a:bodyPr>
          <a:lstStyle/>
          <a:p>
            <a:pPr algn="ctr"/>
            <a:r>
              <a:rPr lang="en-US" sz="2400" b="1" dirty="0">
                <a:solidFill>
                  <a:srgbClr val="000000"/>
                </a:solidFill>
                <a:ea typeface="Open Sans" panose="020B0606030504020204" pitchFamily="34" charset="0"/>
                <a:cs typeface="Open Sans" panose="020B0606030504020204" pitchFamily="34" charset="0"/>
              </a:rPr>
              <a:t>Tu </a:t>
            </a:r>
            <a:r>
              <a:rPr lang="en-US" sz="2400" b="1" dirty="0" err="1">
                <a:solidFill>
                  <a:srgbClr val="000000"/>
                </a:solidFill>
                <a:ea typeface="Open Sans" panose="020B0606030504020204" pitchFamily="34" charset="0"/>
                <a:cs typeface="Open Sans" panose="020B0606030504020204" pitchFamily="34" charset="0"/>
              </a:rPr>
              <a:t>bổ</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phục</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dựng</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các</a:t>
            </a:r>
            <a:r>
              <a:rPr lang="en-US" sz="2400" b="1" dirty="0">
                <a:solidFill>
                  <a:srgbClr val="000000"/>
                </a:solidFill>
                <a:ea typeface="Open Sans" panose="020B0606030504020204" pitchFamily="34" charset="0"/>
                <a:cs typeface="Open Sans" panose="020B0606030504020204" pitchFamily="34" charset="0"/>
              </a:rPr>
              <a:t> di </a:t>
            </a:r>
            <a:r>
              <a:rPr lang="en-US" sz="2400" b="1" dirty="0" err="1">
                <a:solidFill>
                  <a:srgbClr val="000000"/>
                </a:solidFill>
                <a:ea typeface="Open Sans" panose="020B0606030504020204" pitchFamily="34" charset="0"/>
                <a:cs typeface="Open Sans" panose="020B0606030504020204" pitchFamily="34" charset="0"/>
              </a:rPr>
              <a:t>tích</a:t>
            </a:r>
            <a:endParaRPr lang="en-US" sz="2400" b="1"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CD91A0D-8FAF-C976-E95E-619D8A5C1792}"/>
              </a:ext>
            </a:extLst>
          </p:cNvPr>
          <p:cNvSpPr txBox="1"/>
          <p:nvPr/>
        </p:nvSpPr>
        <p:spPr>
          <a:xfrm>
            <a:off x="3762375" y="3667125"/>
            <a:ext cx="1933575" cy="1477328"/>
          </a:xfrm>
          <a:prstGeom prst="rect">
            <a:avLst/>
          </a:prstGeom>
          <a:noFill/>
        </p:spPr>
        <p:txBody>
          <a:bodyPr wrap="square" rtlCol="0">
            <a:spAutoFit/>
          </a:bodyPr>
          <a:lstStyle/>
          <a:p>
            <a:pPr algn="ctr"/>
            <a:r>
              <a:rPr lang="en-US" b="1" dirty="0" err="1">
                <a:solidFill>
                  <a:srgbClr val="000000"/>
                </a:solidFill>
                <a:ea typeface="Open Sans" panose="020B0606030504020204" pitchFamily="34" charset="0"/>
                <a:cs typeface="Open Sans" panose="020B0606030504020204" pitchFamily="34" charset="0"/>
              </a:rPr>
              <a:t>Tuyên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truyền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về</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những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nét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đẹp</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giá</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trị</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văn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hoá</a:t>
            </a:r>
            <a:r>
              <a:rPr lang="en-US" b="1" dirty="0">
                <a:solidFill>
                  <a:srgbClr val="000000"/>
                </a:solidFill>
                <a:ea typeface="Open Sans" panose="020B0606030504020204" pitchFamily="34" charset="0"/>
                <a:cs typeface="Open Sans" panose="020B0606030504020204" pitchFamily="34" charset="0"/>
              </a:rPr>
              <a:t> - </a:t>
            </a:r>
            <a:r>
              <a:rPr lang="en-US" b="1" dirty="0" err="1">
                <a:solidFill>
                  <a:srgbClr val="000000"/>
                </a:solidFill>
                <a:ea typeface="Open Sans" panose="020B0606030504020204" pitchFamily="34" charset="0"/>
                <a:cs typeface="Open Sans" panose="020B0606030504020204" pitchFamily="34" charset="0"/>
              </a:rPr>
              <a:t>lịch</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sử</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của</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vùng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đất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Cố</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đô</a:t>
            </a:r>
            <a:r>
              <a:rPr lang="en-US" b="1" dirty="0">
                <a:solidFill>
                  <a:srgbClr val="000000"/>
                </a:solidFill>
                <a:ea typeface="Open Sans" panose="020B0606030504020204" pitchFamily="34" charset="0"/>
                <a:cs typeface="Open Sans" panose="020B0606030504020204" pitchFamily="34" charset="0"/>
              </a:rPr>
              <a:t>;</a:t>
            </a:r>
            <a:endParaRPr lang="en-US" b="1" dirty="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C2C9846-84DB-AD68-F162-8401EAE1B175}"/>
              </a:ext>
            </a:extLst>
          </p:cNvPr>
          <p:cNvSpPr txBox="1"/>
          <p:nvPr/>
        </p:nvSpPr>
        <p:spPr>
          <a:xfrm>
            <a:off x="685800" y="3495675"/>
            <a:ext cx="1933575" cy="1754326"/>
          </a:xfrm>
          <a:prstGeom prst="rect">
            <a:avLst/>
          </a:prstGeom>
          <a:noFill/>
        </p:spPr>
        <p:txBody>
          <a:bodyPr wrap="square" rtlCol="0">
            <a:spAutoFit/>
          </a:bodyPr>
          <a:lstStyle/>
          <a:p>
            <a:pPr algn="ctr"/>
            <a:r>
              <a:rPr lang="vi-VN" b="1" dirty="0">
                <a:solidFill>
                  <a:srgbClr val="000000"/>
                </a:solidFill>
                <a:ea typeface="Open Sans" panose="020B0606030504020204" pitchFamily="34" charset="0"/>
                <a:cs typeface="Open Sans" panose="020B0606030504020204" pitchFamily="34" charset="0"/>
              </a:rPr>
              <a:t>Tuyên truyền, giáo dục để nâng cao ý thức trách nhiệm của người dân.</a:t>
            </a:r>
            <a:endParaRPr lang="en-US" b="1" dirty="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944CF59-D0F8-F086-C3D9-0351627AB047}"/>
              </a:ext>
            </a:extLst>
          </p:cNvPr>
          <p:cNvSpPr txBox="1"/>
          <p:nvPr/>
        </p:nvSpPr>
        <p:spPr>
          <a:xfrm>
            <a:off x="8210551" y="723900"/>
            <a:ext cx="1476374" cy="954107"/>
          </a:xfrm>
          <a:prstGeom prst="rect">
            <a:avLst/>
          </a:prstGeom>
          <a:noFill/>
        </p:spPr>
        <p:txBody>
          <a:bodyPr wrap="square" rtlCol="0">
            <a:spAutoFit/>
          </a:bodyPr>
          <a:lstStyle/>
          <a:p>
            <a:pPr algn="ctr"/>
            <a:r>
              <a:rPr lang="en-US" sz="2800" b="1" dirty="0" err="1">
                <a:solidFill>
                  <a:srgbClr val="000000"/>
                </a:solidFill>
                <a:ea typeface="Open Sans" panose="020B0606030504020204" pitchFamily="34" charset="0"/>
                <a:cs typeface="Open Sans" panose="020B0606030504020204" pitchFamily="34" charset="0"/>
              </a:rPr>
              <a:t>Vứt</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rác</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bừa</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bãi</a:t>
            </a:r>
            <a:r>
              <a:rPr lang="en-US" sz="2800" b="1" dirty="0">
                <a:solidFill>
                  <a:srgbClr val="000000"/>
                </a:solidFill>
                <a:ea typeface="Open Sans" panose="020B0606030504020204" pitchFamily="34" charset="0"/>
                <a:cs typeface="Open Sans" panose="020B0606030504020204" pitchFamily="34" charset="0"/>
              </a:rPr>
              <a:t>.</a:t>
            </a:r>
            <a:endParaRPr lang="en-US" sz="2800" b="1" dirty="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91FF0B5-FD2F-2757-5106-C0C317A628D9}"/>
              </a:ext>
            </a:extLst>
          </p:cNvPr>
          <p:cNvSpPr txBox="1"/>
          <p:nvPr/>
        </p:nvSpPr>
        <p:spPr>
          <a:xfrm>
            <a:off x="9848851" y="18669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Vi </a:t>
            </a:r>
            <a:r>
              <a:rPr lang="en-US" sz="2000" b="1" dirty="0" err="1">
                <a:solidFill>
                  <a:srgbClr val="000000"/>
                </a:solidFill>
                <a:ea typeface="Open Sans" panose="020B0606030504020204" pitchFamily="34" charset="0"/>
                <a:cs typeface="Open Sans" panose="020B0606030504020204" pitchFamily="34" charset="0"/>
              </a:rPr>
              <a:t>phạm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nội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tham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D5B176B5-1587-6845-EEF0-0E31E2ADED67}"/>
              </a:ext>
            </a:extLst>
          </p:cNvPr>
          <p:cNvSpPr txBox="1"/>
          <p:nvPr/>
        </p:nvSpPr>
        <p:spPr>
          <a:xfrm>
            <a:off x="9782176" y="35433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Viết</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vẽ</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bậy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endParaRPr lang="en-US" sz="2000" b="1" dirty="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748F283-1441-2BF4-2EDE-A74FC4F22F6B}"/>
              </a:ext>
            </a:extLst>
          </p:cNvPr>
          <p:cNvSpPr txBox="1"/>
          <p:nvPr/>
        </p:nvSpPr>
        <p:spPr>
          <a:xfrm>
            <a:off x="8267701" y="4524375"/>
            <a:ext cx="1476374" cy="1323439"/>
          </a:xfrm>
          <a:prstGeom prst="rect">
            <a:avLst/>
          </a:prstGeom>
          <a:noFill/>
        </p:spPr>
        <p:txBody>
          <a:bodyPr wrap="square" rtlCol="0">
            <a:spAutoFit/>
          </a:bodyPr>
          <a:lstStyle/>
          <a:p>
            <a:pPr algn="ctr"/>
            <a:r>
              <a:rPr lang="en-US" sz="2000" b="1" dirty="0" err="1">
                <a:solidFill>
                  <a:srgbClr val="000000"/>
                </a:solidFill>
                <a:ea typeface="Open Sans" panose="020B0606030504020204" pitchFamily="34" charset="0"/>
                <a:cs typeface="Open Sans" panose="020B0606030504020204" pitchFamily="34" charset="0"/>
              </a:rPr>
              <a:t>Phá</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hoại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cảnh</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6401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down)">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down)">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down)">
                                      <p:cBhvr>
                                        <p:cTn id="4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42A1A462-D9E9-E172-CE50-0BC258B05BBE}"/>
              </a:ext>
            </a:extLst>
          </p:cNvPr>
          <p:cNvGrpSpPr/>
          <p:nvPr/>
        </p:nvGrpSpPr>
        <p:grpSpPr>
          <a:xfrm>
            <a:off x="548220" y="1304926"/>
            <a:ext cx="11134032" cy="3971924"/>
            <a:chOff x="7355303" y="1404642"/>
            <a:chExt cx="4106665" cy="2447521"/>
          </a:xfrm>
        </p:grpSpPr>
        <p:sp>
          <p:nvSpPr>
            <p:cNvPr id="9" name="Rectangle: Rounded Corners 8">
              <a:extLst>
                <a:ext uri="{FF2B5EF4-FFF2-40B4-BE49-F238E27FC236}">
                  <a16:creationId xmlns:a16="http://schemas.microsoft.com/office/drawing/2014/main" id="{439BE4AE-5D06-AA6E-C93C-49489514FFAB}"/>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5">
              <a:extLst>
                <a:ext uri="{FF2B5EF4-FFF2-40B4-BE49-F238E27FC236}">
                  <a16:creationId xmlns:a16="http://schemas.microsoft.com/office/drawing/2014/main" id="{9C0DA5C8-674E-38B8-5200-FEB3CF09EA21}"/>
                </a:ext>
              </a:extLst>
            </p:cNvPr>
            <p:cNvSpPr>
              <a:spLocks noChangeArrowheads="1"/>
            </p:cNvSpPr>
            <p:nvPr/>
          </p:nvSpPr>
          <p:spPr bwMode="auto">
            <a:xfrm>
              <a:off x="7461631" y="1547009"/>
              <a:ext cx="3942428" cy="23051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Lựa chọn và thực hiện một trong hai nhiệm vụ sau.</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1. Thiết kế một tấm áp phích nhằm tuyên truyền mọi người bảo vệ di tích Cố đô Huế.</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2. Đóng vai hướng dẫn viên du lịch, hãy giới thiệu về một cảnh quan thiên nhiên hoặc một di tích trong Quần thể di tích Cố đô Huế.</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04578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D58F9D3-3DDC-364A-3F51-CB1D89156F1B}"/>
              </a:ext>
            </a:extLst>
          </p:cNvPr>
          <p:cNvSpPr txBox="1"/>
          <p:nvPr/>
        </p:nvSpPr>
        <p:spPr>
          <a:xfrm>
            <a:off x="581025" y="457200"/>
            <a:ext cx="11220450" cy="5386090"/>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Giới thiệu về Chùa Thiên Mụ</a:t>
            </a:r>
          </a:p>
          <a:p>
            <a:pPr algn="just"/>
            <a:r>
              <a:rPr lang="vi-VN" sz="2400" b="0" i="0" dirty="0">
                <a:solidFill>
                  <a:srgbClr val="000000"/>
                </a:solidFill>
                <a:effectLst/>
                <a:latin typeface="Calibri" panose="020F0502020204030204" pitchFamily="34" charset="0"/>
                <a:cs typeface="Calibri" panose="020F0502020204030204" pitchFamily="34" charset="0"/>
              </a:rPr>
              <a:t>- Chùa Thiên Mụ, còn được gọi là chùa Linh Mụ, được chúa Nguyễn Hoàng cho xây dựng vào năm 1601. Chùa nằm bên bờ Bắc sông Hương thuộc địa phận xã Hương Long, cách trung tâm thành phố Huế 5 km.</a:t>
            </a:r>
          </a:p>
          <a:p>
            <a:pPr algn="just"/>
            <a:r>
              <a:rPr lang="vi-VN" sz="2400" b="0" i="0" dirty="0">
                <a:solidFill>
                  <a:srgbClr val="000000"/>
                </a:solidFill>
                <a:effectLst/>
                <a:latin typeface="Calibri" panose="020F0502020204030204" pitchFamily="34" charset="0"/>
                <a:cs typeface="Calibri" panose="020F0502020204030204" pitchFamily="34" charset="0"/>
              </a:rPr>
              <a:t>- Hai công trình kiến trúc chính của chùa là Tháp Phước Duyên và Điện Đại Hùng.</a:t>
            </a:r>
          </a:p>
          <a:p>
            <a:pPr algn="just"/>
            <a:r>
              <a:rPr lang="vi-VN" sz="2400" b="0" i="0" dirty="0">
                <a:solidFill>
                  <a:srgbClr val="000000"/>
                </a:solidFill>
                <a:effectLst/>
                <a:latin typeface="Calibri" panose="020F0502020204030204" pitchFamily="34" charset="0"/>
                <a:cs typeface="Calibri" panose="020F0502020204030204" pitchFamily="34" charset="0"/>
              </a:rPr>
              <a:t>+ Tháp Phước Duyên hình bát giác cao 7 tầng, 21m, mỗi tầng thờ một đức Như Lai, tầng cao nhất thờ Đức Thế Tôn;</a:t>
            </a:r>
          </a:p>
          <a:p>
            <a:pPr algn="just"/>
            <a:r>
              <a:rPr lang="vi-VN" sz="2400" b="0" i="0" dirty="0">
                <a:solidFill>
                  <a:srgbClr val="000000"/>
                </a:solidFill>
                <a:effectLst/>
                <a:latin typeface="Calibri" panose="020F0502020204030204" pitchFamily="34" charset="0"/>
                <a:cs typeface="Calibri" panose="020F0502020204030204" pitchFamily="34" charset="0"/>
              </a:rPr>
              <a:t>+ Điện Đại Hùng là ngôi điện chính trong chùa, có kiến trúc nguy nga đồ sộ; ngoài bức tượng Phật bằng đồng trong điện còn có vô số tượng và một khánh đồng đúc năm 1677; một bức hoành phi bằng gỗ được sơn son thếp vàng do tự tay chúa Nguyễn Phúc Chu đề tặng năm 1714.</a:t>
            </a:r>
          </a:p>
          <a:p>
            <a:pPr algn="just"/>
            <a:r>
              <a:rPr lang="vi-VN" sz="2400" b="0" i="0" dirty="0">
                <a:solidFill>
                  <a:srgbClr val="000000"/>
                </a:solidFill>
                <a:effectLst/>
                <a:latin typeface="Calibri" panose="020F0502020204030204" pitchFamily="34" charset="0"/>
                <a:cs typeface="Calibri" panose="020F0502020204030204" pitchFamily="34" charset="0"/>
              </a:rPr>
              <a:t>- Từ ngày xây dựng cho đến nay ngôi chùa đã được trùng tu 8 lần. Qua những lần trùng tu, ngôi chùa vẫn giữ được vẻ đẹp uy nghiêm, huy hoàng, tráng lệ.</a:t>
            </a:r>
          </a:p>
          <a:p>
            <a:pPr algn="just"/>
            <a:r>
              <a:rPr lang="vi-VN" sz="2400" b="0" i="0" dirty="0">
                <a:solidFill>
                  <a:srgbClr val="000000"/>
                </a:solidFill>
                <a:effectLst/>
                <a:latin typeface="Calibri" panose="020F0502020204030204" pitchFamily="34" charset="0"/>
                <a:cs typeface="Calibri" panose="020F0502020204030204" pitchFamily="34" charset="0"/>
              </a:rPr>
              <a:t>- Năm 1996, Bộ Văn hóa và Thông tin đã công nhận Chùa Thiên Mụ là di tích cấp quốc gia.</a:t>
            </a:r>
          </a:p>
        </p:txBody>
      </p:sp>
    </p:spTree>
    <p:extLst>
      <p:ext uri="{BB962C8B-B14F-4D97-AF65-F5344CB8AC3E}">
        <p14:creationId xmlns:p14="http://schemas.microsoft.com/office/powerpoint/2010/main" val="12088258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
        <p:nvSpPr>
          <p:cNvPr id="4" name="TextBox 3">
            <a:extLst>
              <a:ext uri="{FF2B5EF4-FFF2-40B4-BE49-F238E27FC236}">
                <a16:creationId xmlns:a16="http://schemas.microsoft.com/office/drawing/2014/main" id="{46967D38-CCF6-32DB-5E39-930C2856A5DC}"/>
              </a:ext>
            </a:extLst>
          </p:cNvPr>
          <p:cNvSpPr txBox="1"/>
          <p:nvPr/>
        </p:nvSpPr>
        <p:spPr>
          <a:xfrm>
            <a:off x="3533775" y="2276475"/>
            <a:ext cx="361950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Mụ</a:t>
            </a:r>
            <a:endPar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Dâu</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Hương</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algn="ctr" defTabSz="1219170">
              <a:buClr>
                <a:srgbClr val="000000"/>
              </a:buClr>
            </a:pP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Keo</a:t>
            </a:r>
            <a:endPar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764457"/>
          </a:xfrm>
          <a:prstGeom prst="rect">
            <a:avLst/>
          </a:prstGeom>
          <a:noFill/>
        </p:spPr>
        <p:txBody>
          <a:bodyPr wrap="square" lIns="121920" tIns="60960" rIns="121920" bIns="60960">
            <a:spAutoFit/>
          </a:bodyPr>
          <a:lstStyle/>
          <a:p>
            <a:pPr algn="ctr" defTabSz="1219170">
              <a:buClr>
                <a:srgbClr val="000000"/>
              </a:buClr>
            </a:pPr>
            <a:r>
              <a:rPr lang="vi-VN"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Ngôi chùa nào được mệnh danh là “Đệ nhất cổ tự”?</a:t>
            </a:r>
            <a:endPar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739" y="3863553"/>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algn="ctr" defTabSz="1219170">
              <a:buClr>
                <a:srgbClr val="000000"/>
              </a:buClr>
            </a:pPr>
            <a:r>
              <a:rPr lang="vi-VN"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2: Đây là cổng lớn nhất trong 4 cổng chính của Kinh thành Huế chỉ dành cho vua đi hoặc tiếp các sứ thần.</a:t>
            </a:r>
            <a:endParaRPr lang="en-US"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Tây</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cs typeface="Arial"/>
                <a:sym typeface="Arial"/>
              </a:rPr>
              <a:t>Đông</a:t>
            </a:r>
            <a:endParaRPr lang="en-US" sz="3200"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18054" y="3908417"/>
            <a:ext cx="304281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Ngọ</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Môn</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Đức</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16567" y="3902864"/>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algn="ctr" defTabSz="1219170">
              <a:buClr>
                <a:srgbClr val="000000"/>
              </a:buClr>
            </a:pPr>
            <a:r>
              <a:rPr lang="vi-VN"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3: Dòng sông thơ mộng nằm cạnh núi Ngự Bình?</a:t>
            </a:r>
            <a:endPar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590626" y="4113923"/>
            <a:ext cx="3525791"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Kinh</a:t>
            </a:r>
            <a:r>
              <a:rPr lang="en-US" sz="3200" b="1" kern="0" dirty="0">
                <a:solidFill>
                  <a:srgbClr val="000000"/>
                </a:solidFill>
                <a:cs typeface="Arial"/>
                <a:sym typeface="Arial"/>
              </a:rPr>
              <a:t> </a:t>
            </a:r>
            <a:r>
              <a:rPr lang="en-US" sz="3200" b="1" kern="0" dirty="0" err="1">
                <a:solidFill>
                  <a:srgbClr val="000000"/>
                </a:solidFill>
                <a:cs typeface="Arial"/>
                <a:sym typeface="Arial"/>
              </a:rPr>
              <a:t>Thầy</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178097" y="5528822"/>
            <a:ext cx="4072699" cy="677108"/>
          </a:xfrm>
          <a:prstGeom prst="rect">
            <a:avLst/>
          </a:prstGeom>
          <a:noFill/>
        </p:spPr>
        <p:txBody>
          <a:bodyPr wrap="square" lIns="121920" tIns="60960" rIns="121920" bIns="60960">
            <a:spAutoFit/>
          </a:bodyPr>
          <a:lstStyle/>
          <a:p>
            <a:pPr algn="ctr" defTabSz="1219170">
              <a:buClr>
                <a:srgbClr val="000000"/>
              </a:buClr>
            </a:pPr>
            <a:r>
              <a:rPr lang="en-US" sz="3600" b="1" kern="0" dirty="0" err="1">
                <a:solidFill>
                  <a:srgbClr val="000000"/>
                </a:solidFill>
                <a:latin typeface="Arial" panose="020B0604020202020204" pitchFamily="34" charset="0"/>
                <a:cs typeface="Calibri" panose="020F0502020204030204" pitchFamily="34" charset="0"/>
                <a:sym typeface="Arial"/>
              </a:rPr>
              <a:t>Sông</a:t>
            </a:r>
            <a:r>
              <a:rPr lang="en-US" sz="3600" b="1" kern="0" dirty="0">
                <a:solidFill>
                  <a:srgbClr val="000000"/>
                </a:solidFill>
                <a:latin typeface="Arial" panose="020B0604020202020204" pitchFamily="34" charset="0"/>
                <a:cs typeface="Calibri" panose="020F0502020204030204" pitchFamily="34" charset="0"/>
                <a:sym typeface="Arial"/>
              </a:rPr>
              <a:t> </a:t>
            </a:r>
            <a:r>
              <a:rPr lang="en-US" sz="3600" b="1" kern="0" dirty="0" err="1">
                <a:solidFill>
                  <a:srgbClr val="000000"/>
                </a:solidFill>
                <a:latin typeface="Arial" panose="020B0604020202020204" pitchFamily="34" charset="0"/>
                <a:cs typeface="Calibri" panose="020F0502020204030204" pitchFamily="34" charset="0"/>
                <a:sym typeface="Arial"/>
              </a:rPr>
              <a:t>Gianh</a:t>
            </a:r>
            <a:endParaRPr lang="en-US" sz="3600" b="1" kern="0" dirty="0">
              <a:ln w="0"/>
              <a:solidFill>
                <a:srgbClr val="000000"/>
              </a:solidFill>
              <a:effectLst>
                <a:outerShdw blurRad="38100" dist="19050" dir="2700000" algn="tl" rotWithShape="0">
                  <a:srgbClr val="191919">
                    <a:alpha val="40000"/>
                  </a:srgbClr>
                </a:outerShdw>
              </a:effectLst>
              <a:latin typeface="Arial"/>
              <a:cs typeface="Calibri" panose="020F0502020204030204" pitchFamily="34" charset="0"/>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63541" y="4179983"/>
            <a:ext cx="3449259"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Hồng</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141233" y="5753019"/>
            <a:ext cx="3327832"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latin typeface="Arial"/>
                <a:cs typeface="Arial"/>
                <a:sym typeface="Arial"/>
              </a:rPr>
              <a:t>Sông</a:t>
            </a:r>
            <a:r>
              <a:rPr lang="en-US" sz="3200" b="1" kern="0" dirty="0">
                <a:solidFill>
                  <a:srgbClr val="000000"/>
                </a:solidFill>
                <a:latin typeface="Arial"/>
                <a:cs typeface="Arial"/>
                <a:sym typeface="Arial"/>
              </a:rPr>
              <a:t> </a:t>
            </a:r>
            <a:r>
              <a:rPr lang="en-US" sz="3200" b="1" kern="0" dirty="0" err="1">
                <a:solidFill>
                  <a:srgbClr val="000000"/>
                </a:solidFill>
                <a:latin typeface="Arial"/>
                <a:cs typeface="Arial"/>
                <a:sym typeface="Arial"/>
              </a:rPr>
              <a:t>Hương</a:t>
            </a:r>
            <a:endParaRPr lang="en-US" sz="3200" b="1"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books&#10;&#10;Description automatically generated with medium confidence">
            <a:extLst>
              <a:ext uri="{FF2B5EF4-FFF2-40B4-BE49-F238E27FC236}">
                <a16:creationId xmlns:a16="http://schemas.microsoft.com/office/drawing/2014/main" id="{F3BA17C1-3646-4C92-A8C4-5DBE7D71A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id="{82465F51-44EE-4360-9CC0-7B5969B47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id="{82465F51-44EE-4360-9CC0-7B5969B47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6" name="TextBox 5"/>
          <p:cNvSpPr txBox="1"/>
          <p:nvPr/>
        </p:nvSpPr>
        <p:spPr>
          <a:xfrm>
            <a:off x="1918302" y="323211"/>
            <a:ext cx="9046543" cy="1200329"/>
          </a:xfrm>
          <a:prstGeom prst="rect">
            <a:avLst/>
          </a:prstGeom>
          <a:noFill/>
        </p:spPr>
        <p:txBody>
          <a:bodyPr wrap="square" rtlCol="0">
            <a:spAutoFit/>
          </a:bodyPr>
          <a:lstStyle/>
          <a:p>
            <a:r>
              <a:rPr lang="en-US" sz="3600" dirty="0" err="1" smtClean="0">
                <a:solidFill>
                  <a:srgbClr val="0070C0"/>
                </a:solidFill>
                <a:latin typeface="HP001 5 hàng 1 ô ly" panose="020B0603050302020204" pitchFamily="34" charset="0"/>
              </a:rPr>
              <a:t>Thứ</a:t>
            </a:r>
            <a:r>
              <a:rPr lang="en-US" sz="3600" dirty="0" smtClean="0">
                <a:solidFill>
                  <a:srgbClr val="0070C0"/>
                </a:solidFill>
                <a:latin typeface="HP001 5 hàng 1 ô ly" panose="020B0603050302020204" pitchFamily="34" charset="0"/>
              </a:rPr>
              <a:t> </a:t>
            </a:r>
            <a:r>
              <a:rPr lang="en-US" sz="3600" dirty="0" err="1" smtClean="0">
                <a:solidFill>
                  <a:srgbClr val="0070C0"/>
                </a:solidFill>
                <a:latin typeface="HP001 5 hàng 1 ô ly" panose="020B0603050302020204" pitchFamily="34" charset="0"/>
              </a:rPr>
              <a:t>năm</a:t>
            </a:r>
            <a:r>
              <a:rPr lang="en-US" sz="3600" dirty="0" smtClean="0">
                <a:solidFill>
                  <a:srgbClr val="0070C0"/>
                </a:solidFill>
                <a:latin typeface="HP001 5 hàng 1 ô ly" panose="020B0603050302020204" pitchFamily="34" charset="0"/>
              </a:rPr>
              <a:t> </a:t>
            </a:r>
            <a:r>
              <a:rPr lang="en-US" sz="3600" dirty="0" err="1" smtClean="0">
                <a:solidFill>
                  <a:srgbClr val="0070C0"/>
                </a:solidFill>
                <a:latin typeface="HP001 5 hàng 1 ô ly" panose="020B0603050302020204" pitchFamily="34" charset="0"/>
              </a:rPr>
              <a:t>ngày</a:t>
            </a:r>
            <a:r>
              <a:rPr lang="en-US" sz="3600" smtClean="0">
                <a:solidFill>
                  <a:srgbClr val="0070C0"/>
                </a:solidFill>
                <a:latin typeface="HP001 5 hàng 1 ô ly" panose="020B0603050302020204" pitchFamily="34" charset="0"/>
              </a:rPr>
              <a:t> </a:t>
            </a:r>
            <a:r>
              <a:rPr lang="en-US" sz="3600" smtClean="0">
                <a:solidFill>
                  <a:srgbClr val="0070C0"/>
                </a:solidFill>
                <a:latin typeface="HP001 5 hàng 1 ô ly" panose="020B0603050302020204" pitchFamily="34" charset="0"/>
              </a:rPr>
              <a:t>16</a:t>
            </a:r>
            <a:r>
              <a:rPr lang="en-US" sz="3600" smtClean="0">
                <a:solidFill>
                  <a:srgbClr val="0070C0"/>
                </a:solidFill>
                <a:latin typeface="HP001 5 hàng 1 ô ly" panose="020B0603050302020204" pitchFamily="34" charset="0"/>
              </a:rPr>
              <a:t> </a:t>
            </a:r>
            <a:r>
              <a:rPr lang="en-US" sz="3600" dirty="0" err="1" smtClean="0">
                <a:solidFill>
                  <a:srgbClr val="0070C0"/>
                </a:solidFill>
                <a:latin typeface="HP001 5 hàng 1 ô ly" panose="020B0603050302020204" pitchFamily="34" charset="0"/>
              </a:rPr>
              <a:t>tháng</a:t>
            </a:r>
            <a:r>
              <a:rPr lang="en-US" sz="3600" dirty="0" smtClean="0">
                <a:solidFill>
                  <a:srgbClr val="0070C0"/>
                </a:solidFill>
                <a:latin typeface="HP001 5 hàng 1 ô ly" panose="020B0603050302020204" pitchFamily="34" charset="0"/>
              </a:rPr>
              <a:t> </a:t>
            </a:r>
            <a:r>
              <a:rPr lang="en-US" sz="3600" dirty="0" smtClean="0">
                <a:solidFill>
                  <a:srgbClr val="0070C0"/>
                </a:solidFill>
                <a:latin typeface="HP001 5 hàng 1 ô ly" panose="020B0603050302020204" pitchFamily="34" charset="0"/>
              </a:rPr>
              <a:t>01</a:t>
            </a:r>
            <a:r>
              <a:rPr lang="en-US" sz="3600" dirty="0" smtClean="0">
                <a:solidFill>
                  <a:srgbClr val="0070C0"/>
                </a:solidFill>
                <a:latin typeface="HP001 5 hàng 1 ô ly" panose="020B0603050302020204" pitchFamily="34" charset="0"/>
              </a:rPr>
              <a:t> </a:t>
            </a:r>
            <a:r>
              <a:rPr lang="en-US" sz="3600" dirty="0" err="1" smtClean="0">
                <a:solidFill>
                  <a:srgbClr val="0070C0"/>
                </a:solidFill>
                <a:latin typeface="HP001 5 hàng 1 ô ly" panose="020B0603050302020204" pitchFamily="34" charset="0"/>
              </a:rPr>
              <a:t>năm</a:t>
            </a:r>
            <a:r>
              <a:rPr lang="en-US" sz="3600" dirty="0" smtClean="0">
                <a:solidFill>
                  <a:srgbClr val="0070C0"/>
                </a:solidFill>
                <a:latin typeface="HP001 5 hàng 1 ô ly" panose="020B0603050302020204" pitchFamily="34" charset="0"/>
              </a:rPr>
              <a:t> </a:t>
            </a:r>
            <a:r>
              <a:rPr lang="en-US" sz="3600" dirty="0" smtClean="0">
                <a:solidFill>
                  <a:srgbClr val="0070C0"/>
                </a:solidFill>
                <a:latin typeface="HP001 5 hàng 1 ô ly" panose="020B0603050302020204" pitchFamily="34" charset="0"/>
              </a:rPr>
              <a:t>2025</a:t>
            </a:r>
            <a:endParaRPr lang="en-US" sz="3600" dirty="0" smtClean="0">
              <a:solidFill>
                <a:srgbClr val="0070C0"/>
              </a:solidFill>
              <a:latin typeface="HP001 5 hàng 1 ô ly" panose="020B0603050302020204" pitchFamily="34" charset="0"/>
            </a:endParaRPr>
          </a:p>
          <a:p>
            <a:r>
              <a:rPr lang="en-US" sz="3600" dirty="0">
                <a:solidFill>
                  <a:srgbClr val="0070C0"/>
                </a:solidFill>
                <a:latin typeface="HP001 5 hàng 1 ô ly" panose="020B0603050302020204" pitchFamily="34" charset="0"/>
              </a:rPr>
              <a:t>	</a:t>
            </a:r>
            <a:r>
              <a:rPr lang="en-US" sz="3600" dirty="0" smtClean="0">
                <a:solidFill>
                  <a:srgbClr val="0070C0"/>
                </a:solidFill>
                <a:latin typeface="HP001 5 hàng 1 ô ly" panose="020B0603050302020204" pitchFamily="34" charset="0"/>
              </a:rPr>
              <a:t>	        </a:t>
            </a:r>
            <a:r>
              <a:rPr lang="en-US" sz="3600" dirty="0" err="1" smtClean="0">
                <a:solidFill>
                  <a:srgbClr val="0070C0"/>
                </a:solidFill>
                <a:latin typeface="HP001 5 hàng 1 ô ly" panose="020B0603050302020204" pitchFamily="34" charset="0"/>
              </a:rPr>
              <a:t>Địa</a:t>
            </a:r>
            <a:r>
              <a:rPr lang="en-US" sz="3600" dirty="0" smtClean="0">
                <a:solidFill>
                  <a:srgbClr val="0070C0"/>
                </a:solidFill>
                <a:latin typeface="HP001 5 hàng 1 ô ly" panose="020B0603050302020204" pitchFamily="34" charset="0"/>
              </a:rPr>
              <a:t> </a:t>
            </a:r>
            <a:r>
              <a:rPr lang="en-US" sz="3600" dirty="0" err="1" smtClean="0">
                <a:solidFill>
                  <a:srgbClr val="0070C0"/>
                </a:solidFill>
                <a:latin typeface="HP001 5 hàng 1 ô ly" panose="020B0603050302020204" pitchFamily="34" charset="0"/>
              </a:rPr>
              <a:t>lí</a:t>
            </a:r>
            <a:endParaRPr lang="en-US" sz="3600" dirty="0">
              <a:solidFill>
                <a:srgbClr val="0070C0"/>
              </a:solidFill>
              <a:latin typeface="HP001 5 hàng 1 ô ly" panose="020B0603050302020204" pitchFamily="34" charset="0"/>
            </a:endParaRPr>
          </a:p>
        </p:txBody>
      </p:sp>
      <p:sp>
        <p:nvSpPr>
          <p:cNvPr id="84" name="TextBox 83"/>
          <p:cNvSpPr txBox="1"/>
          <p:nvPr/>
        </p:nvSpPr>
        <p:spPr>
          <a:xfrm>
            <a:off x="1143563" y="1496545"/>
            <a:ext cx="10740298" cy="646331"/>
          </a:xfrm>
          <a:prstGeom prst="rect">
            <a:avLst/>
          </a:prstGeom>
          <a:noFill/>
        </p:spPr>
        <p:txBody>
          <a:bodyPr wrap="square" rtlCol="0">
            <a:spAutoFit/>
          </a:bodyPr>
          <a:lstStyle/>
          <a:p>
            <a:pPr algn="ctr"/>
            <a:r>
              <a:rPr lang="en-US" sz="3600" dirty="0" err="1" smtClean="0">
                <a:solidFill>
                  <a:srgbClr val="FF0000"/>
                </a:solidFill>
                <a:latin typeface="HP001 5 hàng 1 ô ly" panose="020B0603050302020204" pitchFamily="34" charset="0"/>
              </a:rPr>
              <a:t>Bái</a:t>
            </a:r>
            <a:r>
              <a:rPr lang="en-US" sz="3600" dirty="0" smtClean="0">
                <a:solidFill>
                  <a:srgbClr val="FF0000"/>
                </a:solidFill>
                <a:latin typeface="HP001 5 hàng 1 ô ly" panose="020B0603050302020204" pitchFamily="34" charset="0"/>
              </a:rPr>
              <a:t> </a:t>
            </a:r>
            <a:r>
              <a:rPr lang="en-US" sz="3600" dirty="0" smtClean="0">
                <a:solidFill>
                  <a:srgbClr val="FF0000"/>
                </a:solidFill>
                <a:latin typeface="HP001 5 hàng 1 ô ly" panose="020B0603050302020204" pitchFamily="34" charset="0"/>
              </a:rPr>
              <a:t>18. </a:t>
            </a:r>
            <a:r>
              <a:rPr lang="en-US" sz="3600" dirty="0" err="1" smtClean="0">
                <a:solidFill>
                  <a:srgbClr val="FF0000"/>
                </a:solidFill>
                <a:latin typeface="HP001 5 hàng 1 ô ly" panose="020B0603050302020204" pitchFamily="34" charset="0"/>
              </a:rPr>
              <a:t>Cố</a:t>
            </a:r>
            <a:r>
              <a:rPr lang="en-US" sz="3600" dirty="0" smtClean="0">
                <a:solidFill>
                  <a:srgbClr val="FF0000"/>
                </a:solidFill>
                <a:latin typeface="HP001 5 hàng 1 ô ly" panose="020B0603050302020204" pitchFamily="34" charset="0"/>
              </a:rPr>
              <a:t> </a:t>
            </a:r>
            <a:r>
              <a:rPr lang="en-US" sz="3600" dirty="0" err="1" smtClean="0">
                <a:solidFill>
                  <a:srgbClr val="FF0000"/>
                </a:solidFill>
                <a:latin typeface="HP001 5 hàng 1 ô ly" panose="020B0603050302020204" pitchFamily="34" charset="0"/>
              </a:rPr>
              <a:t>Đô</a:t>
            </a:r>
            <a:r>
              <a:rPr lang="en-US" sz="3600" dirty="0" smtClean="0">
                <a:solidFill>
                  <a:srgbClr val="FF0000"/>
                </a:solidFill>
                <a:latin typeface="HP001 5 hàng 1 ô ly" panose="020B0603050302020204" pitchFamily="34" charset="0"/>
              </a:rPr>
              <a:t> </a:t>
            </a:r>
            <a:r>
              <a:rPr lang="en-US" sz="3600" dirty="0" err="1" smtClean="0">
                <a:solidFill>
                  <a:srgbClr val="FF0000"/>
                </a:solidFill>
                <a:latin typeface="HP001 5 hàng 1 ô ly" panose="020B0603050302020204" pitchFamily="34" charset="0"/>
              </a:rPr>
              <a:t>Huế</a:t>
            </a:r>
            <a:r>
              <a:rPr lang="en-US" sz="3600" dirty="0" smtClean="0">
                <a:solidFill>
                  <a:srgbClr val="FF0000"/>
                </a:solidFill>
                <a:latin typeface="HP001 5 hàng 1 ô ly" panose="020B0603050302020204" pitchFamily="34" charset="0"/>
              </a:rPr>
              <a:t> </a:t>
            </a:r>
            <a:r>
              <a:rPr lang="en-US" sz="3600" dirty="0" smtClean="0">
                <a:solidFill>
                  <a:srgbClr val="FF0000"/>
                </a:solidFill>
                <a:latin typeface="HP001 5 hàng 1 ô ly" panose="020B0603050302020204" pitchFamily="34" charset="0"/>
              </a:rPr>
              <a:t>(</a:t>
            </a:r>
            <a:r>
              <a:rPr lang="en-US" sz="3600" dirty="0" err="1" smtClean="0">
                <a:solidFill>
                  <a:srgbClr val="FF0000"/>
                </a:solidFill>
                <a:latin typeface="HP001 5 hàng 1 ô ly" panose="020B0603050302020204" pitchFamily="34" charset="0"/>
              </a:rPr>
              <a:t>tiết</a:t>
            </a:r>
            <a:r>
              <a:rPr lang="en-US" sz="3600" dirty="0" smtClean="0">
                <a:solidFill>
                  <a:srgbClr val="FF0000"/>
                </a:solidFill>
                <a:latin typeface="HP001 5 hàng 1 ô ly" panose="020B0603050302020204" pitchFamily="34" charset="0"/>
              </a:rPr>
              <a:t> </a:t>
            </a:r>
            <a:r>
              <a:rPr lang="en-US" sz="3600" dirty="0" smtClean="0">
                <a:solidFill>
                  <a:srgbClr val="FF0000"/>
                </a:solidFill>
                <a:latin typeface="HP001 5 hàng 1 ô ly" panose="020B0603050302020204" pitchFamily="34" charset="0"/>
              </a:rPr>
              <a:t>2)</a:t>
            </a:r>
            <a:endParaRPr lang="en-US" sz="3600" dirty="0">
              <a:solidFill>
                <a:srgbClr val="FF0000"/>
              </a:solidFill>
              <a:latin typeface="HP001 5 hàng 1 ô ly" panose="020B0603050302020204" pitchFamily="34" charset="0"/>
            </a:endParaRPr>
          </a:p>
        </p:txBody>
      </p:sp>
    </p:spTree>
    <p:extLst>
      <p:ext uri="{BB962C8B-B14F-4D97-AF65-F5344CB8AC3E}">
        <p14:creationId xmlns:p14="http://schemas.microsoft.com/office/powerpoint/2010/main" val="291494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66039D-FBEB-FC9A-7AB2-5F3580BCFEB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308324"/>
          </a:xfrm>
          <a:prstGeom prst="rect">
            <a:avLst/>
          </a:prstGeom>
          <a:noFill/>
        </p:spPr>
        <p:txBody>
          <a:bodyPr wrap="square" rtlCol="0">
            <a:spAutoFit/>
          </a:bodyPr>
          <a:lstStyle/>
          <a:p>
            <a:pPr lvl="0" algn="ctr" defTabSz="457200"/>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giữ</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gìn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1146</Words>
  <Application>Microsoft Office PowerPoint</Application>
  <PresentationFormat>Widescreen</PresentationFormat>
  <Paragraphs>102</Paragraphs>
  <Slides>24</Slides>
  <Notes>12</Notes>
  <HiddenSlides>0</HiddenSlides>
  <MMClips>12</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24</vt:i4>
      </vt:variant>
    </vt:vector>
  </HeadingPairs>
  <TitlesOfParts>
    <vt:vector size="45" baseType="lpstr">
      <vt:lpstr>微软雅黑</vt:lpstr>
      <vt:lpstr>宋体</vt:lpstr>
      <vt:lpstr>Arial</vt:lpstr>
      <vt:lpstr>Bebas Neue</vt:lpstr>
      <vt:lpstr>Calibri</vt:lpstr>
      <vt:lpstr>Calibri Light</vt:lpstr>
      <vt:lpstr>Cambria</vt:lpstr>
      <vt:lpstr>Chau Philomene One</vt:lpstr>
      <vt:lpstr>等线</vt:lpstr>
      <vt:lpstr>Georgia</vt:lpstr>
      <vt:lpstr>Handlee</vt:lpstr>
      <vt:lpstr>HP001 5 hàng 1 ô ly</vt:lpstr>
      <vt:lpstr>inpin heiti</vt:lpstr>
      <vt:lpstr>Open Sans</vt:lpstr>
      <vt:lpstr>Signika Negative</vt:lpstr>
      <vt:lpstr>Tahoma</vt:lpstr>
      <vt:lpstr>Times New Roman</vt:lpstr>
      <vt:lpstr>6_Office 主题</vt:lpstr>
      <vt:lpstr>1_Office Theme</vt:lpstr>
      <vt:lpstr>1_Simple Light</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2023-11-14T08:52:16Z</dcterms:created>
  <dcterms:modified xsi:type="dcterms:W3CDTF">2024-12-26T02:31:46Z</dcterms:modified>
</cp:coreProperties>
</file>