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68" r:id="rId5"/>
    <p:sldId id="264" r:id="rId6"/>
    <p:sldId id="260" r:id="rId7"/>
    <p:sldId id="265" r:id="rId8"/>
    <p:sldId id="261" r:id="rId9"/>
    <p:sldId id="269" r:id="rId10"/>
    <p:sldId id="267"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F46"/>
    <a:srgbClr val="67E951"/>
    <a:srgbClr val="F25858"/>
    <a:srgbClr val="36C6F3"/>
    <a:srgbClr val="F7941D"/>
    <a:srgbClr val="F8A015"/>
    <a:srgbClr val="E6E6E6"/>
    <a:srgbClr val="F6A108"/>
    <a:srgbClr val="FEEEBD"/>
    <a:srgbClr val="2FB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4249" autoAdjust="0"/>
  </p:normalViewPr>
  <p:slideViewPr>
    <p:cSldViewPr snapToGrid="0">
      <p:cViewPr varScale="1">
        <p:scale>
          <a:sx n="72" d="100"/>
          <a:sy n="72" d="100"/>
        </p:scale>
        <p:origin x="8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7" name="Google Shape;9;p2"/>
          <p:cNvSpPr/>
          <p:nvPr userDrawn="1"/>
        </p:nvSpPr>
        <p:spPr>
          <a:xfrm>
            <a:off x="964936" y="2325189"/>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accent6">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10;p2"/>
          <p:cNvSpPr/>
          <p:nvPr userDrawn="1"/>
        </p:nvSpPr>
        <p:spPr>
          <a:xfrm>
            <a:off x="664108" y="2178984"/>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11;p2"/>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p2"/>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lumMod val="40000"/>
                <a:lumOff val="6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endParaRPr lang="vi-VN" sz="5400" dirty="0">
              <a:solidFill>
                <a:schemeClr val="bg1"/>
              </a:solidFill>
              <a:latin typeface="+mj-lt"/>
            </a:endParaRPr>
          </a:p>
        </p:txBody>
      </p:sp>
      <p:sp>
        <p:nvSpPr>
          <p:cNvPr id="7" name="Google Shape;26;p4"/>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Rectangle 7"/>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chemeClr val="accent6">
              <a:lumMod val="75000"/>
            </a:schemeClr>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p:cNvSpPr/>
          <p:nvPr userDrawn="1"/>
        </p:nvSpPr>
        <p:spPr>
          <a:xfrm rot="5400000" flipH="1">
            <a:off x="878115" y="-878118"/>
            <a:ext cx="2249716" cy="4005946"/>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KHÁM PHÁ</a:t>
            </a:r>
            <a:endParaRPr lang="vi-VN" sz="5400" dirty="0">
              <a:solidFill>
                <a:schemeClr val="bg1"/>
              </a:solidFill>
              <a:latin typeface="+mj-lt"/>
            </a:endParaRPr>
          </a:p>
        </p:txBody>
      </p:sp>
      <p:sp>
        <p:nvSpPr>
          <p:cNvPr id="7" name="Google Shape;125;p17"/>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2E7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rgbClr val="2E75B6"/>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p:cNvSpPr/>
          <p:nvPr userDrawn="1"/>
        </p:nvSpPr>
        <p:spPr>
          <a:xfrm rot="5400000" flipH="1">
            <a:off x="1074056" y="-1074060"/>
            <a:ext cx="2249716" cy="43978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THỰC HÀNH</a:t>
            </a:r>
            <a:endParaRPr lang="vi-VN" sz="5400" dirty="0">
              <a:solidFill>
                <a:schemeClr val="bg1"/>
              </a:solidFill>
              <a:latin typeface="+mj-lt"/>
            </a:endParaRPr>
          </a:p>
        </p:txBody>
      </p:sp>
      <p:sp>
        <p:nvSpPr>
          <p:cNvPr id="4" name="Google Shape;138;p18"/>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rgbClr val="7030A0"/>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p:cNvSpPr/>
          <p:nvPr userDrawn="1"/>
        </p:nvSpPr>
        <p:spPr>
          <a:xfrm rot="5400000" flipH="1">
            <a:off x="878116" y="-878119"/>
            <a:ext cx="2249716" cy="4005948"/>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VẬN DỤNG</a:t>
            </a:r>
            <a:endParaRPr lang="vi-VN" sz="5400" dirty="0">
              <a:solidFill>
                <a:schemeClr val="bg1"/>
              </a:solidFill>
              <a:latin typeface="+mj-lt"/>
            </a:endParaRPr>
          </a:p>
        </p:txBody>
      </p:sp>
      <p:sp>
        <p:nvSpPr>
          <p:cNvPr id="4" name="Google Shape;181;p21"/>
          <p:cNvSpPr/>
          <p:nvPr userDrawn="1"/>
        </p:nvSpPr>
        <p:spPr>
          <a:xfrm rot="10800000">
            <a:off x="4920343" y="5250808"/>
            <a:ext cx="7271657" cy="160719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Rectangle 6"/>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rgbClr val="C00000"/>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9" name="Rectangle 8"/>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microsoft.com/office/2007/relationships/hdphoto" Target="../media/image5.wdp"/><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hdphoto" Target="../media/image13.wdp"/><Relationship Id="rId7" Type="http://schemas.openxmlformats.org/officeDocument/2006/relationships/image" Target="../media/image12.png"/><Relationship Id="rId6" Type="http://schemas.microsoft.com/office/2007/relationships/hdphoto" Target="../media/image11.wdp"/><Relationship Id="rId5" Type="http://schemas.openxmlformats.org/officeDocument/2006/relationships/image" Target="../media/image10.png"/><Relationship Id="rId4" Type="http://schemas.microsoft.com/office/2007/relationships/hdphoto" Target="../media/image9.wdp"/><Relationship Id="rId3" Type="http://schemas.openxmlformats.org/officeDocument/2006/relationships/image" Target="../media/image8.png"/><Relationship Id="rId2" Type="http://schemas.microsoft.com/office/2007/relationships/hdphoto" Target="../media/image7.wdp"/><Relationship Id="rId11" Type="http://schemas.openxmlformats.org/officeDocument/2006/relationships/slideLayout" Target="../slideLayouts/slideLayout5.xml"/><Relationship Id="rId10" Type="http://schemas.microsoft.com/office/2007/relationships/hdphoto" Target="../media/image3.wdp"/><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9" Type="http://schemas.openxmlformats.org/officeDocument/2006/relationships/image" Target="../media/image20.png"/><Relationship Id="rId8" Type="http://schemas.microsoft.com/office/2007/relationships/hdphoto" Target="../media/image19.wdp"/><Relationship Id="rId7" Type="http://schemas.openxmlformats.org/officeDocument/2006/relationships/image" Target="../media/image18.png"/><Relationship Id="rId6" Type="http://schemas.microsoft.com/office/2007/relationships/hdphoto" Target="../media/image17.wdp"/><Relationship Id="rId5" Type="http://schemas.openxmlformats.org/officeDocument/2006/relationships/image" Target="../media/image16.png"/><Relationship Id="rId4" Type="http://schemas.microsoft.com/office/2007/relationships/hdphoto" Target="../media/image15.wdp"/><Relationship Id="rId3" Type="http://schemas.openxmlformats.org/officeDocument/2006/relationships/image" Target="../media/image14.png"/><Relationship Id="rId2" Type="http://schemas.microsoft.com/office/2007/relationships/hdphoto" Target="../media/image3.wdp"/><Relationship Id="rId13" Type="http://schemas.openxmlformats.org/officeDocument/2006/relationships/slideLayout" Target="../slideLayouts/slideLayout5.xml"/><Relationship Id="rId12" Type="http://schemas.microsoft.com/office/2007/relationships/hdphoto" Target="../media/image23.wdp"/><Relationship Id="rId11" Type="http://schemas.openxmlformats.org/officeDocument/2006/relationships/image" Target="../media/image22.png"/><Relationship Id="rId10" Type="http://schemas.microsoft.com/office/2007/relationships/hdphoto" Target="../media/image21.wdp"/><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26.wdp"/><Relationship Id="rId2" Type="http://schemas.openxmlformats.org/officeDocument/2006/relationships/image" Target="../media/image25.png"/><Relationship Id="rId1" Type="http://schemas.openxmlformats.org/officeDocument/2006/relationships/image" Target="../media/image24.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31.jpeg"/><Relationship Id="rId4" Type="http://schemas.microsoft.com/office/2007/relationships/hdphoto" Target="../media/image30.wdp"/><Relationship Id="rId3" Type="http://schemas.openxmlformats.org/officeDocument/2006/relationships/image" Target="../media/image29.png"/><Relationship Id="rId2" Type="http://schemas.microsoft.com/office/2007/relationships/hdphoto" Target="../media/image28.wdp"/><Relationship Id="rId1" Type="http://schemas.openxmlformats.org/officeDocument/2006/relationships/image" Target="../media/image27.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microsoft.com/office/2007/relationships/hdphoto" Target="../media/image28.wdp"/><Relationship Id="rId3" Type="http://schemas.openxmlformats.org/officeDocument/2006/relationships/image" Target="../media/image27.png"/><Relationship Id="rId2" Type="http://schemas.microsoft.com/office/2007/relationships/hdphoto" Target="../media/image33.wdp"/><Relationship Id="rId1"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35.wdp"/><Relationship Id="rId1"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900" y="2437786"/>
            <a:ext cx="3520069" cy="1198880"/>
          </a:xfrm>
          <a:prstGeom prst="rect">
            <a:avLst/>
          </a:prstGeom>
          <a:noFill/>
        </p:spPr>
        <p:txBody>
          <a:bodyPr wrap="square" rtlCol="0">
            <a:spAutoFit/>
            <a:scene3d>
              <a:camera prst="orthographicFront"/>
              <a:lightRig rig="threePt" dir="t"/>
            </a:scene3d>
            <a:sp3d extrusionH="57150">
              <a:bevelT w="38100" h="38100"/>
            </a:sp3d>
          </a:bodyPr>
          <a:lstStyle/>
          <a:p>
            <a:pPr algn="ctr"/>
            <a:r>
              <a:rPr lang="vi-VN" sz="7200" dirty="0">
                <a:solidFill>
                  <a:schemeClr val="bg1"/>
                </a:solidFill>
                <a:effectLst>
                  <a:outerShdw blurRad="50800" dist="38100" algn="l" rotWithShape="0">
                    <a:prstClr val="black">
                      <a:alpha val="40000"/>
                    </a:prstClr>
                  </a:outerShdw>
                </a:effectLst>
                <a:latin typeface="Times New Roman" panose="02020603050405020304" charset="0"/>
                <a:cs typeface="Times New Roman" panose="02020603050405020304" charset="0"/>
              </a:rPr>
              <a:t>BÀI 18</a:t>
            </a:r>
            <a:endParaRPr lang="vi-VN" sz="7200" dirty="0">
              <a:solidFill>
                <a:schemeClr val="bg1"/>
              </a:solidFill>
              <a:effectLst>
                <a:outerShdw blurRad="50800" dist="38100" algn="l" rotWithShape="0">
                  <a:prstClr val="black">
                    <a:alpha val="40000"/>
                  </a:prstClr>
                </a:outerShdw>
              </a:effectLst>
              <a:latin typeface="Times New Roman" panose="02020603050405020304" charset="0"/>
              <a:cs typeface="Times New Roman" panose="02020603050405020304" charset="0"/>
            </a:endParaRPr>
          </a:p>
        </p:txBody>
      </p:sp>
      <p:sp>
        <p:nvSpPr>
          <p:cNvPr id="7" name="TextBox 6"/>
          <p:cNvSpPr txBox="1"/>
          <p:nvPr/>
        </p:nvSpPr>
        <p:spPr>
          <a:xfrm>
            <a:off x="144723" y="4460230"/>
            <a:ext cx="9241220" cy="2306955"/>
          </a:xfrm>
          <a:prstGeom prst="rect">
            <a:avLst/>
          </a:prstGeom>
          <a:noFill/>
        </p:spPr>
        <p:txBody>
          <a:bodyPr wrap="square" rtlCol="0">
            <a:spAutoFit/>
          </a:bodyPr>
          <a:lstStyle/>
          <a:p>
            <a:r>
              <a:rPr lang="vi-VN" sz="4800" dirty="0">
                <a:solidFill>
                  <a:schemeClr val="accent6">
                    <a:lumMod val="75000"/>
                  </a:schemeClr>
                </a:solidFill>
                <a:latin typeface="Times New Roman" panose="02020603050405020304" charset="0"/>
                <a:cs typeface="Times New Roman" panose="02020603050405020304" charset="0"/>
              </a:rPr>
              <a:t>CẦN LÀM GÌ ĐỂ BẢO VỆ </a:t>
            </a:r>
            <a:endParaRPr lang="vi-VN" sz="4800" dirty="0">
              <a:solidFill>
                <a:schemeClr val="accent6">
                  <a:lumMod val="75000"/>
                </a:schemeClr>
              </a:solidFill>
              <a:latin typeface="Times New Roman" panose="02020603050405020304" charset="0"/>
              <a:cs typeface="Times New Roman" panose="02020603050405020304" charset="0"/>
            </a:endParaRPr>
          </a:p>
          <a:p>
            <a:r>
              <a:rPr lang="vi-VN" sz="4800" dirty="0">
                <a:solidFill>
                  <a:schemeClr val="accent6">
                    <a:lumMod val="75000"/>
                  </a:schemeClr>
                </a:solidFill>
                <a:latin typeface="Times New Roman" panose="02020603050405020304" charset="0"/>
                <a:cs typeface="Times New Roman" panose="02020603050405020304" charset="0"/>
              </a:rPr>
              <a:t>MÔI TRƯỜNG SỐNG CỦA </a:t>
            </a:r>
            <a:endParaRPr lang="vi-VN" sz="4800" dirty="0">
              <a:solidFill>
                <a:schemeClr val="accent6">
                  <a:lumMod val="75000"/>
                </a:schemeClr>
              </a:solidFill>
              <a:latin typeface="Times New Roman" panose="02020603050405020304" charset="0"/>
              <a:cs typeface="Times New Roman" panose="02020603050405020304" charset="0"/>
            </a:endParaRPr>
          </a:p>
          <a:p>
            <a:r>
              <a:rPr lang="vi-VN" sz="4800" dirty="0">
                <a:solidFill>
                  <a:schemeClr val="accent6">
                    <a:lumMod val="75000"/>
                  </a:schemeClr>
                </a:solidFill>
                <a:latin typeface="Times New Roman" panose="02020603050405020304" charset="0"/>
                <a:cs typeface="Times New Roman" panose="02020603050405020304" charset="0"/>
              </a:rPr>
              <a:t>THỰC VẬT VÀ ĐỘNG VẬT?</a:t>
            </a:r>
            <a:endParaRPr lang="vi-VN" sz="4800" dirty="0">
              <a:solidFill>
                <a:schemeClr val="accent6">
                  <a:lumMod val="75000"/>
                </a:schemeClr>
              </a:solidFill>
              <a:latin typeface="Times New Roman" panose="02020603050405020304" charset="0"/>
              <a:cs typeface="Times New Roman" panose="02020603050405020304" charset="0"/>
            </a:endParaRPr>
          </a:p>
        </p:txBody>
      </p:sp>
      <p:sp>
        <p:nvSpPr>
          <p:cNvPr id="14" name="TextBox 13"/>
          <p:cNvSpPr txBox="1"/>
          <p:nvPr/>
        </p:nvSpPr>
        <p:spPr>
          <a:xfrm>
            <a:off x="5194851" y="118258"/>
            <a:ext cx="7191513" cy="1384995"/>
          </a:xfrm>
          <a:prstGeom prst="rect">
            <a:avLst/>
          </a:prstGeom>
          <a:noFill/>
        </p:spPr>
        <p:txBody>
          <a:bodyPr wrap="square" rtlCol="0">
            <a:spAutoFit/>
          </a:bodyPr>
          <a:lstStyle/>
          <a:p>
            <a:pPr algn="ctr"/>
            <a:r>
              <a:rPr lang="vi-VN" sz="3600" dirty="0">
                <a:ln>
                  <a:solidFill>
                    <a:schemeClr val="accent4">
                      <a:lumMod val="40000"/>
                      <a:lumOff val="60000"/>
                    </a:schemeClr>
                  </a:solidFill>
                </a:ln>
                <a:solidFill>
                  <a:schemeClr val="bg1"/>
                </a:solidFill>
                <a:latin typeface="+mj-lt"/>
              </a:rPr>
              <a:t>CHỦ ĐỀ 4</a:t>
            </a:r>
            <a:endParaRPr lang="vi-VN" sz="3600" dirty="0">
              <a:ln>
                <a:solidFill>
                  <a:schemeClr val="accent4">
                    <a:lumMod val="40000"/>
                    <a:lumOff val="60000"/>
                  </a:schemeClr>
                </a:solidFill>
              </a:ln>
              <a:solidFill>
                <a:schemeClr val="bg1"/>
              </a:solidFill>
              <a:latin typeface="+mj-lt"/>
            </a:endParaRPr>
          </a:p>
          <a:p>
            <a:pPr algn="ctr"/>
            <a:r>
              <a:rPr lang="vi-VN" sz="4800" dirty="0">
                <a:ln>
                  <a:solidFill>
                    <a:schemeClr val="accent4">
                      <a:lumMod val="40000"/>
                      <a:lumOff val="60000"/>
                    </a:schemeClr>
                  </a:solidFill>
                </a:ln>
                <a:solidFill>
                  <a:schemeClr val="bg1"/>
                </a:solidFill>
                <a:latin typeface="+mj-lt"/>
              </a:rPr>
              <a:t>THỰC VẬT VÀ ĐỘNG VẬT</a:t>
            </a:r>
            <a:endParaRPr lang="vi-VN" sz="4800" dirty="0">
              <a:ln>
                <a:solidFill>
                  <a:schemeClr val="accent4">
                    <a:lumMod val="40000"/>
                    <a:lumOff val="60000"/>
                  </a:schemeClr>
                </a:solidFill>
              </a:ln>
              <a:solidFill>
                <a:schemeClr val="bg1"/>
              </a:solidFill>
              <a:latin typeface="+mj-lt"/>
            </a:endParaRPr>
          </a:p>
        </p:txBody>
      </p:sp>
      <p:sp>
        <p:nvSpPr>
          <p:cNvPr id="141" name="Google Shape;199;p25"/>
          <p:cNvSpPr/>
          <p:nvPr/>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grpSp>
        <p:nvGrpSpPr>
          <p:cNvPr id="142" name="Google Shape;201;p25"/>
          <p:cNvGrpSpPr/>
          <p:nvPr/>
        </p:nvGrpSpPr>
        <p:grpSpPr>
          <a:xfrm rot="870046">
            <a:off x="533532" y="2161681"/>
            <a:ext cx="501149" cy="1012800"/>
            <a:chOff x="656025" y="2751350"/>
            <a:chExt cx="311375" cy="629275"/>
          </a:xfrm>
        </p:grpSpPr>
        <p:sp>
          <p:nvSpPr>
            <p:cNvPr id="143"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44"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45"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46"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47"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48"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49"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50"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51"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52"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grpSp>
      <p:grpSp>
        <p:nvGrpSpPr>
          <p:cNvPr id="176" name="Google Shape;536;p34"/>
          <p:cNvGrpSpPr/>
          <p:nvPr/>
        </p:nvGrpSpPr>
        <p:grpSpPr>
          <a:xfrm>
            <a:off x="4744382" y="2755994"/>
            <a:ext cx="1191594" cy="1544846"/>
            <a:chOff x="5685225" y="1586850"/>
            <a:chExt cx="598600" cy="724900"/>
          </a:xfrm>
        </p:grpSpPr>
        <p:sp>
          <p:nvSpPr>
            <p:cNvPr id="177" name="Google Shape;537;p34"/>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78" name="Google Shape;538;p34"/>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79" name="Google Shape;539;p34"/>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dirty="0">
                <a:ln>
                  <a:noFill/>
                </a:ln>
                <a:solidFill>
                  <a:srgbClr val="000000"/>
                </a:solidFill>
                <a:effectLst/>
                <a:uLnTx/>
                <a:uFillTx/>
                <a:cs typeface="Arial" panose="020B0604020202020204"/>
                <a:sym typeface="Arial" panose="020B0604020202020204"/>
              </a:endParaRPr>
            </a:p>
          </p:txBody>
        </p:sp>
        <p:sp>
          <p:nvSpPr>
            <p:cNvPr id="180" name="Google Shape;540;p34"/>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1" name="Google Shape;541;p34"/>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2" name="Google Shape;542;p34"/>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3" name="Google Shape;543;p34"/>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4" name="Google Shape;544;p34"/>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5" name="Google Shape;545;p34"/>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6" name="Google Shape;546;p34"/>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7" name="Google Shape;547;p34"/>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8" name="Google Shape;548;p34"/>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89" name="Google Shape;549;p34"/>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0" name="Google Shape;550;p34"/>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1" name="Google Shape;551;p34"/>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2" name="Google Shape;552;p34"/>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3" name="Google Shape;553;p34"/>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4" name="Google Shape;554;p34"/>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5" name="Google Shape;555;p34"/>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6" name="Google Shape;556;p34"/>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7" name="Google Shape;557;p34"/>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8" name="Google Shape;558;p34"/>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99" name="Google Shape;559;p34"/>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00" name="Google Shape;560;p34"/>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01" name="Google Shape;561;p34"/>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02" name="Google Shape;562;p34"/>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03" name="Google Shape;563;p34"/>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grpSp>
      <p:grpSp>
        <p:nvGrpSpPr>
          <p:cNvPr id="229" name="Google Shape;221;p25"/>
          <p:cNvGrpSpPr/>
          <p:nvPr/>
        </p:nvGrpSpPr>
        <p:grpSpPr>
          <a:xfrm>
            <a:off x="1813528" y="531384"/>
            <a:ext cx="2219111" cy="1592274"/>
            <a:chOff x="4582100" y="3095150"/>
            <a:chExt cx="581650" cy="417350"/>
          </a:xfrm>
        </p:grpSpPr>
        <p:sp>
          <p:nvSpPr>
            <p:cNvPr id="230" name="Google Shape;222;p25"/>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1" name="Google Shape;223;p25"/>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2" name="Google Shape;224;p25"/>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3" name="Google Shape;225;p25"/>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4" name="Google Shape;226;p25"/>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5" name="Google Shape;227;p25"/>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6" name="Google Shape;228;p25"/>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7" name="Google Shape;229;p25"/>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8" name="Google Shape;230;p25"/>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39" name="Google Shape;231;p25"/>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0" name="Google Shape;232;p25"/>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1" name="Google Shape;233;p25"/>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2" name="Google Shape;234;p25"/>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3" name="Google Shape;235;p25"/>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4" name="Google Shape;236;p25"/>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5" name="Google Shape;237;p25"/>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6" name="Google Shape;238;p25"/>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7" name="Google Shape;239;p25"/>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8" name="Google Shape;240;p25"/>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49" name="Google Shape;241;p25"/>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50" name="Google Shape;242;p25"/>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51" name="Google Shape;243;p25"/>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52" name="Google Shape;244;p25"/>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253" name="Google Shape;245;p25"/>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grpSp>
      <p:grpSp>
        <p:nvGrpSpPr>
          <p:cNvPr id="168" name="Google Shape;343;p28"/>
          <p:cNvGrpSpPr/>
          <p:nvPr/>
        </p:nvGrpSpPr>
        <p:grpSpPr>
          <a:xfrm>
            <a:off x="3654818" y="222074"/>
            <a:ext cx="790837" cy="1083272"/>
            <a:chOff x="1731150" y="1748550"/>
            <a:chExt cx="228625" cy="313175"/>
          </a:xfrm>
        </p:grpSpPr>
        <p:sp>
          <p:nvSpPr>
            <p:cNvPr id="169" name="Google Shape;344;p28"/>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70" name="Google Shape;345;p28"/>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71" name="Google Shape;346;p28"/>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dirty="0">
                <a:ln>
                  <a:noFill/>
                </a:ln>
                <a:solidFill>
                  <a:srgbClr val="000000"/>
                </a:solidFill>
                <a:effectLst/>
                <a:uLnTx/>
                <a:uFillTx/>
                <a:cs typeface="Arial" panose="020B0604020202020204"/>
                <a:sym typeface="Arial" panose="020B0604020202020204"/>
              </a:endParaRPr>
            </a:p>
          </p:txBody>
        </p:sp>
        <p:sp>
          <p:nvSpPr>
            <p:cNvPr id="172" name="Google Shape;347;p28"/>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73" name="Google Shape;348;p28"/>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74" name="Google Shape;349;p28"/>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sp>
          <p:nvSpPr>
            <p:cNvPr id="175" name="Google Shape;350;p28"/>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cs typeface="Arial" panose="020B0604020202020204"/>
                <a:sym typeface="Arial" panose="020B0604020202020204"/>
              </a:endParaRPr>
            </a:p>
          </p:txBody>
        </p:sp>
      </p:grpSp>
      <p:pic>
        <p:nvPicPr>
          <p:cNvPr id="3" name="Picture 2" descr="A picture containing calendar&#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72868" y="1575425"/>
            <a:ext cx="5375451" cy="44903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292996" y="2025871"/>
            <a:ext cx="894162" cy="998883"/>
          </a:xfrm>
          <a:prstGeom prst="rect">
            <a:avLst/>
          </a:prstGeom>
        </p:spPr>
      </p:pic>
      <p:sp>
        <p:nvSpPr>
          <p:cNvPr id="4" name="TextBox 3"/>
          <p:cNvSpPr txBox="1"/>
          <p:nvPr/>
        </p:nvSpPr>
        <p:spPr>
          <a:xfrm>
            <a:off x="1241145" y="1541777"/>
            <a:ext cx="3743231" cy="5016758"/>
          </a:xfrm>
          <a:prstGeom prst="rect">
            <a:avLst/>
          </a:prstGeom>
          <a:noFill/>
        </p:spPr>
        <p:txBody>
          <a:bodyPr wrap="square" rtlCol="0">
            <a:spAutoFit/>
          </a:bodyPr>
          <a:lstStyle/>
          <a:p>
            <a:pPr algn="just"/>
            <a:r>
              <a:rPr lang="vi-VN" sz="3200" b="1" dirty="0"/>
              <a:t>1. </a:t>
            </a:r>
            <a:r>
              <a:rPr lang="vi-VN" sz="3200" dirty="0"/>
              <a:t>Quan sát và cho biết hai hình dưới đây có điểm gì khác nhau. Vì sao có sự khác nhau đó? Điều gì xảy ra nếu môi trường sống của thực vật và động vật tiếp tục bị tàn phá?</a:t>
            </a:r>
            <a:endParaRPr lang="vi-VN" sz="3200" b="1" dirty="0"/>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5129570" y="0"/>
            <a:ext cx="5821285" cy="6879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530" y="1491052"/>
            <a:ext cx="11502940" cy="3451832"/>
            <a:chOff x="299706" y="2080687"/>
            <a:chExt cx="11502940" cy="3451832"/>
          </a:xfrm>
        </p:grpSpPr>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rot="21250630">
              <a:off x="299706" y="2080687"/>
              <a:ext cx="3128155" cy="2437523"/>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rot="463015">
              <a:off x="3032788" y="2733426"/>
              <a:ext cx="2827842" cy="2377216"/>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sharpenSoften amount="25000"/>
                      </a14:imgEffect>
                    </a14:imgLayer>
                  </a14:imgProps>
                </a:ext>
              </a:extLst>
            </a:blip>
            <a:stretch>
              <a:fillRect/>
            </a:stretch>
          </p:blipFill>
          <p:spPr>
            <a:xfrm rot="21334815">
              <a:off x="5710053" y="2111320"/>
              <a:ext cx="3368970" cy="2376257"/>
            </a:xfrm>
            <a:prstGeom prst="rect">
              <a:avLst/>
            </a:prstGeom>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Effect>
                        <a14:sharpenSoften amount="25000"/>
                      </a14:imgEffect>
                    </a14:imgLayer>
                  </a14:imgProps>
                </a:ext>
              </a:extLst>
            </a:blip>
            <a:stretch>
              <a:fillRect/>
            </a:stretch>
          </p:blipFill>
          <p:spPr>
            <a:xfrm rot="739588">
              <a:off x="8671911" y="3086881"/>
              <a:ext cx="3130735" cy="2445638"/>
            </a:xfrm>
            <a:prstGeom prst="rect">
              <a:avLst/>
            </a:prstGeom>
          </p:spPr>
        </p:pic>
      </p:grpSp>
      <p:pic>
        <p:nvPicPr>
          <p:cNvPr id="7" name="Picture 6"/>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aturation sat="200000"/>
                    </a14:imgEffect>
                    <a14:imgEffect>
                      <a14:sharpenSoften amount="25000"/>
                    </a14:imgEffect>
                  </a14:imgLayer>
                </a14:imgProps>
              </a:ext>
            </a:extLst>
          </a:blip>
          <a:stretch>
            <a:fillRect/>
          </a:stretch>
        </p:blipFill>
        <p:spPr>
          <a:xfrm>
            <a:off x="173073" y="287012"/>
            <a:ext cx="642125" cy="717329"/>
          </a:xfrm>
          <a:prstGeom prst="rect">
            <a:avLst/>
          </a:prstGeom>
        </p:spPr>
      </p:pic>
      <p:sp>
        <p:nvSpPr>
          <p:cNvPr id="8" name="TextBox 7"/>
          <p:cNvSpPr txBox="1"/>
          <p:nvPr/>
        </p:nvSpPr>
        <p:spPr>
          <a:xfrm>
            <a:off x="1136214" y="207500"/>
            <a:ext cx="11055786" cy="1077218"/>
          </a:xfrm>
          <a:prstGeom prst="rect">
            <a:avLst/>
          </a:prstGeom>
          <a:noFill/>
        </p:spPr>
        <p:txBody>
          <a:bodyPr wrap="square" rtlCol="0">
            <a:spAutoFit/>
          </a:bodyPr>
          <a:lstStyle/>
          <a:p>
            <a:r>
              <a:rPr lang="vi-VN" sz="3200" b="1" dirty="0"/>
              <a:t>2. </a:t>
            </a:r>
            <a:r>
              <a:rPr lang="vi-VN" sz="3200" dirty="0"/>
              <a:t>Những việc làm trong từng hình sau có tác hại gì đối với môi trường sống của thực vật và động vật?</a:t>
            </a:r>
            <a:endParaRPr lang="vi-VN" sz="3200" b="1" dirty="0"/>
          </a:p>
        </p:txBody>
      </p:sp>
      <p:sp>
        <p:nvSpPr>
          <p:cNvPr id="9" name="Rectangle 8"/>
          <p:cNvSpPr/>
          <p:nvPr/>
        </p:nvSpPr>
        <p:spPr>
          <a:xfrm rot="21195838">
            <a:off x="715616" y="407885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Vứt rác bừa bãi</a:t>
            </a:r>
            <a:endParaRPr lang="vi-VN" sz="2000">
              <a:solidFill>
                <a:sysClr val="windowText" lastClr="000000"/>
              </a:solidFill>
            </a:endParaRPr>
          </a:p>
        </p:txBody>
      </p:sp>
      <p:sp>
        <p:nvSpPr>
          <p:cNvPr id="10" name="Rectangle 9"/>
          <p:cNvSpPr/>
          <p:nvPr/>
        </p:nvSpPr>
        <p:spPr>
          <a:xfrm rot="456808">
            <a:off x="3153809" y="454561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Chặt phá rừng</a:t>
            </a:r>
            <a:endParaRPr lang="vi-VN" sz="2000" dirty="0">
              <a:solidFill>
                <a:sysClr val="windowText" lastClr="000000"/>
              </a:solidFill>
            </a:endParaRPr>
          </a:p>
        </p:txBody>
      </p:sp>
      <p:sp>
        <p:nvSpPr>
          <p:cNvPr id="11" name="Rectangle 10"/>
          <p:cNvSpPr/>
          <p:nvPr/>
        </p:nvSpPr>
        <p:spPr>
          <a:xfrm rot="21272779">
            <a:off x="6317678" y="4078418"/>
            <a:ext cx="2054087" cy="62770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Sử dụng thuốc trừ sâu</a:t>
            </a:r>
            <a:endParaRPr lang="vi-VN" sz="2000" dirty="0">
              <a:solidFill>
                <a:sysClr val="windowText" lastClr="000000"/>
              </a:solidFill>
            </a:endParaRPr>
          </a:p>
        </p:txBody>
      </p:sp>
      <p:sp>
        <p:nvSpPr>
          <p:cNvPr id="12" name="Rectangle 11"/>
          <p:cNvSpPr/>
          <p:nvPr/>
        </p:nvSpPr>
        <p:spPr>
          <a:xfrm rot="705094">
            <a:off x="8682310" y="4959465"/>
            <a:ext cx="2433278" cy="6811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Xả nước thải trực tiếp ra môi trường</a:t>
            </a:r>
            <a:endParaRPr lang="vi-VN" sz="2000" dirty="0">
              <a:solidFill>
                <a:sysClr val="windowText" lastClr="000000"/>
              </a:solidFill>
            </a:endParaRPr>
          </a:p>
        </p:txBody>
      </p:sp>
      <p:sp>
        <p:nvSpPr>
          <p:cNvPr id="13" name="TextBox 12"/>
          <p:cNvSpPr txBox="1"/>
          <p:nvPr/>
        </p:nvSpPr>
        <p:spPr>
          <a:xfrm>
            <a:off x="256149" y="4661483"/>
            <a:ext cx="2505616" cy="1569660"/>
          </a:xfrm>
          <a:prstGeom prst="rect">
            <a:avLst/>
          </a:prstGeom>
          <a:solidFill>
            <a:schemeClr val="bg1"/>
          </a:solidFill>
          <a:effectLst>
            <a:softEdge rad="63500"/>
          </a:effectLst>
        </p:spPr>
        <p:txBody>
          <a:bodyPr wrap="square" rtlCol="0">
            <a:spAutoFit/>
          </a:bodyPr>
          <a:lstStyle/>
          <a:p>
            <a:r>
              <a:rPr lang="vi-VN" sz="2400" dirty="0">
                <a:solidFill>
                  <a:srgbClr val="FF0000"/>
                </a:solidFill>
                <a:sym typeface="Wingdings" panose="05000000000000000000" pitchFamily="2" charset="2"/>
              </a:rPr>
              <a:t> Ô nhiễm đất, không khí, mất nơi ở của các sinh vật...</a:t>
            </a:r>
            <a:endParaRPr lang="vi-VN" sz="2400" dirty="0">
              <a:solidFill>
                <a:srgbClr val="FF0000"/>
              </a:solidFill>
            </a:endParaRPr>
          </a:p>
        </p:txBody>
      </p:sp>
      <p:sp>
        <p:nvSpPr>
          <p:cNvPr id="14" name="TextBox 13"/>
          <p:cNvSpPr txBox="1"/>
          <p:nvPr/>
        </p:nvSpPr>
        <p:spPr>
          <a:xfrm>
            <a:off x="2796090" y="5117177"/>
            <a:ext cx="2703561" cy="1200329"/>
          </a:xfrm>
          <a:prstGeom prst="rect">
            <a:avLst/>
          </a:prstGeom>
          <a:solidFill>
            <a:schemeClr val="bg1"/>
          </a:solidFill>
          <a:effectLst>
            <a:softEdge rad="63500"/>
          </a:effectLst>
        </p:spPr>
        <p:txBody>
          <a:bodyPr wrap="square" rtlCol="0">
            <a:spAutoFit/>
          </a:bodyPr>
          <a:lstStyle/>
          <a:p>
            <a:r>
              <a:rPr lang="vi-VN" sz="2400">
                <a:solidFill>
                  <a:srgbClr val="FF0000"/>
                </a:solidFill>
                <a:sym typeface="Wingdings" panose="05000000000000000000" pitchFamily="2" charset="2"/>
              </a:rPr>
              <a:t> Mất rừng, chết cây, mất nơi sống của các con vật...</a:t>
            </a:r>
            <a:endParaRPr lang="vi-VN" sz="2400" dirty="0">
              <a:solidFill>
                <a:srgbClr val="FF0000"/>
              </a:solidFill>
            </a:endParaRPr>
          </a:p>
        </p:txBody>
      </p:sp>
      <p:sp>
        <p:nvSpPr>
          <p:cNvPr id="15" name="TextBox 14"/>
          <p:cNvSpPr txBox="1"/>
          <p:nvPr/>
        </p:nvSpPr>
        <p:spPr>
          <a:xfrm>
            <a:off x="5710617" y="4831060"/>
            <a:ext cx="2870382" cy="1200329"/>
          </a:xfrm>
          <a:prstGeom prst="rect">
            <a:avLst/>
          </a:prstGeom>
          <a:solidFill>
            <a:schemeClr val="bg1"/>
          </a:solidFill>
          <a:effectLst>
            <a:softEdge rad="63500"/>
          </a:effectLst>
        </p:spPr>
        <p:txBody>
          <a:bodyPr wrap="square" rtlCol="0">
            <a:spAutoFit/>
          </a:bodyPr>
          <a:lstStyle/>
          <a:p>
            <a:r>
              <a:rPr lang="vi-VN" sz="2400" dirty="0">
                <a:solidFill>
                  <a:srgbClr val="FF0000"/>
                </a:solidFill>
                <a:sym typeface="Wingdings" panose="05000000000000000000" pitchFamily="2" charset="2"/>
              </a:rPr>
              <a:t> Chết thực vật, động vật, ô nhiễm môi trường sống,...</a:t>
            </a:r>
            <a:endParaRPr lang="vi-VN" sz="2400" dirty="0">
              <a:solidFill>
                <a:srgbClr val="FF0000"/>
              </a:solidFill>
            </a:endParaRPr>
          </a:p>
        </p:txBody>
      </p:sp>
      <p:sp>
        <p:nvSpPr>
          <p:cNvPr id="16" name="TextBox 15"/>
          <p:cNvSpPr txBox="1"/>
          <p:nvPr/>
        </p:nvSpPr>
        <p:spPr>
          <a:xfrm>
            <a:off x="8691455" y="5744854"/>
            <a:ext cx="2870382" cy="830997"/>
          </a:xfrm>
          <a:prstGeom prst="rect">
            <a:avLst/>
          </a:prstGeom>
          <a:solidFill>
            <a:schemeClr val="bg1"/>
          </a:solidFill>
          <a:effectLst>
            <a:softEdge rad="63500"/>
          </a:effectLst>
        </p:spPr>
        <p:txBody>
          <a:bodyPr wrap="square" rtlCol="0">
            <a:spAutoFit/>
          </a:bodyPr>
          <a:lstStyle/>
          <a:p>
            <a:r>
              <a:rPr lang="vi-VN" sz="2400" dirty="0">
                <a:solidFill>
                  <a:srgbClr val="FF0000"/>
                </a:solidFill>
                <a:sym typeface="Wingdings" panose="05000000000000000000" pitchFamily="2" charset="2"/>
              </a:rPr>
              <a:t> Ô nhiễm nguồn nước,...</a:t>
            </a:r>
            <a:endParaRPr lang="vi-VN"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173073" y="287012"/>
            <a:ext cx="642125" cy="717329"/>
          </a:xfrm>
          <a:prstGeom prst="rect">
            <a:avLst/>
          </a:prstGeom>
        </p:spPr>
      </p:pic>
      <p:sp>
        <p:nvSpPr>
          <p:cNvPr id="3" name="TextBox 2"/>
          <p:cNvSpPr txBox="1"/>
          <p:nvPr/>
        </p:nvSpPr>
        <p:spPr>
          <a:xfrm>
            <a:off x="1005588" y="287012"/>
            <a:ext cx="11055786" cy="954107"/>
          </a:xfrm>
          <a:prstGeom prst="rect">
            <a:avLst/>
          </a:prstGeom>
          <a:noFill/>
        </p:spPr>
        <p:txBody>
          <a:bodyPr wrap="square" rtlCol="0">
            <a:spAutoFit/>
          </a:bodyPr>
          <a:lstStyle/>
          <a:p>
            <a:pPr algn="just"/>
            <a:r>
              <a:rPr lang="vi-VN" sz="2800" dirty="0"/>
              <a:t>Quan sát và kể tên việc làm trong mỗi hình sau. Những việc làm đó mang lại lợi ích gì cho môi trường sống của thực vật và động vật?</a:t>
            </a:r>
            <a:endParaRPr lang="vi-VN" sz="28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292341" y="1621447"/>
            <a:ext cx="2959349" cy="224818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sharpenSoften amount="25000"/>
                    </a14:imgEffect>
                  </a14:imgLayer>
                </a14:imgProps>
              </a:ext>
            </a:extLst>
          </a:blip>
          <a:stretch>
            <a:fillRect/>
          </a:stretch>
        </p:blipFill>
        <p:spPr>
          <a:xfrm>
            <a:off x="3352524" y="1621447"/>
            <a:ext cx="2862744" cy="2248188"/>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Effect>
                      <a14:sharpenSoften amount="25000"/>
                    </a14:imgEffect>
                  </a14:imgLayer>
                </a14:imgProps>
              </a:ext>
            </a:extLst>
          </a:blip>
          <a:stretch>
            <a:fillRect/>
          </a:stretch>
        </p:blipFill>
        <p:spPr>
          <a:xfrm>
            <a:off x="6316102" y="1616063"/>
            <a:ext cx="2484463" cy="2248188"/>
          </a:xfrm>
          <a:prstGeom prst="rect">
            <a:avLst/>
          </a:prstGeom>
        </p:spPr>
      </p:pic>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Effect>
                      <a14:sharpenSoften amount="25000"/>
                    </a14:imgEffect>
                  </a14:imgLayer>
                </a14:imgProps>
              </a:ext>
            </a:extLst>
          </a:blip>
          <a:stretch>
            <a:fillRect/>
          </a:stretch>
        </p:blipFill>
        <p:spPr>
          <a:xfrm>
            <a:off x="8901399" y="1616063"/>
            <a:ext cx="2862744" cy="2260061"/>
          </a:xfrm>
          <a:prstGeom prst="rect">
            <a:avLst/>
          </a:prstGeom>
        </p:spPr>
      </p:pic>
      <p:sp>
        <p:nvSpPr>
          <p:cNvPr id="9" name="Rectangle 8"/>
          <p:cNvSpPr/>
          <p:nvPr/>
        </p:nvSpPr>
        <p:spPr>
          <a:xfrm>
            <a:off x="744971" y="4078418"/>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Trồng và chăm sóc rừng</a:t>
            </a:r>
            <a:endParaRPr lang="vi-VN" sz="2000" dirty="0">
              <a:solidFill>
                <a:sysClr val="windowText" lastClr="000000"/>
              </a:solidFill>
            </a:endParaRPr>
          </a:p>
        </p:txBody>
      </p:sp>
      <p:sp>
        <p:nvSpPr>
          <p:cNvPr id="10" name="Rectangle 9"/>
          <p:cNvSpPr/>
          <p:nvPr/>
        </p:nvSpPr>
        <p:spPr>
          <a:xfrm>
            <a:off x="3820236" y="4078418"/>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Nhặt rác</a:t>
            </a:r>
            <a:endParaRPr lang="vi-VN" sz="2000" dirty="0">
              <a:solidFill>
                <a:sysClr val="windowText" lastClr="000000"/>
              </a:solidFill>
            </a:endParaRPr>
          </a:p>
        </p:txBody>
      </p:sp>
      <p:sp>
        <p:nvSpPr>
          <p:cNvPr id="11" name="Rectangle 10"/>
          <p:cNvSpPr/>
          <p:nvPr/>
        </p:nvSpPr>
        <p:spPr>
          <a:xfrm>
            <a:off x="6628223" y="4078419"/>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ysClr val="windowText" lastClr="000000"/>
                </a:solidFill>
              </a:rPr>
              <a:t>Bảo tồn thiên nhiên</a:t>
            </a:r>
            <a:endParaRPr lang="vi-VN" sz="2000" dirty="0">
              <a:solidFill>
                <a:sysClr val="windowText" lastClr="000000"/>
              </a:solidFill>
            </a:endParaRPr>
          </a:p>
        </p:txBody>
      </p:sp>
      <p:sp>
        <p:nvSpPr>
          <p:cNvPr id="12" name="Rectangle 11"/>
          <p:cNvSpPr/>
          <p:nvPr/>
        </p:nvSpPr>
        <p:spPr>
          <a:xfrm>
            <a:off x="9116132" y="4078419"/>
            <a:ext cx="2433278"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Xử lí rác thải</a:t>
            </a:r>
            <a:endParaRPr lang="vi-VN" sz="2000" dirty="0">
              <a:solidFill>
                <a:sysClr val="windowText" lastClr="000000"/>
              </a:solidFill>
            </a:endParaRPr>
          </a:p>
        </p:txBody>
      </p:sp>
      <p:sp>
        <p:nvSpPr>
          <p:cNvPr id="13" name="TextBox 12"/>
          <p:cNvSpPr txBox="1"/>
          <p:nvPr/>
        </p:nvSpPr>
        <p:spPr>
          <a:xfrm>
            <a:off x="360492" y="4866336"/>
            <a:ext cx="5854776" cy="1938992"/>
          </a:xfrm>
          <a:prstGeom prst="rect">
            <a:avLst/>
          </a:prstGeom>
          <a:solidFill>
            <a:schemeClr val="bg1"/>
          </a:solidFill>
          <a:effectLst>
            <a:softEdge rad="63500"/>
          </a:effectLst>
        </p:spPr>
        <p:txBody>
          <a:bodyPr wrap="square" rtlCol="0">
            <a:spAutoFit/>
          </a:bodyPr>
          <a:lstStyle/>
          <a:p>
            <a:pPr algn="just"/>
            <a:r>
              <a:rPr lang="vi-VN" sz="2400" dirty="0">
                <a:solidFill>
                  <a:srgbClr val="FF0000"/>
                </a:solidFill>
                <a:sym typeface="Wingdings" panose="05000000000000000000" pitchFamily="2" charset="2"/>
              </a:rPr>
              <a:t> Các việc làm trên giúp cho môi trường sống của thực vật và động vật được xanh sạch đẹp hơn, bảo vệ sức khỏe của động vật, thực vật cũng như bảo vệ thiên nhiên, trái đất.</a:t>
            </a:r>
            <a:endParaRPr lang="vi-VN" sz="2400" dirty="0">
              <a:solidFill>
                <a:srgbClr val="FF0000"/>
              </a:solidFill>
            </a:endParaRPr>
          </a:p>
        </p:txBody>
      </p:sp>
      <p:pic>
        <p:nvPicPr>
          <p:cNvPr id="14" name="Picture 13"/>
          <p:cNvPicPr>
            <a:picLocks noChangeAspect="1"/>
          </p:cNvPicPr>
          <p:nvPr/>
        </p:nvPicPr>
        <p:blipFill>
          <a:blip r:embed="rId11">
            <a:extLst>
              <a:ext uri="{BEBA8EAE-BF5A-486C-A8C5-ECC9F3942E4B}">
                <a14:imgProps xmlns:a14="http://schemas.microsoft.com/office/drawing/2010/main">
                  <a14:imgLayer r:embed="rId12">
                    <a14:imgEffect>
                      <a14:saturation sat="200000"/>
                    </a14:imgEffect>
                    <a14:imgEffect>
                      <a14:sharpenSoften amount="25000"/>
                    </a14:imgEffect>
                  </a14:imgLayer>
                </a14:imgProps>
              </a:ext>
            </a:extLst>
          </a:blip>
          <a:stretch>
            <a:fillRect/>
          </a:stretch>
        </p:blipFill>
        <p:spPr>
          <a:xfrm>
            <a:off x="6506817" y="4845113"/>
            <a:ext cx="5162635" cy="195671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71718" y="2383526"/>
            <a:ext cx="791848" cy="798286"/>
          </a:xfrm>
          <a:prstGeom prst="rect">
            <a:avLst/>
          </a:prstGeom>
        </p:spPr>
      </p:pic>
      <p:sp>
        <p:nvSpPr>
          <p:cNvPr id="3" name="TextBox 2"/>
          <p:cNvSpPr txBox="1"/>
          <p:nvPr/>
        </p:nvSpPr>
        <p:spPr>
          <a:xfrm>
            <a:off x="863566" y="1659285"/>
            <a:ext cx="2578881" cy="4401205"/>
          </a:xfrm>
          <a:prstGeom prst="rect">
            <a:avLst/>
          </a:prstGeom>
          <a:noFill/>
        </p:spPr>
        <p:txBody>
          <a:bodyPr wrap="square" rtlCol="0">
            <a:spAutoFit/>
          </a:bodyPr>
          <a:lstStyle/>
          <a:p>
            <a:pPr algn="just"/>
            <a:r>
              <a:rPr lang="vi-VN" sz="2800" b="1" dirty="0"/>
              <a:t>1. </a:t>
            </a:r>
            <a:r>
              <a:rPr lang="vi-VN" sz="2800" dirty="0"/>
              <a:t>Lựa chọn thẻ chữ và hoàn thành sơ đồ về những việc làm thay đổi môi trường sống của thực vật và động vật theo mẫu sau:</a:t>
            </a:r>
            <a:endParaRPr lang="vi-VN" sz="2800" b="1" dirty="0"/>
          </a:p>
        </p:txBody>
      </p:sp>
      <p:grpSp>
        <p:nvGrpSpPr>
          <p:cNvPr id="33" name="Group 32"/>
          <p:cNvGrpSpPr/>
          <p:nvPr/>
        </p:nvGrpSpPr>
        <p:grpSpPr>
          <a:xfrm>
            <a:off x="3953492" y="231075"/>
            <a:ext cx="8034645" cy="4814542"/>
            <a:chOff x="3953492" y="231075"/>
            <a:chExt cx="8034645" cy="4814542"/>
          </a:xfrm>
        </p:grpSpPr>
        <p:sp>
          <p:nvSpPr>
            <p:cNvPr id="12" name="Oval 11"/>
            <p:cNvSpPr/>
            <p:nvPr/>
          </p:nvSpPr>
          <p:spPr>
            <a:xfrm>
              <a:off x="7049966" y="2491370"/>
              <a:ext cx="1789234" cy="1362210"/>
            </a:xfrm>
            <a:prstGeom prst="ellipse">
              <a:avLst/>
            </a:prstGeom>
            <a:solidFill>
              <a:srgbClr val="F7941D"/>
            </a:solidFill>
            <a:ln>
              <a:solidFill>
                <a:srgbClr val="F7941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ln>
                    <a:solidFill>
                      <a:schemeClr val="bg1"/>
                    </a:solidFill>
                  </a:ln>
                  <a:solidFill>
                    <a:schemeClr val="bg1"/>
                  </a:solidFill>
                </a:rPr>
                <a:t>Việc làm của con người</a:t>
              </a:r>
              <a:endParaRPr lang="vi-VN" sz="2000" b="1" dirty="0">
                <a:ln>
                  <a:solidFill>
                    <a:schemeClr val="bg1"/>
                  </a:solidFill>
                </a:ln>
                <a:solidFill>
                  <a:schemeClr val="bg1"/>
                </a:solidFill>
              </a:endParaRPr>
            </a:p>
          </p:txBody>
        </p:sp>
        <p:sp>
          <p:nvSpPr>
            <p:cNvPr id="13" name="Oval 12"/>
            <p:cNvSpPr/>
            <p:nvPr/>
          </p:nvSpPr>
          <p:spPr>
            <a:xfrm>
              <a:off x="89849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 name="Oval 13"/>
            <p:cNvSpPr/>
            <p:nvPr/>
          </p:nvSpPr>
          <p:spPr>
            <a:xfrm>
              <a:off x="98358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Connector 14"/>
            <p:cNvCxnSpPr>
              <a:stCxn id="13" idx="6"/>
              <a:endCxn id="14" idx="2"/>
            </p:cNvCxnSpPr>
            <p:nvPr/>
          </p:nvCxnSpPr>
          <p:spPr>
            <a:xfrm>
              <a:off x="9124803"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16" name="Left Bracket 15"/>
            <p:cNvSpPr/>
            <p:nvPr/>
          </p:nvSpPr>
          <p:spPr>
            <a:xfrm>
              <a:off x="9480338" y="1649129"/>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Oval 16"/>
            <p:cNvSpPr/>
            <p:nvPr/>
          </p:nvSpPr>
          <p:spPr>
            <a:xfrm>
              <a:off x="9835808"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9835808"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p:cNvSpPr/>
            <p:nvPr/>
          </p:nvSpPr>
          <p:spPr>
            <a:xfrm>
              <a:off x="10198903"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20" name="Rectangle: Rounded Corners 19"/>
            <p:cNvSpPr/>
            <p:nvPr/>
          </p:nvSpPr>
          <p:spPr>
            <a:xfrm>
              <a:off x="10191409"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21" name="Rectangle: Rounded Corners 20"/>
            <p:cNvSpPr/>
            <p:nvPr/>
          </p:nvSpPr>
          <p:spPr>
            <a:xfrm>
              <a:off x="10191409"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22" name="Oval 21"/>
            <p:cNvSpPr/>
            <p:nvPr/>
          </p:nvSpPr>
          <p:spPr>
            <a:xfrm>
              <a:off x="58923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Oval 22"/>
            <p:cNvSpPr/>
            <p:nvPr/>
          </p:nvSpPr>
          <p:spPr>
            <a:xfrm>
              <a:off x="67432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p:cNvCxnSpPr>
              <a:stCxn id="22" idx="6"/>
              <a:endCxn id="23" idx="2"/>
            </p:cNvCxnSpPr>
            <p:nvPr/>
          </p:nvCxnSpPr>
          <p:spPr>
            <a:xfrm>
              <a:off x="6032224"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25" name="Left Bracket 24"/>
            <p:cNvSpPr/>
            <p:nvPr/>
          </p:nvSpPr>
          <p:spPr>
            <a:xfrm flipH="1">
              <a:off x="5980688" y="1659284"/>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6" name="Oval 25"/>
            <p:cNvSpPr/>
            <p:nvPr/>
          </p:nvSpPr>
          <p:spPr>
            <a:xfrm>
              <a:off x="5892656"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p:cNvSpPr/>
            <p:nvPr/>
          </p:nvSpPr>
          <p:spPr>
            <a:xfrm>
              <a:off x="5892656"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Rounded Corners 27"/>
            <p:cNvSpPr/>
            <p:nvPr/>
          </p:nvSpPr>
          <p:spPr>
            <a:xfrm>
              <a:off x="3962945"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29" name="Rectangle: Rounded Corners 28"/>
            <p:cNvSpPr/>
            <p:nvPr/>
          </p:nvSpPr>
          <p:spPr>
            <a:xfrm>
              <a:off x="3955451"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30" name="Rectangle: Rounded Corners 29"/>
            <p:cNvSpPr/>
            <p:nvPr/>
          </p:nvSpPr>
          <p:spPr>
            <a:xfrm>
              <a:off x="3955451"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31" name="Rectangle: Rounded Corners 30"/>
            <p:cNvSpPr/>
            <p:nvPr/>
          </p:nvSpPr>
          <p:spPr>
            <a:xfrm>
              <a:off x="3953492" y="231075"/>
              <a:ext cx="1784544" cy="708597"/>
            </a:xfrm>
            <a:prstGeom prst="roundRect">
              <a:avLst>
                <a:gd name="adj" fmla="val 27104"/>
              </a:avLst>
            </a:prstGeom>
            <a:solidFill>
              <a:srgbClr val="36C6F3"/>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rPr>
                <a:t>Việc làm có lợi</a:t>
              </a:r>
              <a:endParaRPr lang="vi-VN" sz="2400" b="1" dirty="0">
                <a:solidFill>
                  <a:schemeClr val="tx1"/>
                </a:solidFill>
              </a:endParaRPr>
            </a:p>
          </p:txBody>
        </p:sp>
        <p:sp>
          <p:nvSpPr>
            <p:cNvPr id="32" name="Rectangle: Rounded Corners 31"/>
            <p:cNvSpPr/>
            <p:nvPr/>
          </p:nvSpPr>
          <p:spPr>
            <a:xfrm>
              <a:off x="10193754" y="231075"/>
              <a:ext cx="1784544" cy="708597"/>
            </a:xfrm>
            <a:prstGeom prst="roundRect">
              <a:avLst>
                <a:gd name="adj" fmla="val 27104"/>
              </a:avLst>
            </a:prstGeom>
            <a:solidFill>
              <a:srgbClr val="F25858"/>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Việc làm gây hại</a:t>
              </a:r>
              <a:endParaRPr lang="vi-VN" sz="2400" b="1" dirty="0">
                <a:solidFill>
                  <a:schemeClr val="tx1"/>
                </a:solidFill>
              </a:endParaRPr>
            </a:p>
          </p:txBody>
        </p:sp>
      </p:grpSp>
      <p:sp>
        <p:nvSpPr>
          <p:cNvPr id="34" name="Rectangle: Rounded Corners 33"/>
          <p:cNvSpPr/>
          <p:nvPr/>
        </p:nvSpPr>
        <p:spPr>
          <a:xfrm>
            <a:off x="4493158" y="5228613"/>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Chăm sóc và bảo vệ cây</a:t>
            </a:r>
            <a:endParaRPr lang="vi-VN" sz="2000" b="1" dirty="0">
              <a:solidFill>
                <a:schemeClr val="tx1"/>
              </a:solidFill>
            </a:endParaRPr>
          </a:p>
        </p:txBody>
      </p:sp>
      <p:sp>
        <p:nvSpPr>
          <p:cNvPr id="35" name="Rectangle: Rounded Corners 34"/>
          <p:cNvSpPr/>
          <p:nvPr/>
        </p:nvSpPr>
        <p:spPr>
          <a:xfrm>
            <a:off x="6977624" y="5225256"/>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Chặt phá rừng</a:t>
            </a:r>
            <a:endParaRPr lang="vi-VN" sz="2000" b="1" dirty="0">
              <a:solidFill>
                <a:schemeClr val="tx1"/>
              </a:solidFill>
            </a:endParaRPr>
          </a:p>
        </p:txBody>
      </p:sp>
      <p:sp>
        <p:nvSpPr>
          <p:cNvPr id="36" name="Rectangle: Rounded Corners 35"/>
          <p:cNvSpPr/>
          <p:nvPr/>
        </p:nvSpPr>
        <p:spPr>
          <a:xfrm>
            <a:off x="9639731" y="5237619"/>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Vứt rác ở sông, hồ</a:t>
            </a:r>
            <a:endParaRPr lang="vi-VN" sz="2000" b="1" dirty="0">
              <a:solidFill>
                <a:schemeClr val="tx1"/>
              </a:solidFill>
            </a:endParaRPr>
          </a:p>
        </p:txBody>
      </p:sp>
      <p:sp>
        <p:nvSpPr>
          <p:cNvPr id="37" name="Rectangle: Rounded Corners 36"/>
          <p:cNvSpPr/>
          <p:nvPr/>
        </p:nvSpPr>
        <p:spPr>
          <a:xfrm>
            <a:off x="4493158" y="5908046"/>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Sử dụng phân hóa học</a:t>
            </a:r>
            <a:endParaRPr lang="vi-VN" sz="2000" b="1" dirty="0">
              <a:solidFill>
                <a:schemeClr val="tx1"/>
              </a:solidFill>
            </a:endParaRPr>
          </a:p>
        </p:txBody>
      </p:sp>
      <p:sp>
        <p:nvSpPr>
          <p:cNvPr id="38" name="Rectangle: Rounded Corners 37"/>
          <p:cNvSpPr/>
          <p:nvPr/>
        </p:nvSpPr>
        <p:spPr>
          <a:xfrm>
            <a:off x="6977624" y="5904689"/>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Lấp ao, hồ</a:t>
            </a:r>
            <a:endParaRPr lang="vi-VN" sz="2000" b="1" dirty="0">
              <a:solidFill>
                <a:schemeClr val="tx1"/>
              </a:solidFill>
            </a:endParaRPr>
          </a:p>
        </p:txBody>
      </p:sp>
      <p:sp>
        <p:nvSpPr>
          <p:cNvPr id="39" name="Rectangle: Rounded Corners 38"/>
          <p:cNvSpPr/>
          <p:nvPr/>
        </p:nvSpPr>
        <p:spPr>
          <a:xfrm>
            <a:off x="9639731" y="5917052"/>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Để rác đúng nơi quy định</a:t>
            </a:r>
            <a:endParaRPr lang="vi-VN"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out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34"/>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5E-6 -4.44444E-6 L -0.04999 -0.56504 " pathEditMode="relative" rAng="0" ptsTypes="AA">
                                      <p:cBhvr>
                                        <p:cTn id="52" dur="2000" fill="hold"/>
                                        <p:tgtEl>
                                          <p:spTgt spid="34"/>
                                        </p:tgtEl>
                                        <p:attrNameLst>
                                          <p:attrName>ppt_x</p:attrName>
                                          <p:attrName>ppt_y</p:attrName>
                                        </p:attrNameLst>
                                      </p:cBhvr>
                                      <p:rCtr x="-2500" y="-28264"/>
                                    </p:animMotion>
                                  </p:childTnLst>
                                </p:cTn>
                              </p:par>
                            </p:childTnLst>
                          </p:cTn>
                        </p:par>
                      </p:childTnLst>
                    </p:cTn>
                  </p:par>
                </p:childTnLst>
              </p:cTn>
              <p:nextCondLst>
                <p:cond evt="onClick" delay="0">
                  <p:tgtEl>
                    <p:spTgt spid="34"/>
                  </p:tgtEl>
                </p:cond>
              </p:nextCondLst>
            </p:seq>
            <p:seq concurrent="1" nextAc="seek">
              <p:cTn id="53" restart="whenNotActive" fill="hold" evtFilter="cancelBubble" nodeType="interactiveSeq">
                <p:stCondLst>
                  <p:cond evt="onClick" delay="0">
                    <p:tgtEl>
                      <p:spTgt spid="35"/>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2.91667E-6 -1.48148E-6 L -0.26276 -0.3544 " pathEditMode="relative" rAng="0" ptsTypes="AA">
                                      <p:cBhvr>
                                        <p:cTn id="57" dur="2000" fill="hold"/>
                                        <p:tgtEl>
                                          <p:spTgt spid="35"/>
                                        </p:tgtEl>
                                        <p:attrNameLst>
                                          <p:attrName>ppt_x</p:attrName>
                                          <p:attrName>ppt_y</p:attrName>
                                        </p:attrNameLst>
                                      </p:cBhvr>
                                      <p:rCtr x="-13138" y="-17731"/>
                                    </p:animMotion>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4.16667E-7 -1.85185E-6 L 0.0388 -0.1419 " pathEditMode="relative" rAng="0" ptsTypes="AA">
                                      <p:cBhvr>
                                        <p:cTn id="62" dur="2000" fill="hold"/>
                                        <p:tgtEl>
                                          <p:spTgt spid="36"/>
                                        </p:tgtEl>
                                        <p:attrNameLst>
                                          <p:attrName>ppt_x</p:attrName>
                                          <p:attrName>ppt_y</p:attrName>
                                        </p:attrNameLst>
                                      </p:cBhvr>
                                      <p:rCtr x="1940" y="-7106"/>
                                    </p:animMotion>
                                  </p:childTnLst>
                                </p:cTn>
                              </p:par>
                            </p:childTnLst>
                          </p:cTn>
                        </p:par>
                      </p:childTnLst>
                    </p:cTn>
                  </p:par>
                </p:childTnLst>
              </p:cTn>
              <p:nextCondLst>
                <p:cond evt="onClick" delay="0">
                  <p:tgtEl>
                    <p:spTgt spid="36"/>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5E-6 1.48148E-6 L 0.46094 -0.67431 " pathEditMode="relative" rAng="0" ptsTypes="AA">
                                      <p:cBhvr>
                                        <p:cTn id="67" dur="2000" fill="hold"/>
                                        <p:tgtEl>
                                          <p:spTgt spid="37"/>
                                        </p:tgtEl>
                                        <p:attrNameLst>
                                          <p:attrName>ppt_x</p:attrName>
                                          <p:attrName>ppt_y</p:attrName>
                                        </p:attrNameLst>
                                      </p:cBhvr>
                                      <p:rCtr x="23047" y="-33727"/>
                                    </p:animMotion>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p:stCondLst>
                        <p:cond delay="0"/>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2.91667E-6 4.44444E-6 L 0.24766 -0.45301 " pathEditMode="relative" rAng="0" ptsTypes="AA">
                                      <p:cBhvr>
                                        <p:cTn id="72" dur="2000" fill="hold"/>
                                        <p:tgtEl>
                                          <p:spTgt spid="38"/>
                                        </p:tgtEl>
                                        <p:attrNameLst>
                                          <p:attrName>ppt_x</p:attrName>
                                          <p:attrName>ppt_y</p:attrName>
                                        </p:attrNameLst>
                                      </p:cBhvr>
                                      <p:rCtr x="12383" y="-22662"/>
                                    </p:animMotion>
                                  </p:childTnLst>
                                </p:cTn>
                              </p:par>
                            </p:childTnLst>
                          </p:cTn>
                        </p:par>
                      </p:childTnLst>
                    </p:cTn>
                  </p:par>
                </p:childTnLst>
              </p:cTn>
              <p:nextCondLst>
                <p:cond evt="onClick" delay="0">
                  <p:tgtEl>
                    <p:spTgt spid="38"/>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4.16667E-7 4.07407E-6 L -0.4737 -0.24375 " pathEditMode="relative" rAng="0" ptsTypes="AA">
                                      <p:cBhvr>
                                        <p:cTn id="77" dur="2000" fill="hold"/>
                                        <p:tgtEl>
                                          <p:spTgt spid="39"/>
                                        </p:tgtEl>
                                        <p:attrNameLst>
                                          <p:attrName>ppt_x</p:attrName>
                                          <p:attrName>ppt_y</p:attrName>
                                        </p:attrNameLst>
                                      </p:cBhvr>
                                      <p:rCtr x="-23685" y="-12199"/>
                                    </p:animMotion>
                                  </p:childTnLst>
                                </p:cTn>
                              </p:par>
                            </p:childTnLst>
                          </p:cTn>
                        </p:par>
                      </p:childTnLst>
                    </p:cTn>
                  </p:par>
                </p:childTnLst>
              </p:cTn>
              <p:nextCondLst>
                <p:cond evt="onClick" delay="0">
                  <p:tgtEl>
                    <p:spTgt spid="39"/>
                  </p:tgtEl>
                </p:cond>
              </p:nextCondLst>
            </p:seq>
          </p:childTnLst>
        </p:cTn>
      </p:par>
    </p:tnLst>
    <p:bldLst>
      <p:bldP spid="3" grpId="0"/>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07744" y="90682"/>
            <a:ext cx="791848" cy="798286"/>
          </a:xfrm>
          <a:prstGeom prst="rect">
            <a:avLst/>
          </a:prstGeom>
        </p:spPr>
      </p:pic>
      <p:sp>
        <p:nvSpPr>
          <p:cNvPr id="5" name="TextBox 4"/>
          <p:cNvSpPr txBox="1"/>
          <p:nvPr/>
        </p:nvSpPr>
        <p:spPr>
          <a:xfrm>
            <a:off x="899592" y="201711"/>
            <a:ext cx="11184664" cy="830997"/>
          </a:xfrm>
          <a:prstGeom prst="rect">
            <a:avLst/>
          </a:prstGeom>
          <a:noFill/>
        </p:spPr>
        <p:txBody>
          <a:bodyPr wrap="square" rtlCol="0">
            <a:spAutoFit/>
          </a:bodyPr>
          <a:lstStyle/>
          <a:p>
            <a:pPr algn="just"/>
            <a:r>
              <a:rPr lang="vi-VN" sz="2400" b="1" dirty="0"/>
              <a:t>2.</a:t>
            </a:r>
            <a:r>
              <a:rPr lang="vi-VN" sz="2400" dirty="0"/>
              <a:t> Hãy viết các việc em có thể làm để bảo vệ môi trường sống của thực vật và động vật theo gợi ý sau:</a:t>
            </a:r>
            <a:endParaRPr lang="vi-VN" sz="2400" b="1" dirty="0"/>
          </a:p>
        </p:txBody>
      </p:sp>
      <p:grpSp>
        <p:nvGrpSpPr>
          <p:cNvPr id="29" name="Group 28"/>
          <p:cNvGrpSpPr/>
          <p:nvPr/>
        </p:nvGrpSpPr>
        <p:grpSpPr>
          <a:xfrm>
            <a:off x="107744" y="888968"/>
            <a:ext cx="11865019" cy="5800010"/>
            <a:chOff x="107744" y="888968"/>
            <a:chExt cx="11865019" cy="5800010"/>
          </a:xfrm>
        </p:grpSpPr>
        <p:pic>
          <p:nvPicPr>
            <p:cNvPr id="12" name="Picture 2" descr="Blue Cloud Md | Free Images at Clker.com - vector clip art online, royalty  free &amp;amp; public domain"/>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aturation sat="2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66959" y="4609346"/>
              <a:ext cx="3522436" cy="207963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07744" y="888968"/>
              <a:ext cx="11865019" cy="4837164"/>
              <a:chOff x="107744" y="888968"/>
              <a:chExt cx="11865019" cy="4837164"/>
            </a:xfrm>
          </p:grpSpPr>
          <p:pic>
            <p:nvPicPr>
              <p:cNvPr id="1026" name="Picture 2" descr="Blue Cloud Md | Free Images at Clker.com - vector clip art online, royalty  free &amp;amp; public domain"/>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7256" y="888968"/>
                <a:ext cx="4221843" cy="31100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lue Cloud Md | Free Images at Clker.com - vector clip art online, royalty  free &amp;amp; public domain"/>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aturation sat="2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7686" y="3646500"/>
                <a:ext cx="3522436" cy="20796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lue Cloud Md | Free Images at Clker.com - vector clip art online, royalty  free &amp;amp; public domain"/>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2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744" y="1482211"/>
                <a:ext cx="3522436" cy="20796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lue Cloud Md | Free Images at Clker.com - vector clip art online, royalty  free &amp;amp; public domain"/>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saturation sat="2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34327" y="3646500"/>
                <a:ext cx="3522436" cy="20796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lue Cloud Md | Free Images at Clker.com - vector clip art online, royalty  free &amp;amp; public domain"/>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2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450327" y="1476067"/>
                <a:ext cx="3522436" cy="207963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p:cNvSpPr/>
              <p:nvPr/>
            </p:nvSpPr>
            <p:spPr>
              <a:xfrm>
                <a:off x="3048000" y="3294743"/>
                <a:ext cx="1030514"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Shape 17"/>
              <p:cNvSpPr/>
              <p:nvPr/>
            </p:nvSpPr>
            <p:spPr>
              <a:xfrm rot="19301926">
                <a:off x="4525471" y="4296525"/>
                <a:ext cx="1030514"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Freeform: Shape 18"/>
              <p:cNvSpPr/>
              <p:nvPr/>
            </p:nvSpPr>
            <p:spPr>
              <a:xfrm rot="16200000">
                <a:off x="6156733" y="4232557"/>
                <a:ext cx="670384"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reeform: Shape 19"/>
              <p:cNvSpPr/>
              <p:nvPr/>
            </p:nvSpPr>
            <p:spPr>
              <a:xfrm rot="4647723" flipH="1">
                <a:off x="6955421" y="3825878"/>
                <a:ext cx="1042993"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reeform: Shape 20"/>
              <p:cNvSpPr/>
              <p:nvPr/>
            </p:nvSpPr>
            <p:spPr>
              <a:xfrm rot="1103316" flipH="1">
                <a:off x="7928830" y="3195532"/>
                <a:ext cx="1042993"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p:cNvSpPr txBox="1"/>
              <p:nvPr/>
            </p:nvSpPr>
            <p:spPr>
              <a:xfrm>
                <a:off x="4223270" y="1535153"/>
                <a:ext cx="3409813" cy="1815882"/>
              </a:xfrm>
              <a:prstGeom prst="rect">
                <a:avLst/>
              </a:prstGeom>
              <a:noFill/>
            </p:spPr>
            <p:txBody>
              <a:bodyPr wrap="square" rtlCol="0">
                <a:spAutoFit/>
              </a:bodyPr>
              <a:lstStyle/>
              <a:p>
                <a:pPr algn="ctr"/>
                <a:r>
                  <a:rPr lang="vi-VN" sz="2800"/>
                  <a:t>Việc em có thể làm để bảo vệ môi trường sống của thực vật và động vật</a:t>
                </a:r>
                <a:endParaRPr lang="vi-VN" sz="2800"/>
              </a:p>
            </p:txBody>
          </p:sp>
          <p:sp>
            <p:nvSpPr>
              <p:cNvPr id="23" name="TextBox 22"/>
              <p:cNvSpPr txBox="1"/>
              <p:nvPr/>
            </p:nvSpPr>
            <p:spPr>
              <a:xfrm>
                <a:off x="618166" y="2067607"/>
                <a:ext cx="2268065" cy="954107"/>
              </a:xfrm>
              <a:prstGeom prst="rect">
                <a:avLst/>
              </a:prstGeom>
              <a:noFill/>
            </p:spPr>
            <p:txBody>
              <a:bodyPr wrap="square" rtlCol="0">
                <a:spAutoFit/>
              </a:bodyPr>
              <a:lstStyle/>
              <a:p>
                <a:pPr algn="ctr"/>
                <a:r>
                  <a:rPr lang="vi-VN" sz="2800"/>
                  <a:t>Để rác đúng nơi quy định</a:t>
                </a:r>
                <a:endParaRPr lang="vi-VN" sz="2800" dirty="0"/>
              </a:p>
            </p:txBody>
          </p:sp>
        </p:grpSp>
      </p:grpSp>
      <p:sp>
        <p:nvSpPr>
          <p:cNvPr id="24" name="TextBox 23"/>
          <p:cNvSpPr txBox="1"/>
          <p:nvPr/>
        </p:nvSpPr>
        <p:spPr>
          <a:xfrm>
            <a:off x="1704871" y="4209262"/>
            <a:ext cx="2268065" cy="954107"/>
          </a:xfrm>
          <a:prstGeom prst="rect">
            <a:avLst/>
          </a:prstGeom>
          <a:noFill/>
        </p:spPr>
        <p:txBody>
          <a:bodyPr wrap="square" rtlCol="0">
            <a:spAutoFit/>
          </a:bodyPr>
          <a:lstStyle/>
          <a:p>
            <a:pPr algn="ctr"/>
            <a:r>
              <a:rPr lang="vi-VN" sz="2800" dirty="0">
                <a:solidFill>
                  <a:srgbClr val="FF0000"/>
                </a:solidFill>
              </a:rPr>
              <a:t>Không hái hoa, bẻ cành</a:t>
            </a:r>
            <a:endParaRPr lang="vi-VN" sz="2800" dirty="0">
              <a:solidFill>
                <a:srgbClr val="FF0000"/>
              </a:solidFill>
            </a:endParaRPr>
          </a:p>
        </p:txBody>
      </p:sp>
      <p:sp>
        <p:nvSpPr>
          <p:cNvPr id="26" name="TextBox 25"/>
          <p:cNvSpPr txBox="1"/>
          <p:nvPr/>
        </p:nvSpPr>
        <p:spPr>
          <a:xfrm>
            <a:off x="4515178" y="5279730"/>
            <a:ext cx="2834206" cy="954107"/>
          </a:xfrm>
          <a:prstGeom prst="rect">
            <a:avLst/>
          </a:prstGeom>
          <a:noFill/>
        </p:spPr>
        <p:txBody>
          <a:bodyPr wrap="square" rtlCol="0">
            <a:spAutoFit/>
          </a:bodyPr>
          <a:lstStyle/>
          <a:p>
            <a:pPr algn="ctr"/>
            <a:r>
              <a:rPr lang="vi-VN" sz="2800">
                <a:solidFill>
                  <a:srgbClr val="FF0000"/>
                </a:solidFill>
              </a:rPr>
              <a:t>Không trêu chọc các con vật</a:t>
            </a:r>
            <a:endParaRPr lang="vi-VN" sz="2800" dirty="0">
              <a:solidFill>
                <a:srgbClr val="FF0000"/>
              </a:solidFill>
            </a:endParaRPr>
          </a:p>
        </p:txBody>
      </p:sp>
      <p:sp>
        <p:nvSpPr>
          <p:cNvPr id="27" name="TextBox 26"/>
          <p:cNvSpPr txBox="1"/>
          <p:nvPr/>
        </p:nvSpPr>
        <p:spPr>
          <a:xfrm>
            <a:off x="7941939" y="4302723"/>
            <a:ext cx="2545190" cy="954107"/>
          </a:xfrm>
          <a:prstGeom prst="rect">
            <a:avLst/>
          </a:prstGeom>
          <a:noFill/>
        </p:spPr>
        <p:txBody>
          <a:bodyPr wrap="square" rtlCol="0">
            <a:spAutoFit/>
          </a:bodyPr>
          <a:lstStyle/>
          <a:p>
            <a:pPr algn="ctr"/>
            <a:r>
              <a:rPr lang="vi-VN" sz="2800" dirty="0">
                <a:solidFill>
                  <a:srgbClr val="FF0000"/>
                </a:solidFill>
              </a:rPr>
              <a:t>Trồng nhiều cây xanh</a:t>
            </a:r>
            <a:endParaRPr lang="vi-VN" sz="2800" dirty="0">
              <a:solidFill>
                <a:srgbClr val="FF0000"/>
              </a:solidFill>
            </a:endParaRPr>
          </a:p>
        </p:txBody>
      </p:sp>
      <p:sp>
        <p:nvSpPr>
          <p:cNvPr id="28" name="TextBox 27"/>
          <p:cNvSpPr txBox="1"/>
          <p:nvPr/>
        </p:nvSpPr>
        <p:spPr>
          <a:xfrm>
            <a:off x="8608075" y="1868330"/>
            <a:ext cx="3206940" cy="1384995"/>
          </a:xfrm>
          <a:prstGeom prst="rect">
            <a:avLst/>
          </a:prstGeom>
          <a:noFill/>
        </p:spPr>
        <p:txBody>
          <a:bodyPr wrap="square" rtlCol="0">
            <a:spAutoFit/>
          </a:bodyPr>
          <a:lstStyle/>
          <a:p>
            <a:pPr algn="ctr"/>
            <a:r>
              <a:rPr lang="vi-VN" sz="2800" dirty="0">
                <a:solidFill>
                  <a:srgbClr val="FF0000"/>
                </a:solidFill>
              </a:rPr>
              <a:t>Hạn chế sử dụng sản phẩm khó tiêu hủy (nilong,...)</a:t>
            </a:r>
            <a:endParaRPr lang="vi-VN"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ppt_w</p:attrName>
                                        </p:attrNameLst>
                                      </p:cBhvr>
                                      <p:tavLst>
                                        <p:tav tm="0">
                                          <p:val>
                                            <p:fltVal val="0"/>
                                          </p:val>
                                        </p:tav>
                                        <p:tav tm="100000">
                                          <p:val>
                                            <p:strVal val="#ppt_w"/>
                                          </p:val>
                                        </p:tav>
                                      </p:tavLst>
                                    </p:anim>
                                    <p:anim calcmode="lin" valueType="num">
                                      <p:cBhvr>
                                        <p:cTn id="21" dur="1000" fill="hold"/>
                                        <p:tgtEl>
                                          <p:spTgt spid="24"/>
                                        </p:tgtEl>
                                        <p:attrNameLst>
                                          <p:attrName>ppt_h</p:attrName>
                                        </p:attrNameLst>
                                      </p:cBhvr>
                                      <p:tavLst>
                                        <p:tav tm="0">
                                          <p:val>
                                            <p:fltVal val="0"/>
                                          </p:val>
                                        </p:tav>
                                        <p:tav tm="100000">
                                          <p:val>
                                            <p:strVal val="#ppt_h"/>
                                          </p:val>
                                        </p:tav>
                                      </p:tavLst>
                                    </p:anim>
                                    <p:anim calcmode="lin" valueType="num">
                                      <p:cBhvr>
                                        <p:cTn id="22" dur="1000" fill="hold"/>
                                        <p:tgtEl>
                                          <p:spTgt spid="24"/>
                                        </p:tgtEl>
                                        <p:attrNameLst>
                                          <p:attrName>style.rotation</p:attrName>
                                        </p:attrNameLst>
                                      </p:cBhvr>
                                      <p:tavLst>
                                        <p:tav tm="0">
                                          <p:val>
                                            <p:fltVal val="90"/>
                                          </p:val>
                                        </p:tav>
                                        <p:tav tm="100000">
                                          <p:val>
                                            <p:fltVal val="0"/>
                                          </p:val>
                                        </p:tav>
                                      </p:tavLst>
                                    </p:anim>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 calcmode="lin" valueType="num">
                                      <p:cBhvr>
                                        <p:cTn id="30" dur="1000" fill="hold"/>
                                        <p:tgtEl>
                                          <p:spTgt spid="26"/>
                                        </p:tgtEl>
                                        <p:attrNameLst>
                                          <p:attrName>style.rotation</p:attrName>
                                        </p:attrNameLst>
                                      </p:cBhvr>
                                      <p:tavLst>
                                        <p:tav tm="0">
                                          <p:val>
                                            <p:fltVal val="90"/>
                                          </p:val>
                                        </p:tav>
                                        <p:tav tm="100000">
                                          <p:val>
                                            <p:fltVal val="0"/>
                                          </p:val>
                                        </p:tav>
                                      </p:tavLst>
                                    </p:anim>
                                    <p:animEffect transition="in" filter="fade">
                                      <p:cBhvr>
                                        <p:cTn id="31" dur="1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 calcmode="lin" valueType="num">
                                      <p:cBhvr>
                                        <p:cTn id="38" dur="1000" fill="hold"/>
                                        <p:tgtEl>
                                          <p:spTgt spid="27"/>
                                        </p:tgtEl>
                                        <p:attrNameLst>
                                          <p:attrName>style.rotation</p:attrName>
                                        </p:attrNameLst>
                                      </p:cBhvr>
                                      <p:tavLst>
                                        <p:tav tm="0">
                                          <p:val>
                                            <p:fltVal val="90"/>
                                          </p:val>
                                        </p:tav>
                                        <p:tav tm="100000">
                                          <p:val>
                                            <p:fltVal val="0"/>
                                          </p:val>
                                        </p:tav>
                                      </p:tavLst>
                                    </p:anim>
                                    <p:animEffect transition="in" filter="fade">
                                      <p:cBhvr>
                                        <p:cTn id="39" dur="1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fltVal val="0"/>
                                          </p:val>
                                        </p:tav>
                                        <p:tav tm="100000">
                                          <p:val>
                                            <p:strVal val="#ppt_w"/>
                                          </p:val>
                                        </p:tav>
                                      </p:tavLst>
                                    </p:anim>
                                    <p:anim calcmode="lin" valueType="num">
                                      <p:cBhvr>
                                        <p:cTn id="45" dur="1000" fill="hold"/>
                                        <p:tgtEl>
                                          <p:spTgt spid="28"/>
                                        </p:tgtEl>
                                        <p:attrNameLst>
                                          <p:attrName>ppt_h</p:attrName>
                                        </p:attrNameLst>
                                      </p:cBhvr>
                                      <p:tavLst>
                                        <p:tav tm="0">
                                          <p:val>
                                            <p:fltVal val="0"/>
                                          </p:val>
                                        </p:tav>
                                        <p:tav tm="100000">
                                          <p:val>
                                            <p:strVal val="#ppt_h"/>
                                          </p:val>
                                        </p:tav>
                                      </p:tavLst>
                                    </p:anim>
                                    <p:anim calcmode="lin" valueType="num">
                                      <p:cBhvr>
                                        <p:cTn id="46" dur="1000" fill="hold"/>
                                        <p:tgtEl>
                                          <p:spTgt spid="28"/>
                                        </p:tgtEl>
                                        <p:attrNameLst>
                                          <p:attrName>style.rotation</p:attrName>
                                        </p:attrNameLst>
                                      </p:cBhvr>
                                      <p:tavLst>
                                        <p:tav tm="0">
                                          <p:val>
                                            <p:fltVal val="90"/>
                                          </p:val>
                                        </p:tav>
                                        <p:tav tm="100000">
                                          <p:val>
                                            <p:fltVal val="0"/>
                                          </p:val>
                                        </p:tav>
                                      </p:tavLst>
                                    </p:anim>
                                    <p:animEffect transition="in" filter="fade">
                                      <p:cBhvr>
                                        <p:cTn id="4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50000"/>
                    </a14:imgEffect>
                  </a14:imgLayer>
                </a14:imgProps>
              </a:ext>
            </a:extLst>
          </a:blip>
          <a:stretch>
            <a:fillRect/>
          </a:stretch>
        </p:blipFill>
        <p:spPr>
          <a:xfrm>
            <a:off x="4058684" y="0"/>
            <a:ext cx="1174368" cy="1129630"/>
          </a:xfrm>
          <a:prstGeom prst="rect">
            <a:avLst/>
          </a:prstGeom>
        </p:spPr>
      </p:pic>
      <p:sp>
        <p:nvSpPr>
          <p:cNvPr id="3" name="TextBox 2"/>
          <p:cNvSpPr txBox="1"/>
          <p:nvPr/>
        </p:nvSpPr>
        <p:spPr>
          <a:xfrm>
            <a:off x="5233052" y="136902"/>
            <a:ext cx="6673710" cy="1077218"/>
          </a:xfrm>
          <a:prstGeom prst="rect">
            <a:avLst/>
          </a:prstGeom>
          <a:noFill/>
        </p:spPr>
        <p:txBody>
          <a:bodyPr wrap="square" rtlCol="0">
            <a:spAutoFit/>
          </a:bodyPr>
          <a:lstStyle/>
          <a:p>
            <a:pPr algn="just"/>
            <a:r>
              <a:rPr lang="vi-VN" sz="3200" b="1" dirty="0"/>
              <a:t>1. </a:t>
            </a:r>
            <a:r>
              <a:rPr lang="vi-VN" sz="3200" dirty="0"/>
              <a:t>Em sẽ nói và làm gì trong tình huống sau?</a:t>
            </a:r>
            <a:endParaRPr lang="vi-VN" sz="3200" dirty="0"/>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336480" y="1696039"/>
            <a:ext cx="8923365" cy="5025059"/>
          </a:xfrm>
          <a:prstGeom prst="rect">
            <a:avLst/>
          </a:prstGeom>
        </p:spPr>
      </p:pic>
      <p:grpSp>
        <p:nvGrpSpPr>
          <p:cNvPr id="16" name="Group 15"/>
          <p:cNvGrpSpPr/>
          <p:nvPr/>
        </p:nvGrpSpPr>
        <p:grpSpPr>
          <a:xfrm>
            <a:off x="8768690" y="843886"/>
            <a:ext cx="3913425" cy="5295667"/>
            <a:chOff x="8768690" y="843886"/>
            <a:chExt cx="3913425" cy="5295667"/>
          </a:xfrm>
        </p:grpSpPr>
        <p:pic>
          <p:nvPicPr>
            <p:cNvPr id="14" name="Picture 13"/>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7312" b="9608"/>
            <a:stretch>
              <a:fillRect/>
            </a:stretch>
          </p:blipFill>
          <p:spPr>
            <a:xfrm>
              <a:off x="8768690" y="3896138"/>
              <a:ext cx="3913425" cy="2243415"/>
            </a:xfrm>
            <a:prstGeom prst="rect">
              <a:avLst/>
            </a:prstGeom>
          </p:spPr>
        </p:pic>
        <p:sp>
          <p:nvSpPr>
            <p:cNvPr id="15" name="Speech Bubble: Rectangle with Corners Rounded 14"/>
            <p:cNvSpPr/>
            <p:nvPr/>
          </p:nvSpPr>
          <p:spPr>
            <a:xfrm>
              <a:off x="9401943" y="843886"/>
              <a:ext cx="2646917" cy="3422486"/>
            </a:xfrm>
            <a:custGeom>
              <a:avLst/>
              <a:gdLst>
                <a:gd name="connsiteX0" fmla="*/ 0 w 2646917"/>
                <a:gd name="connsiteY0" fmla="*/ 439539 h 2637182"/>
                <a:gd name="connsiteX1" fmla="*/ 439539 w 2646917"/>
                <a:gd name="connsiteY1" fmla="*/ 0 h 2637182"/>
                <a:gd name="connsiteX2" fmla="*/ 1544035 w 2646917"/>
                <a:gd name="connsiteY2" fmla="*/ 0 h 2637182"/>
                <a:gd name="connsiteX3" fmla="*/ 1544035 w 2646917"/>
                <a:gd name="connsiteY3" fmla="*/ 0 h 2637182"/>
                <a:gd name="connsiteX4" fmla="*/ 2205764 w 2646917"/>
                <a:gd name="connsiteY4" fmla="*/ 0 h 2637182"/>
                <a:gd name="connsiteX5" fmla="*/ 2207378 w 2646917"/>
                <a:gd name="connsiteY5" fmla="*/ 0 h 2637182"/>
                <a:gd name="connsiteX6" fmla="*/ 2646917 w 2646917"/>
                <a:gd name="connsiteY6" fmla="*/ 439539 h 2637182"/>
                <a:gd name="connsiteX7" fmla="*/ 2646917 w 2646917"/>
                <a:gd name="connsiteY7" fmla="*/ 1538356 h 2637182"/>
                <a:gd name="connsiteX8" fmla="*/ 2646917 w 2646917"/>
                <a:gd name="connsiteY8" fmla="*/ 1538356 h 2637182"/>
                <a:gd name="connsiteX9" fmla="*/ 2646917 w 2646917"/>
                <a:gd name="connsiteY9" fmla="*/ 2197652 h 2637182"/>
                <a:gd name="connsiteX10" fmla="*/ 2646917 w 2646917"/>
                <a:gd name="connsiteY10" fmla="*/ 2197643 h 2637182"/>
                <a:gd name="connsiteX11" fmla="*/ 2207378 w 2646917"/>
                <a:gd name="connsiteY11" fmla="*/ 2637182 h 2637182"/>
                <a:gd name="connsiteX12" fmla="*/ 2205764 w 2646917"/>
                <a:gd name="connsiteY12" fmla="*/ 2637182 h 2637182"/>
                <a:gd name="connsiteX13" fmla="*/ 2508060 w 2646917"/>
                <a:gd name="connsiteY13" fmla="*/ 3139117 h 2637182"/>
                <a:gd name="connsiteX14" fmla="*/ 1544035 w 2646917"/>
                <a:gd name="connsiteY14" fmla="*/ 2637182 h 2637182"/>
                <a:gd name="connsiteX15" fmla="*/ 439539 w 2646917"/>
                <a:gd name="connsiteY15" fmla="*/ 2637182 h 2637182"/>
                <a:gd name="connsiteX16" fmla="*/ 0 w 2646917"/>
                <a:gd name="connsiteY16" fmla="*/ 2197643 h 2637182"/>
                <a:gd name="connsiteX17" fmla="*/ 0 w 2646917"/>
                <a:gd name="connsiteY17" fmla="*/ 2197652 h 2637182"/>
                <a:gd name="connsiteX18" fmla="*/ 0 w 2646917"/>
                <a:gd name="connsiteY18" fmla="*/ 1538356 h 2637182"/>
                <a:gd name="connsiteX19" fmla="*/ 0 w 2646917"/>
                <a:gd name="connsiteY19" fmla="*/ 1538356 h 2637182"/>
                <a:gd name="connsiteX20" fmla="*/ 0 w 2646917"/>
                <a:gd name="connsiteY20" fmla="*/ 439539 h 2637182"/>
                <a:gd name="connsiteX0-1" fmla="*/ 0 w 2646917"/>
                <a:gd name="connsiteY0-2" fmla="*/ 439539 h 3422486"/>
                <a:gd name="connsiteX1-3" fmla="*/ 439539 w 2646917"/>
                <a:gd name="connsiteY1-4" fmla="*/ 0 h 3422486"/>
                <a:gd name="connsiteX2-5" fmla="*/ 1544035 w 2646917"/>
                <a:gd name="connsiteY2-6" fmla="*/ 0 h 3422486"/>
                <a:gd name="connsiteX3-7" fmla="*/ 1544035 w 2646917"/>
                <a:gd name="connsiteY3-8" fmla="*/ 0 h 3422486"/>
                <a:gd name="connsiteX4-9" fmla="*/ 2205764 w 2646917"/>
                <a:gd name="connsiteY4-10" fmla="*/ 0 h 3422486"/>
                <a:gd name="connsiteX5-11" fmla="*/ 2207378 w 2646917"/>
                <a:gd name="connsiteY5-12" fmla="*/ 0 h 3422486"/>
                <a:gd name="connsiteX6-13" fmla="*/ 2646917 w 2646917"/>
                <a:gd name="connsiteY6-14" fmla="*/ 439539 h 3422486"/>
                <a:gd name="connsiteX7-15" fmla="*/ 2646917 w 2646917"/>
                <a:gd name="connsiteY7-16" fmla="*/ 1538356 h 3422486"/>
                <a:gd name="connsiteX8-17" fmla="*/ 2646917 w 2646917"/>
                <a:gd name="connsiteY8-18" fmla="*/ 1538356 h 3422486"/>
                <a:gd name="connsiteX9-19" fmla="*/ 2646917 w 2646917"/>
                <a:gd name="connsiteY9-20" fmla="*/ 2197652 h 3422486"/>
                <a:gd name="connsiteX10-21" fmla="*/ 2646917 w 2646917"/>
                <a:gd name="connsiteY10-22" fmla="*/ 2197643 h 3422486"/>
                <a:gd name="connsiteX11-23" fmla="*/ 2207378 w 2646917"/>
                <a:gd name="connsiteY11-24" fmla="*/ 2637182 h 3422486"/>
                <a:gd name="connsiteX12-25" fmla="*/ 2205764 w 2646917"/>
                <a:gd name="connsiteY12-26" fmla="*/ 2637182 h 3422486"/>
                <a:gd name="connsiteX13-27" fmla="*/ 2017522 w 2646917"/>
                <a:gd name="connsiteY13-28" fmla="*/ 3422486 h 3422486"/>
                <a:gd name="connsiteX14-29" fmla="*/ 1544035 w 2646917"/>
                <a:gd name="connsiteY14-30" fmla="*/ 2637182 h 3422486"/>
                <a:gd name="connsiteX15-31" fmla="*/ 439539 w 2646917"/>
                <a:gd name="connsiteY15-32" fmla="*/ 2637182 h 3422486"/>
                <a:gd name="connsiteX16-33" fmla="*/ 0 w 2646917"/>
                <a:gd name="connsiteY16-34" fmla="*/ 2197643 h 3422486"/>
                <a:gd name="connsiteX17-35" fmla="*/ 0 w 2646917"/>
                <a:gd name="connsiteY17-36" fmla="*/ 2197652 h 3422486"/>
                <a:gd name="connsiteX18-37" fmla="*/ 0 w 2646917"/>
                <a:gd name="connsiteY18-38" fmla="*/ 1538356 h 3422486"/>
                <a:gd name="connsiteX19-39" fmla="*/ 0 w 2646917"/>
                <a:gd name="connsiteY19-40" fmla="*/ 1538356 h 3422486"/>
                <a:gd name="connsiteX20-41" fmla="*/ 0 w 2646917"/>
                <a:gd name="connsiteY20-42" fmla="*/ 439539 h 3422486"/>
                <a:gd name="connsiteX0-43" fmla="*/ 0 w 2646917"/>
                <a:gd name="connsiteY0-44" fmla="*/ 439539 h 3422486"/>
                <a:gd name="connsiteX1-45" fmla="*/ 439539 w 2646917"/>
                <a:gd name="connsiteY1-46" fmla="*/ 0 h 3422486"/>
                <a:gd name="connsiteX2-47" fmla="*/ 1544035 w 2646917"/>
                <a:gd name="connsiteY2-48" fmla="*/ 0 h 3422486"/>
                <a:gd name="connsiteX3-49" fmla="*/ 1544035 w 2646917"/>
                <a:gd name="connsiteY3-50" fmla="*/ 0 h 3422486"/>
                <a:gd name="connsiteX4-51" fmla="*/ 2205764 w 2646917"/>
                <a:gd name="connsiteY4-52" fmla="*/ 0 h 3422486"/>
                <a:gd name="connsiteX5-53" fmla="*/ 2207378 w 2646917"/>
                <a:gd name="connsiteY5-54" fmla="*/ 0 h 3422486"/>
                <a:gd name="connsiteX6-55" fmla="*/ 2646917 w 2646917"/>
                <a:gd name="connsiteY6-56" fmla="*/ 439539 h 3422486"/>
                <a:gd name="connsiteX7-57" fmla="*/ 2646917 w 2646917"/>
                <a:gd name="connsiteY7-58" fmla="*/ 1538356 h 3422486"/>
                <a:gd name="connsiteX8-59" fmla="*/ 2646917 w 2646917"/>
                <a:gd name="connsiteY8-60" fmla="*/ 1538356 h 3422486"/>
                <a:gd name="connsiteX9-61" fmla="*/ 2646917 w 2646917"/>
                <a:gd name="connsiteY9-62" fmla="*/ 2197652 h 3422486"/>
                <a:gd name="connsiteX10-63" fmla="*/ 2646917 w 2646917"/>
                <a:gd name="connsiteY10-64" fmla="*/ 2197643 h 3422486"/>
                <a:gd name="connsiteX11-65" fmla="*/ 2207378 w 2646917"/>
                <a:gd name="connsiteY11-66" fmla="*/ 2637182 h 3422486"/>
                <a:gd name="connsiteX12-67" fmla="*/ 2205764 w 2646917"/>
                <a:gd name="connsiteY12-68" fmla="*/ 2637182 h 3422486"/>
                <a:gd name="connsiteX13-69" fmla="*/ 2017522 w 2646917"/>
                <a:gd name="connsiteY13-70" fmla="*/ 3422486 h 3422486"/>
                <a:gd name="connsiteX14-71" fmla="*/ 1544035 w 2646917"/>
                <a:gd name="connsiteY14-72" fmla="*/ 2637182 h 3422486"/>
                <a:gd name="connsiteX15-73" fmla="*/ 439539 w 2646917"/>
                <a:gd name="connsiteY15-74" fmla="*/ 2637182 h 3422486"/>
                <a:gd name="connsiteX16-75" fmla="*/ 0 w 2646917"/>
                <a:gd name="connsiteY16-76" fmla="*/ 2197643 h 3422486"/>
                <a:gd name="connsiteX17-77" fmla="*/ 0 w 2646917"/>
                <a:gd name="connsiteY17-78" fmla="*/ 2197652 h 3422486"/>
                <a:gd name="connsiteX18-79" fmla="*/ 0 w 2646917"/>
                <a:gd name="connsiteY18-80" fmla="*/ 1538356 h 3422486"/>
                <a:gd name="connsiteX19-81" fmla="*/ 0 w 2646917"/>
                <a:gd name="connsiteY19-82" fmla="*/ 1538356 h 3422486"/>
                <a:gd name="connsiteX20-83" fmla="*/ 0 w 2646917"/>
                <a:gd name="connsiteY20-84" fmla="*/ 439539 h 3422486"/>
                <a:gd name="connsiteX0-85" fmla="*/ 0 w 2646917"/>
                <a:gd name="connsiteY0-86" fmla="*/ 439539 h 3422486"/>
                <a:gd name="connsiteX1-87" fmla="*/ 439539 w 2646917"/>
                <a:gd name="connsiteY1-88" fmla="*/ 0 h 3422486"/>
                <a:gd name="connsiteX2-89" fmla="*/ 1544035 w 2646917"/>
                <a:gd name="connsiteY2-90" fmla="*/ 0 h 3422486"/>
                <a:gd name="connsiteX3-91" fmla="*/ 1544035 w 2646917"/>
                <a:gd name="connsiteY3-92" fmla="*/ 0 h 3422486"/>
                <a:gd name="connsiteX4-93" fmla="*/ 2205764 w 2646917"/>
                <a:gd name="connsiteY4-94" fmla="*/ 0 h 3422486"/>
                <a:gd name="connsiteX5-95" fmla="*/ 2207378 w 2646917"/>
                <a:gd name="connsiteY5-96" fmla="*/ 0 h 3422486"/>
                <a:gd name="connsiteX6-97" fmla="*/ 2646917 w 2646917"/>
                <a:gd name="connsiteY6-98" fmla="*/ 439539 h 3422486"/>
                <a:gd name="connsiteX7-99" fmla="*/ 2646917 w 2646917"/>
                <a:gd name="connsiteY7-100" fmla="*/ 1538356 h 3422486"/>
                <a:gd name="connsiteX8-101" fmla="*/ 2646917 w 2646917"/>
                <a:gd name="connsiteY8-102" fmla="*/ 1538356 h 3422486"/>
                <a:gd name="connsiteX9-103" fmla="*/ 2646917 w 2646917"/>
                <a:gd name="connsiteY9-104" fmla="*/ 2197652 h 3422486"/>
                <a:gd name="connsiteX10-105" fmla="*/ 2646917 w 2646917"/>
                <a:gd name="connsiteY10-106" fmla="*/ 2197643 h 3422486"/>
                <a:gd name="connsiteX11-107" fmla="*/ 2207378 w 2646917"/>
                <a:gd name="connsiteY11-108" fmla="*/ 2637182 h 3422486"/>
                <a:gd name="connsiteX12-109" fmla="*/ 2205764 w 2646917"/>
                <a:gd name="connsiteY12-110" fmla="*/ 2637182 h 3422486"/>
                <a:gd name="connsiteX13-111" fmla="*/ 2017522 w 2646917"/>
                <a:gd name="connsiteY13-112" fmla="*/ 3422486 h 3422486"/>
                <a:gd name="connsiteX14-113" fmla="*/ 1544035 w 2646917"/>
                <a:gd name="connsiteY14-114" fmla="*/ 2637182 h 3422486"/>
                <a:gd name="connsiteX15-115" fmla="*/ 439539 w 2646917"/>
                <a:gd name="connsiteY15-116" fmla="*/ 2637182 h 3422486"/>
                <a:gd name="connsiteX16-117" fmla="*/ 0 w 2646917"/>
                <a:gd name="connsiteY16-118" fmla="*/ 2197643 h 3422486"/>
                <a:gd name="connsiteX17-119" fmla="*/ 0 w 2646917"/>
                <a:gd name="connsiteY17-120" fmla="*/ 2197652 h 3422486"/>
                <a:gd name="connsiteX18-121" fmla="*/ 0 w 2646917"/>
                <a:gd name="connsiteY18-122" fmla="*/ 1538356 h 3422486"/>
                <a:gd name="connsiteX19-123" fmla="*/ 0 w 2646917"/>
                <a:gd name="connsiteY19-124" fmla="*/ 1538356 h 3422486"/>
                <a:gd name="connsiteX20-125" fmla="*/ 0 w 2646917"/>
                <a:gd name="connsiteY20-126" fmla="*/ 439539 h 34224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2646917" h="3422486">
                  <a:moveTo>
                    <a:pt x="0" y="439539"/>
                  </a:moveTo>
                  <a:cubicBezTo>
                    <a:pt x="0" y="196788"/>
                    <a:pt x="196788" y="0"/>
                    <a:pt x="439539" y="0"/>
                  </a:cubicBezTo>
                  <a:lnTo>
                    <a:pt x="1544035" y="0"/>
                  </a:lnTo>
                  <a:lnTo>
                    <a:pt x="1544035" y="0"/>
                  </a:lnTo>
                  <a:lnTo>
                    <a:pt x="2205764" y="0"/>
                  </a:lnTo>
                  <a:lnTo>
                    <a:pt x="2207378" y="0"/>
                  </a:lnTo>
                  <a:cubicBezTo>
                    <a:pt x="2450129" y="0"/>
                    <a:pt x="2646917" y="196788"/>
                    <a:pt x="2646917" y="439539"/>
                  </a:cubicBezTo>
                  <a:lnTo>
                    <a:pt x="2646917" y="1538356"/>
                  </a:lnTo>
                  <a:lnTo>
                    <a:pt x="2646917" y="1538356"/>
                  </a:lnTo>
                  <a:lnTo>
                    <a:pt x="2646917" y="2197652"/>
                  </a:lnTo>
                  <a:lnTo>
                    <a:pt x="2646917" y="2197643"/>
                  </a:lnTo>
                  <a:cubicBezTo>
                    <a:pt x="2646917" y="2440394"/>
                    <a:pt x="2450129" y="2637182"/>
                    <a:pt x="2207378" y="2637182"/>
                  </a:cubicBezTo>
                  <a:lnTo>
                    <a:pt x="2205764" y="2637182"/>
                  </a:lnTo>
                  <a:cubicBezTo>
                    <a:pt x="2143017" y="2898950"/>
                    <a:pt x="2366019" y="3103568"/>
                    <a:pt x="2017522" y="3422486"/>
                  </a:cubicBezTo>
                  <a:cubicBezTo>
                    <a:pt x="2100199" y="3053562"/>
                    <a:pt x="1701864" y="2898950"/>
                    <a:pt x="1544035" y="2637182"/>
                  </a:cubicBezTo>
                  <a:lnTo>
                    <a:pt x="439539" y="2637182"/>
                  </a:lnTo>
                  <a:cubicBezTo>
                    <a:pt x="196788" y="2637182"/>
                    <a:pt x="0" y="2440394"/>
                    <a:pt x="0" y="2197643"/>
                  </a:cubicBezTo>
                  <a:lnTo>
                    <a:pt x="0" y="2197652"/>
                  </a:lnTo>
                  <a:lnTo>
                    <a:pt x="0" y="1538356"/>
                  </a:lnTo>
                  <a:lnTo>
                    <a:pt x="0" y="1538356"/>
                  </a:lnTo>
                  <a:lnTo>
                    <a:pt x="0" y="439539"/>
                  </a:lnTo>
                  <a:close/>
                </a:path>
              </a:pathLst>
            </a:custGeom>
            <a:solidFill>
              <a:schemeClr val="bg1"/>
            </a:solidFill>
            <a:ln w="38100">
              <a:solidFill>
                <a:srgbClr val="FED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00B0F0"/>
                </a:solidFill>
              </a:endParaRPr>
            </a:p>
          </p:txBody>
        </p:sp>
      </p:grpSp>
      <p:sp>
        <p:nvSpPr>
          <p:cNvPr id="17" name="Rectangle 16"/>
          <p:cNvSpPr/>
          <p:nvPr/>
        </p:nvSpPr>
        <p:spPr>
          <a:xfrm>
            <a:off x="9401943" y="843886"/>
            <a:ext cx="2646917" cy="2677656"/>
          </a:xfrm>
          <a:prstGeom prst="rect">
            <a:avLst/>
          </a:prstGeom>
        </p:spPr>
        <p:txBody>
          <a:bodyPr wrap="square">
            <a:spAutoFit/>
          </a:bodyPr>
          <a:lstStyle/>
          <a:p>
            <a:pPr algn="ctr"/>
            <a:r>
              <a:rPr lang="vi-VN" sz="2400" dirty="0">
                <a:solidFill>
                  <a:srgbClr val="FF0000"/>
                </a:solidFill>
              </a:rPr>
              <a:t>Cậu ơi, cậu đừng vứt chai xuống hồ nhé! Làm như vậy sẽ gây ô nhiễm nước, khiến cho các con cá có thể bị chết đấy!</a:t>
            </a:r>
            <a:endParaRPr lang="vi-VN"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671791" y="172821"/>
            <a:ext cx="6614186" cy="6685179"/>
          </a:xfrm>
          <a:prstGeom prst="rect">
            <a:avLst/>
          </a:prstGeom>
          <a:ln>
            <a:noFill/>
          </a:ln>
          <a:effectLst>
            <a:softEdge rad="112500"/>
          </a:effectLst>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50000"/>
                    </a14:imgEffect>
                  </a14:imgLayer>
                </a14:imgProps>
              </a:ext>
            </a:extLst>
          </a:blip>
          <a:stretch>
            <a:fillRect/>
          </a:stretch>
        </p:blipFill>
        <p:spPr>
          <a:xfrm>
            <a:off x="7285977" y="793377"/>
            <a:ext cx="1174368" cy="1129630"/>
          </a:xfrm>
          <a:prstGeom prst="rect">
            <a:avLst/>
          </a:prstGeom>
        </p:spPr>
      </p:pic>
      <p:sp>
        <p:nvSpPr>
          <p:cNvPr id="4" name="TextBox 3"/>
          <p:cNvSpPr txBox="1"/>
          <p:nvPr/>
        </p:nvSpPr>
        <p:spPr>
          <a:xfrm>
            <a:off x="8460345" y="930279"/>
            <a:ext cx="2799325" cy="5016758"/>
          </a:xfrm>
          <a:prstGeom prst="rect">
            <a:avLst/>
          </a:prstGeom>
          <a:noFill/>
        </p:spPr>
        <p:txBody>
          <a:bodyPr wrap="square" rtlCol="0">
            <a:spAutoFit/>
          </a:bodyPr>
          <a:lstStyle/>
          <a:p>
            <a:pPr algn="just"/>
            <a:r>
              <a:rPr lang="vi-VN" sz="3200" b="1" dirty="0"/>
              <a:t>2. </a:t>
            </a:r>
            <a:r>
              <a:rPr lang="vi-VN" sz="3200" dirty="0"/>
              <a:t>Hãy tìm hiểu về những việc làm của người dân địa phương em làm cho môi trường sống của thực vật và động vật bị thay đổi.</a:t>
            </a:r>
            <a:endParaRPr lang="vi-VN"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0" y="728871"/>
            <a:ext cx="12182494" cy="4545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1962</Words>
  <Application>WPS Presentation</Application>
  <PresentationFormat>Widescreen</PresentationFormat>
  <Paragraphs>93</Paragraphs>
  <Slides>9</Slides>
  <Notes>0</Notes>
  <HiddenSlides>0</HiddenSlides>
  <MMClips>2</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vt:i4>
      </vt:variant>
    </vt:vector>
  </HeadingPairs>
  <TitlesOfParts>
    <vt:vector size="21" baseType="lpstr">
      <vt:lpstr>Arial</vt:lpstr>
      <vt:lpstr>SimSun</vt:lpstr>
      <vt:lpstr>Wingdings</vt:lpstr>
      <vt:lpstr>Arial</vt:lpstr>
      <vt:lpstr>MV Boli</vt:lpstr>
      <vt:lpstr>UTM Cookies</vt:lpstr>
      <vt:lpstr>Segoe Print</vt:lpstr>
      <vt:lpstr>Microsoft YaHei</vt:lpstr>
      <vt:lpstr>Arial Unicode MS</vt:lpstr>
      <vt:lpstr>Calibri</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Kiều Trang Nguyễn</cp:lastModifiedBy>
  <cp:revision>31</cp:revision>
  <dcterms:created xsi:type="dcterms:W3CDTF">2021-06-02T02:35:00Z</dcterms:created>
  <dcterms:modified xsi:type="dcterms:W3CDTF">2025-02-06T07:05:39Z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BC67866B2E7046C78227946D079F75EB_12</vt:lpwstr>
  </property>
  <property fmtid="{D5CDD505-2E9C-101B-9397-08002B2CF9AE}" pid="3" name="KSOProductBuildVer">
    <vt:lpwstr>1033-12.2.0.19805</vt:lpwstr>
  </property>
</Properties>
</file>