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3"/>
    <p:sldId id="270" r:id="rId4"/>
    <p:sldId id="271" r:id="rId5"/>
    <p:sldId id="272" r:id="rId6"/>
    <p:sldId id="273" r:id="rId7"/>
    <p:sldId id="274" r:id="rId8"/>
    <p:sldId id="27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A7E26"/>
    <a:srgbClr val="F58D5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fld>
            <a:endParaRPr lang="vi-V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fld>
            <a:endParaRPr 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0;p2"/>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1;p2"/>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2;p2"/>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99;p25"/>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nvGrpSpPr>
          <p:cNvPr id="17" name="Google Shape;201;p25"/>
          <p:cNvGrpSpPr/>
          <p:nvPr userDrawn="1"/>
        </p:nvGrpSpPr>
        <p:grpSpPr>
          <a:xfrm rot="870046">
            <a:off x="533532" y="2161681"/>
            <a:ext cx="501149" cy="1012800"/>
            <a:chOff x="656025" y="2751350"/>
            <a:chExt cx="311375" cy="629275"/>
          </a:xfrm>
        </p:grpSpPr>
        <p:sp>
          <p:nvSpPr>
            <p:cNvPr id="1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28" name="Google Shape;536;p34"/>
          <p:cNvGrpSpPr/>
          <p:nvPr userDrawn="1"/>
        </p:nvGrpSpPr>
        <p:grpSpPr>
          <a:xfrm>
            <a:off x="4744382" y="2755994"/>
            <a:ext cx="1191594" cy="1544846"/>
            <a:chOff x="5685225" y="1586850"/>
            <a:chExt cx="598600" cy="724900"/>
          </a:xfrm>
        </p:grpSpPr>
        <p:sp>
          <p:nvSpPr>
            <p:cNvPr id="29" name="Google Shape;537;p34"/>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0" name="Google Shape;538;p34"/>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1" name="Google Shape;539;p34"/>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32" name="Google Shape;540;p34"/>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3" name="Google Shape;541;p34"/>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4" name="Google Shape;542;p34"/>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5" name="Google Shape;543;p34"/>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6" name="Google Shape;544;p34"/>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7" name="Google Shape;545;p34"/>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8" name="Google Shape;546;p34"/>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39" name="Google Shape;547;p34"/>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0" name="Google Shape;548;p34"/>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1" name="Google Shape;549;p34"/>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2" name="Google Shape;550;p34"/>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3" name="Google Shape;551;p34"/>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4" name="Google Shape;552;p34"/>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5" name="Google Shape;553;p34"/>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6" name="Google Shape;554;p34"/>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7" name="Google Shape;555;p34"/>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8" name="Google Shape;556;p34"/>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49" name="Google Shape;557;p34"/>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0" name="Google Shape;558;p34"/>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1" name="Google Shape;559;p34"/>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2" name="Google Shape;560;p34"/>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3" name="Google Shape;561;p34"/>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4" name="Google Shape;562;p34"/>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5" name="Google Shape;563;p34"/>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56" name="Google Shape;221;p25"/>
          <p:cNvGrpSpPr/>
          <p:nvPr userDrawn="1"/>
        </p:nvGrpSpPr>
        <p:grpSpPr>
          <a:xfrm>
            <a:off x="1813528" y="531384"/>
            <a:ext cx="2219111" cy="1592274"/>
            <a:chOff x="4582100" y="3095150"/>
            <a:chExt cx="581650" cy="417350"/>
          </a:xfrm>
        </p:grpSpPr>
        <p:sp>
          <p:nvSpPr>
            <p:cNvPr id="57" name="Google Shape;222;p25"/>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8" name="Google Shape;223;p25"/>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59" name="Google Shape;224;p25"/>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0" name="Google Shape;225;p25"/>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1" name="Google Shape;226;p25"/>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2" name="Google Shape;227;p25"/>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3" name="Google Shape;228;p25"/>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4" name="Google Shape;229;p25"/>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5" name="Google Shape;230;p25"/>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6" name="Google Shape;231;p25"/>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7" name="Google Shape;232;p25"/>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8" name="Google Shape;233;p25"/>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69" name="Google Shape;234;p25"/>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0" name="Google Shape;235;p25"/>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1" name="Google Shape;236;p25"/>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2" name="Google Shape;237;p25"/>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3" name="Google Shape;238;p25"/>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4" name="Google Shape;239;p25"/>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5" name="Google Shape;240;p25"/>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6" name="Google Shape;241;p25"/>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7" name="Google Shape;242;p25"/>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8" name="Google Shape;243;p25"/>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79" name="Google Shape;244;p25"/>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0" name="Google Shape;245;p25"/>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81" name="Google Shape;343;p28"/>
          <p:cNvGrpSpPr/>
          <p:nvPr userDrawn="1"/>
        </p:nvGrpSpPr>
        <p:grpSpPr>
          <a:xfrm>
            <a:off x="3654818" y="222074"/>
            <a:ext cx="790837" cy="1083272"/>
            <a:chOff x="1731150" y="1748550"/>
            <a:chExt cx="228625" cy="313175"/>
          </a:xfrm>
        </p:grpSpPr>
        <p:sp>
          <p:nvSpPr>
            <p:cNvPr id="82" name="Google Shape;344;p28"/>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3" name="Google Shape;345;p28"/>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4" name="Google Shape;346;p28"/>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85" name="Google Shape;347;p28"/>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6" name="Google Shape;348;p28"/>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7" name="Google Shape;349;p28"/>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88" name="Google Shape;350;p28"/>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endParaRPr lang="vi-VN" sz="5400" dirty="0">
              <a:solidFill>
                <a:schemeClr val="bg1"/>
              </a:solidFill>
              <a:latin typeface="+mj-lt"/>
            </a:endParaRPr>
          </a:p>
        </p:txBody>
      </p:sp>
      <p:sp>
        <p:nvSpPr>
          <p:cNvPr id="7" name="Google Shape;26;p4"/>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Rectangle 7"/>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a:fillRect/>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47B298"/>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endParaRPr lang="vi-VN" sz="4800" dirty="0">
              <a:solidFill>
                <a:schemeClr val="bg1"/>
              </a:solidFill>
              <a:latin typeface="+mj-lt"/>
            </a:endParaRPr>
          </a:p>
        </p:txBody>
      </p:sp>
      <p:sp>
        <p:nvSpPr>
          <p:cNvPr id="7" name="Google Shape;125;p17"/>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a:fillRect/>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08C5FC"/>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endParaRPr lang="vi-VN" sz="4800" dirty="0">
              <a:solidFill>
                <a:schemeClr val="bg1"/>
              </a:solidFill>
              <a:latin typeface="+mj-lt"/>
            </a:endParaRPr>
          </a:p>
        </p:txBody>
      </p:sp>
      <p:sp>
        <p:nvSpPr>
          <p:cNvPr id="4" name="Google Shape;138;p18"/>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a:fillRect/>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9F5FCF"/>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endParaRPr lang="vi-VN" sz="4800" dirty="0">
              <a:solidFill>
                <a:schemeClr val="bg1"/>
              </a:solidFill>
              <a:latin typeface="+mj-lt"/>
            </a:endParaRPr>
          </a:p>
        </p:txBody>
      </p:sp>
      <p:sp>
        <p:nvSpPr>
          <p:cNvPr id="4" name="Google Shape;181;p21"/>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a:fillRect/>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FF5D5D"/>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9" name="Rectangle 8"/>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11.wdp"/><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14.wdp"/><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6.wdp"/><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19.wdp"/><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364" y="2105561"/>
            <a:ext cx="3777726" cy="1322070"/>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charset="0"/>
                <a:cs typeface="Times New Roman" panose="02020603050405020304" charset="0"/>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charset="0"/>
                <a:cs typeface="Times New Roman" panose="02020603050405020304" charset="0"/>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charset="0"/>
              <a:cs typeface="Times New Roman" panose="02020603050405020304" charset="0"/>
            </a:endParaRPr>
          </a:p>
        </p:txBody>
      </p:sp>
      <p:sp>
        <p:nvSpPr>
          <p:cNvPr id="7" name="TextBox 6"/>
          <p:cNvSpPr txBox="1"/>
          <p:nvPr/>
        </p:nvSpPr>
        <p:spPr>
          <a:xfrm>
            <a:off x="176695" y="4453993"/>
            <a:ext cx="8278192" cy="1938020"/>
          </a:xfrm>
          <a:prstGeom prst="rect">
            <a:avLst/>
          </a:prstGeom>
          <a:noFill/>
        </p:spPr>
        <p:txBody>
          <a:bodyPr wrap="square" rtlCol="0">
            <a:spAutoFit/>
          </a:bodyPr>
          <a:lstStyle/>
          <a:p>
            <a:r>
              <a:rPr lang="vi-VN" sz="6000" dirty="0">
                <a:ln>
                  <a:solidFill>
                    <a:schemeClr val="accent2"/>
                  </a:solidFill>
                </a:ln>
                <a:solidFill>
                  <a:schemeClr val="accent2">
                    <a:lumMod val="75000"/>
                  </a:schemeClr>
                </a:solidFill>
                <a:latin typeface="Times New Roman" panose="02020603050405020304" charset="0"/>
                <a:cs typeface="Times New Roman" panose="02020603050405020304" charset="0"/>
              </a:rPr>
              <a:t>TÌM HIỂU CƠ </a:t>
            </a:r>
            <a:endParaRPr lang="vi-VN" sz="6000" dirty="0">
              <a:ln>
                <a:solidFill>
                  <a:schemeClr val="accent2"/>
                </a:solidFill>
              </a:ln>
              <a:solidFill>
                <a:schemeClr val="accent2">
                  <a:lumMod val="75000"/>
                </a:schemeClr>
              </a:solidFill>
              <a:latin typeface="Times New Roman" panose="02020603050405020304" charset="0"/>
              <a:cs typeface="Times New Roman" panose="02020603050405020304" charset="0"/>
            </a:endParaRPr>
          </a:p>
          <a:p>
            <a:r>
              <a:rPr lang="vi-VN" sz="6000" dirty="0">
                <a:ln>
                  <a:solidFill>
                    <a:schemeClr val="accent2"/>
                  </a:solidFill>
                </a:ln>
                <a:solidFill>
                  <a:schemeClr val="accent2">
                    <a:lumMod val="75000"/>
                  </a:schemeClr>
                </a:solidFill>
                <a:latin typeface="Times New Roman" panose="02020603050405020304" charset="0"/>
                <a:cs typeface="Times New Roman" panose="02020603050405020304" charset="0"/>
              </a:rPr>
              <a:t>QUAN VẬN ĐỘNG (T3)</a:t>
            </a:r>
            <a:endParaRPr lang="vi-VN" sz="6000" dirty="0">
              <a:ln>
                <a:solidFill>
                  <a:schemeClr val="accent2"/>
                </a:solidFill>
              </a:ln>
              <a:solidFill>
                <a:schemeClr val="accent2">
                  <a:lumMod val="75000"/>
                </a:schemeClr>
              </a:solidFill>
              <a:latin typeface="Times New Roman" panose="02020603050405020304" charset="0"/>
              <a:cs typeface="Times New Roman" panose="02020603050405020304" charset="0"/>
            </a:endParaRPr>
          </a:p>
        </p:txBody>
      </p:sp>
      <p:pic>
        <p:nvPicPr>
          <p:cNvPr id="2" name="Picture 2" descr="Sở giáo dục và đào tạo thành phố Hồ Chí Minh"/>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00487" y="131510"/>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Times New Roman" panose="02020603050405020304" charset="0"/>
                <a:cs typeface="Times New Roman" panose="02020603050405020304" charset="0"/>
              </a:rPr>
              <a:t>CHỦ ĐỀ 5</a:t>
            </a:r>
            <a:endParaRPr lang="vi-VN" sz="3600" dirty="0">
              <a:ln>
                <a:solidFill>
                  <a:schemeClr val="accent4">
                    <a:lumMod val="40000"/>
                    <a:lumOff val="60000"/>
                  </a:schemeClr>
                </a:solidFill>
              </a:ln>
              <a:solidFill>
                <a:schemeClr val="bg1"/>
              </a:solidFill>
              <a:latin typeface="Times New Roman" panose="02020603050405020304" charset="0"/>
              <a:cs typeface="Times New Roman" panose="02020603050405020304" charset="0"/>
            </a:endParaRPr>
          </a:p>
          <a:p>
            <a:pPr algn="ctr"/>
            <a:r>
              <a:rPr lang="vi-VN" sz="4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rPr>
              <a:t>CON NGƯỜI VÀ SỨC KHỎE</a:t>
            </a:r>
            <a:endParaRPr lang="vi-VN" sz="4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0046" y="169637"/>
            <a:ext cx="6938504" cy="1815882"/>
          </a:xfrm>
          <a:prstGeom prst="rect">
            <a:avLst/>
          </a:prstGeom>
          <a:noFill/>
        </p:spPr>
        <p:txBody>
          <a:bodyPr wrap="square" rtlCol="0">
            <a:spAutoFit/>
          </a:bodyPr>
          <a:lstStyle/>
          <a:p>
            <a:pPr algn="just"/>
            <a:r>
              <a:rPr lang="vi-VN" sz="2800" b="1" dirty="0"/>
              <a:t>1. </a:t>
            </a:r>
            <a:r>
              <a:rPr lang="vi-VN" sz="2800" dirty="0"/>
              <a:t>Làm động tác co và duỗi tay như hình vẽ. Theo dõi sự thay đổi của các cơ cánh tay kết hợp với quan sát các hình dưới đây và cho biết:</a:t>
            </a:r>
            <a:endParaRPr lang="en-US" sz="2800" dirty="0"/>
          </a:p>
        </p:txBody>
      </p:sp>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607996" y="2059213"/>
            <a:ext cx="3400425" cy="4629150"/>
          </a:xfrm>
          <a:prstGeom prst="rect">
            <a:avLst/>
          </a:prstGeom>
        </p:spPr>
      </p:pic>
      <p:sp>
        <p:nvSpPr>
          <p:cNvPr id="5" name="TextBox 4"/>
          <p:cNvSpPr txBox="1"/>
          <p:nvPr/>
        </p:nvSpPr>
        <p:spPr>
          <a:xfrm>
            <a:off x="7106895" y="2059213"/>
            <a:ext cx="4400477"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Khi tay co hoặc duỗi, các cơ ở cánh tay thay đổi như thế nào?</a:t>
            </a:r>
            <a:endParaRPr lang="vi-VN" sz="2800" dirty="0"/>
          </a:p>
          <a:p>
            <a:pPr marL="457200" indent="-457200" algn="just">
              <a:buFont typeface="Arial" panose="020B0604020202020204" pitchFamily="34" charset="0"/>
              <a:buChar char="•"/>
            </a:pPr>
            <a:r>
              <a:rPr lang="vi-VN" sz="2800" dirty="0"/>
              <a:t>Cử động của tay sẽ bị ảnh hưởng như thế nào nếu xương cánh tay bị gãy?</a:t>
            </a:r>
            <a:endParaRPr lang="vi-VN" sz="2800" dirty="0"/>
          </a:p>
          <a:p>
            <a:pPr marL="457200" indent="-457200" algn="just">
              <a:buFont typeface="Arial" panose="020B0604020202020204" pitchFamily="34" charset="0"/>
              <a:buChar char="•"/>
            </a:pPr>
            <a:r>
              <a:rPr lang="vi-VN" sz="2800" dirty="0"/>
              <a:t>Bộ xương, hệ cơ và khớp có chức năng gì?</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p:cNvPicPr>
            <a:picLocks noChangeAspect="1" noChangeArrowheads="1"/>
          </p:cNvPicPr>
          <p:nvPr/>
        </p:nvPicPr>
        <p:blipFill rotWithShape="1">
          <a:blip r:embed="rId1">
            <a:extLst>
              <a:ext uri="{28A0092B-C50C-407E-A947-70E740481C1C}">
                <a14:useLocalDpi xmlns:a14="http://schemas.microsoft.com/office/drawing/2010/main" val="0"/>
              </a:ext>
            </a:extLst>
          </a:blip>
          <a:srcRect t="11832" b="12680"/>
          <a:stretch>
            <a:fillRect/>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3759" y="264253"/>
            <a:ext cx="7194342" cy="584775"/>
          </a:xfrm>
          <a:prstGeom prst="rect">
            <a:avLst/>
          </a:prstGeom>
          <a:noFill/>
        </p:spPr>
        <p:txBody>
          <a:bodyPr wrap="none" rtlCol="0">
            <a:spAutoFit/>
          </a:bodyPr>
          <a:lstStyle/>
          <a:p>
            <a:r>
              <a:rPr lang="vi-VN" sz="3200">
                <a:solidFill>
                  <a:schemeClr val="accent5">
                    <a:lumMod val="75000"/>
                  </a:schemeClr>
                </a:solidFill>
                <a:latin typeface="+mj-lt"/>
              </a:rPr>
              <a:t>HÌNH ẢNH CÁC KHỚP XƯƠNG KHI BỊ GÃY</a:t>
            </a:r>
            <a:endParaRPr lang="vi-VN" sz="3200" dirty="0">
              <a:solidFill>
                <a:schemeClr val="accent5">
                  <a:lumMod val="75000"/>
                </a:schemeClr>
              </a:solidFill>
              <a:latin typeface="+mj-lt"/>
            </a:endParaRPr>
          </a:p>
        </p:txBody>
      </p:sp>
      <p:sp>
        <p:nvSpPr>
          <p:cNvPr id="4" name="TextBox 3"/>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rPr>
              <a:t>Các khớp xương đau nhức, đau nhiều hơn khi chuyển động.</a:t>
            </a:r>
            <a:endParaRPr lang="vi-VN" sz="2800" dirty="0">
              <a:solidFill>
                <a:srgbClr val="FF0000"/>
              </a:solidFill>
            </a:endParaRPr>
          </a:p>
          <a:p>
            <a:pPr marL="457200" indent="-457200">
              <a:buFont typeface="Arial" panose="020B0604020202020204" pitchFamily="34" charset="0"/>
              <a:buChar char="•"/>
            </a:pPr>
            <a:r>
              <a:rPr lang="vi-VN" sz="2800" dirty="0">
                <a:solidFill>
                  <a:srgbClr val="FF0000"/>
                </a:solidFill>
              </a:rPr>
              <a:t>Bị sưng, bầm tím,... Có thể bị biến dạng.</a:t>
            </a:r>
            <a:endParaRPr lang="vi-VN" sz="2800" dirty="0">
              <a:solidFill>
                <a:srgbClr val="FF0000"/>
              </a:solidFill>
            </a:endParaRPr>
          </a:p>
          <a:p>
            <a:pPr marL="457200" indent="-457200">
              <a:buFont typeface="Arial" panose="020B0604020202020204" pitchFamily="34" charset="0"/>
              <a:buChar char="•"/>
            </a:pPr>
            <a:r>
              <a:rPr lang="vi-VN" sz="2800" dirty="0">
                <a:solidFill>
                  <a:srgbClr val="FF0000"/>
                </a:solidFill>
              </a:rPr>
              <a:t>Không thể xoay, cử động các phần khớp gãy.</a:t>
            </a:r>
            <a:endParaRPr lang="vi-VN" sz="2800" dirty="0">
              <a:solidFill>
                <a:srgbClr val="FF0000"/>
              </a:solidFill>
            </a:endParaRPr>
          </a:p>
          <a:p>
            <a:pPr marL="457200" indent="-457200">
              <a:buFont typeface="Arial" panose="020B0604020202020204" pitchFamily="34" charset="0"/>
              <a:buChar char="•"/>
            </a:pP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771" y="324381"/>
            <a:ext cx="11844997" cy="523220"/>
          </a:xfrm>
          <a:prstGeom prst="rect">
            <a:avLst/>
          </a:prstGeom>
          <a:noFill/>
        </p:spPr>
        <p:txBody>
          <a:bodyPr wrap="square" rtlCol="0">
            <a:spAutoFit/>
          </a:bodyPr>
          <a:lstStyle/>
          <a:p>
            <a:pPr algn="just"/>
            <a:r>
              <a:rPr lang="vi-VN" sz="2800" b="1" dirty="0"/>
              <a:t>2. </a:t>
            </a:r>
            <a:r>
              <a:rPr lang="vi-VN" sz="2800" dirty="0"/>
              <a:t>Quan sát các hình sau và cho biết cơ mặt đang biểu lộ cảm xúc nào.</a:t>
            </a:r>
            <a:endParaRPr lang="en-US" sz="2800" b="1" dirty="0"/>
          </a:p>
        </p:txBody>
      </p:sp>
      <p:grpSp>
        <p:nvGrpSpPr>
          <p:cNvPr id="6" name="Group 5"/>
          <p:cNvGrpSpPr/>
          <p:nvPr/>
        </p:nvGrpSpPr>
        <p:grpSpPr>
          <a:xfrm>
            <a:off x="864428" y="1388817"/>
            <a:ext cx="10749182" cy="3095626"/>
            <a:chOff x="808158" y="924584"/>
            <a:chExt cx="10749182" cy="3095626"/>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r="68265"/>
            <a:stretch>
              <a:fillRect/>
            </a:stretch>
          </p:blipFill>
          <p:spPr>
            <a:xfrm>
              <a:off x="808158" y="924585"/>
              <a:ext cx="2835374" cy="3095625"/>
            </a:xfrm>
            <a:prstGeom prst="rect">
              <a:avLst/>
            </a:prstGeom>
          </p:spPr>
        </p:pic>
        <p:pic>
          <p:nvPicPr>
            <p:cNvPr id="4" name="Picture 3"/>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32994" r="35270"/>
            <a:stretch>
              <a:fillRect/>
            </a:stretch>
          </p:blipFill>
          <p:spPr>
            <a:xfrm>
              <a:off x="4678313" y="924584"/>
              <a:ext cx="2835374" cy="3095625"/>
            </a:xfrm>
            <a:prstGeom prst="rect">
              <a:avLst/>
            </a:prstGeom>
          </p:spPr>
        </p:pic>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68265"/>
            <a:stretch>
              <a:fillRect/>
            </a:stretch>
          </p:blipFill>
          <p:spPr>
            <a:xfrm>
              <a:off x="8721965" y="924584"/>
              <a:ext cx="2835375" cy="3095625"/>
            </a:xfrm>
            <a:prstGeom prst="rect">
              <a:avLst/>
            </a:prstGeom>
          </p:spPr>
        </p:pic>
      </p:grpSp>
      <p:sp>
        <p:nvSpPr>
          <p:cNvPr id="7" name="TextBox 6"/>
          <p:cNvSpPr txBox="1"/>
          <p:nvPr/>
        </p:nvSpPr>
        <p:spPr>
          <a:xfrm>
            <a:off x="1252024" y="4716171"/>
            <a:ext cx="175400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Cười vui</a:t>
            </a:r>
            <a:endParaRPr lang="vi-VN" sz="3200"/>
          </a:p>
        </p:txBody>
      </p:sp>
      <p:sp>
        <p:nvSpPr>
          <p:cNvPr id="8" name="TextBox 7"/>
          <p:cNvSpPr txBox="1"/>
          <p:nvPr/>
        </p:nvSpPr>
        <p:spPr>
          <a:xfrm>
            <a:off x="5284644" y="4716171"/>
            <a:ext cx="1710725"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t>Buồn bã</a:t>
            </a:r>
            <a:endParaRPr lang="vi-VN" sz="3200" dirty="0"/>
          </a:p>
        </p:txBody>
      </p:sp>
      <p:sp>
        <p:nvSpPr>
          <p:cNvPr id="9" name="TextBox 8"/>
          <p:cNvSpPr txBox="1"/>
          <p:nvPr/>
        </p:nvSpPr>
        <p:spPr>
          <a:xfrm>
            <a:off x="9273983" y="4716171"/>
            <a:ext cx="180209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Tức giận</a:t>
            </a: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6096000" y="1412410"/>
            <a:ext cx="5807305" cy="3627088"/>
          </a:xfrm>
          <a:prstGeom prst="rect">
            <a:avLst/>
          </a:prstGeom>
        </p:spPr>
      </p:pic>
      <p:sp>
        <p:nvSpPr>
          <p:cNvPr id="3" name="TextBox 2"/>
          <p:cNvSpPr txBox="1"/>
          <p:nvPr/>
        </p:nvSpPr>
        <p:spPr>
          <a:xfrm>
            <a:off x="4840550" y="169637"/>
            <a:ext cx="6938504" cy="584775"/>
          </a:xfrm>
          <a:prstGeom prst="rect">
            <a:avLst/>
          </a:prstGeom>
          <a:noFill/>
        </p:spPr>
        <p:txBody>
          <a:bodyPr wrap="square" rtlCol="0">
            <a:spAutoFit/>
          </a:bodyPr>
          <a:lstStyle/>
          <a:p>
            <a:pPr algn="just"/>
            <a:r>
              <a:rPr lang="vi-VN" sz="3200" b="1" dirty="0"/>
              <a:t>1. </a:t>
            </a:r>
            <a:r>
              <a:rPr lang="vi-VN" sz="3200" dirty="0"/>
              <a:t>Chơi trò chơi: Vật tay.</a:t>
            </a:r>
            <a:endParaRPr lang="en-US" sz="3200" dirty="0"/>
          </a:p>
        </p:txBody>
      </p:sp>
      <p:sp>
        <p:nvSpPr>
          <p:cNvPr id="5" name="TextBox 4"/>
          <p:cNvSpPr txBox="1"/>
          <p:nvPr/>
        </p:nvSpPr>
        <p:spPr>
          <a:xfrm>
            <a:off x="268551" y="1942759"/>
            <a:ext cx="4874950" cy="584775"/>
          </a:xfrm>
          <a:prstGeom prst="rect">
            <a:avLst/>
          </a:prstGeom>
          <a:noFill/>
        </p:spPr>
        <p:txBody>
          <a:bodyPr wrap="square" rtlCol="0">
            <a:spAutoFit/>
          </a:bodyPr>
          <a:lstStyle/>
          <a:p>
            <a:pPr algn="just"/>
            <a:r>
              <a:rPr lang="vi-VN" sz="3200" b="1" dirty="0"/>
              <a:t>2. </a:t>
            </a:r>
            <a:r>
              <a:rPr lang="vi-VN" sz="3200" dirty="0"/>
              <a:t>Trả lời các câu hỏi sau:</a:t>
            </a:r>
            <a:endParaRPr lang="en-US" sz="3200" b="1" dirty="0"/>
          </a:p>
        </p:txBody>
      </p:sp>
      <p:sp>
        <p:nvSpPr>
          <p:cNvPr id="6" name="TextBox 5"/>
          <p:cNvSpPr txBox="1"/>
          <p:nvPr/>
        </p:nvSpPr>
        <p:spPr>
          <a:xfrm>
            <a:off x="133350" y="2527534"/>
            <a:ext cx="5429250"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t>Có những cơ, xương và khớp nào tham gia thực hiện động tác vật tay?</a:t>
            </a:r>
            <a:endParaRPr lang="vi-VN" sz="3200" dirty="0"/>
          </a:p>
          <a:p>
            <a:pPr marL="457200" indent="-457200" algn="just">
              <a:buFont typeface="Arial" panose="020B0604020202020204" pitchFamily="34" charset="0"/>
              <a:buChar char="•"/>
            </a:pPr>
            <a:r>
              <a:rPr lang="vi-VN" sz="3200" dirty="0"/>
              <a:t>Em cảm thấy tay mình thế nào nếu chơi vật tay quá lâu?</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379136" y="169637"/>
            <a:ext cx="5928527" cy="7781192"/>
          </a:xfrm>
          <a:prstGeom prst="rect">
            <a:avLst/>
          </a:prstGeom>
        </p:spPr>
      </p:pic>
      <p:sp>
        <p:nvSpPr>
          <p:cNvPr id="6" name="TextBox 5"/>
          <p:cNvSpPr txBox="1"/>
          <p:nvPr/>
        </p:nvSpPr>
        <p:spPr>
          <a:xfrm>
            <a:off x="4343400" y="169637"/>
            <a:ext cx="7848600" cy="1569660"/>
          </a:xfrm>
          <a:prstGeom prst="rect">
            <a:avLst/>
          </a:prstGeom>
          <a:noFill/>
        </p:spPr>
        <p:txBody>
          <a:bodyPr wrap="square" rtlCol="0">
            <a:spAutoFit/>
          </a:bodyPr>
          <a:lstStyle/>
          <a:p>
            <a:pPr algn="just"/>
            <a:r>
              <a:rPr lang="vi-VN" sz="3200" dirty="0"/>
              <a:t>Hoa bị vấp ngã, đau chân không đi lại được. Cơ quan nào trên cơ thể Hoa bị tổn thương? Em sẽ làm gì để giúp đỡ bạn?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79009" y="450138"/>
            <a:ext cx="11633982" cy="59577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Words>
  <Application>WPS Presentation</Application>
  <PresentationFormat>Widescreen</PresentationFormat>
  <Paragraphs>38</Paragraphs>
  <Slides>7</Slides>
  <Notes>1</Notes>
  <HiddenSlides>0</HiddenSlides>
  <MMClips>3</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Arial</vt:lpstr>
      <vt:lpstr>MV Boli</vt:lpstr>
      <vt:lpstr>UTM Cookies</vt:lpstr>
      <vt:lpstr>Segoe Print</vt:lpstr>
      <vt:lpstr>Microsoft YaHei</vt:lpstr>
      <vt:lpstr>Arial Unicode MS</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Kiều Trang Nguyễn</cp:lastModifiedBy>
  <cp:revision>39</cp:revision>
  <dcterms:created xsi:type="dcterms:W3CDTF">2021-06-02T02:35:00Z</dcterms:created>
  <dcterms:modified xsi:type="dcterms:W3CDTF">2025-03-01T04:26:02Z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8C0EB3ACF62D4C8593F4D0101ADC8E2E_12</vt:lpwstr>
  </property>
  <property fmtid="{D5CDD505-2E9C-101B-9397-08002B2CF9AE}" pid="3" name="KSOProductBuildVer">
    <vt:lpwstr>1033-12.2.0.20323</vt:lpwstr>
  </property>
</Properties>
</file>