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275" r:id="rId5"/>
    <p:sldId id="288" r:id="rId6"/>
    <p:sldId id="289" r:id="rId7"/>
    <p:sldId id="290" r:id="rId8"/>
    <p:sldId id="291" r:id="rId9"/>
    <p:sldId id="292" r:id="rId10"/>
    <p:sldId id="276" r:id="rId11"/>
    <p:sldId id="307" r:id="rId12"/>
    <p:sldId id="297" r:id="rId13"/>
    <p:sldId id="279" r:id="rId14"/>
    <p:sldId id="308" r:id="rId15"/>
    <p:sldId id="309" r:id="rId16"/>
    <p:sldId id="280" r:id="rId17"/>
    <p:sldId id="282" r:id="rId18"/>
    <p:sldId id="303" r:id="rId19"/>
    <p:sldId id="304" r:id="rId20"/>
    <p:sldId id="283" r:id="rId21"/>
    <p:sldId id="284" r:id="rId22"/>
    <p:sldId id="286" r:id="rId23"/>
    <p:sldId id="287" r:id="rId24"/>
  </p:sldIdLst>
  <p:sldSz cx="9144000" cy="5143500" type="screen16x9"/>
  <p:notesSz cx="6858000" cy="9144000"/>
  <p:embeddedFontLst>
    <p:embeddedFont>
      <p:font typeface="DFPOP1-W9" panose="020B0604020202020204" charset="-128"/>
      <p:regular r:id="rId26"/>
    </p:embeddedFont>
    <p:embeddedFont>
      <p:font typeface="Arial-Rounded" panose="020B0500000000000000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L Hoctro" panose="020B0604020202020204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75"/>
            <p14:sldId id="288"/>
            <p14:sldId id="289"/>
            <p14:sldId id="290"/>
            <p14:sldId id="291"/>
            <p14:sldId id="292"/>
            <p14:sldId id="276"/>
            <p14:sldId id="307"/>
            <p14:sldId id="297"/>
          </p14:sldIdLst>
        </p14:section>
        <p14:section name="Tiết 2" id="{47239A1A-9B72-4DA5-96A7-F8786F163078}">
          <p14:sldIdLst>
            <p14:sldId id="279"/>
            <p14:sldId id="308"/>
            <p14:sldId id="309"/>
            <p14:sldId id="280"/>
            <p14:sldId id="282"/>
            <p14:sldId id="303"/>
            <p14:sldId id="304"/>
          </p14:sldIdLst>
        </p14:section>
        <p14:section name="Tiết 3" id="{8DB3B22B-32B6-4C3F-838D-DF98A9DBE4B7}">
          <p14:sldIdLst>
            <p14:sldId id="283"/>
          </p14:sldIdLst>
        </p14:section>
        <p14:section name="Tiết 4" id="{30D029CA-39C5-4833-936C-43C5EF842993}">
          <p14:sldIdLst>
            <p14:sldId id="284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3399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908151" y="2179024"/>
            <a:ext cx="3187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 mừng các em!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1012784" y="1681315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21299998">
            <a:off x="580553" y="413119"/>
            <a:ext cx="6214766" cy="8317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6250"/>
                <a:gd name="adj2" fmla="val 109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Your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te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vi-VN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ơ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i: </a:t>
            </a:r>
            <a:r>
              <a:rPr lang="vi-VN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Chiếc hộp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 may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mắ</a:t>
            </a:r>
            <a:r>
              <a:rPr lang="vi-VN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xt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4812720" y="174062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2899495" y="171801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3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112946" y="2767489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3300"/>
                </a:solidFill>
              </a:rPr>
              <a:t>1</a:t>
            </a:r>
            <a:endParaRPr lang="en-US" altLang="en-US" sz="3600" dirty="0"/>
          </a:p>
        </p:txBody>
      </p:sp>
      <p:sp>
        <p:nvSpPr>
          <p:cNvPr id="13" name="Rectangle 3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89760" y="2804191"/>
            <a:ext cx="482833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0000"/>
                </a:solidFill>
              </a:rPr>
              <a:t>2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3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912882" y="2784546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</a:rPr>
              <a:t>3</a:t>
            </a:r>
            <a:endParaRPr lang="en-US" altLang="en-US" sz="3600" dirty="0"/>
          </a:p>
        </p:txBody>
      </p:sp>
      <p:sp>
        <p:nvSpPr>
          <p:cNvPr id="15" name="Right Arrow 14">
            <a:hlinkClick r:id="rId6" action="ppaction://hlinksldjump"/>
          </p:cNvPr>
          <p:cNvSpPr/>
          <p:nvPr/>
        </p:nvSpPr>
        <p:spPr>
          <a:xfrm>
            <a:off x="7941570" y="4003041"/>
            <a:ext cx="1046097" cy="43196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-281" r="10861" b="-809"/>
          <a:stretch/>
        </p:blipFill>
        <p:spPr>
          <a:xfrm>
            <a:off x="7007865" y="1740627"/>
            <a:ext cx="1573098" cy="151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3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108027" y="2804190"/>
            <a:ext cx="472936" cy="432577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b="1" dirty="0">
                <a:solidFill>
                  <a:srgbClr val="FF3300"/>
                </a:solidFill>
              </a:rPr>
              <a:t>4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3" grpId="0" animBg="1"/>
      <p:bldP spid="14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6904" y="0"/>
            <a:ext cx="37154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 của bạn nhỏ có mấy tổ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46222" r="7306" b="8544"/>
          <a:stretch/>
        </p:blipFill>
        <p:spPr>
          <a:xfrm>
            <a:off x="4251372" y="1505799"/>
            <a:ext cx="4892628" cy="36377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0305" y="2084331"/>
            <a:ext cx="713232" cy="420624"/>
          </a:xfrm>
          <a:prstGeom prst="ellipse">
            <a:avLst/>
          </a:prstGeom>
          <a:ln w="22225">
            <a:solidFill>
              <a:srgbClr val="EF2A1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119960"/>
            <a:ext cx="35867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 tổ</a:t>
            </a:r>
            <a:endParaRPr lang="en-US" altLang="zh-CN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 tổ</a:t>
            </a: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 tổ</a:t>
            </a:r>
            <a:endParaRPr lang="zh-CN" alt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9004" y="95158"/>
            <a:ext cx="412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vi-VN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 tranh bông hoa bốn cánh được đặt tên là gì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46222" r="7306" b="8544"/>
          <a:stretch/>
        </p:blipFill>
        <p:spPr>
          <a:xfrm>
            <a:off x="4357649" y="0"/>
            <a:ext cx="4892628" cy="513418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9004" y="1119960"/>
            <a:ext cx="713232" cy="420624"/>
          </a:xfrm>
          <a:prstGeom prst="ellipse">
            <a:avLst/>
          </a:prstGeom>
          <a:ln w="22225">
            <a:solidFill>
              <a:srgbClr val="EF2A1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119960"/>
            <a:ext cx="35867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yêu thương</a:t>
            </a:r>
            <a:endParaRPr lang="en-US" altLang="zh-CN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Hoa 4 cánh</a:t>
            </a: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màu vàng</a:t>
            </a:r>
            <a:endParaRPr lang="zh-CN" alt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7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140342"/>
            <a:ext cx="5234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vi-VN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em, có thể đặt tên nào khác cho bức tranh</a:t>
            </a:r>
            <a:r>
              <a:rPr lang="en-US" altLang="zh-CN" sz="2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46222" r="7306" b="8544"/>
          <a:stretch/>
        </p:blipFill>
        <p:spPr>
          <a:xfrm>
            <a:off x="4854223" y="1"/>
            <a:ext cx="4289778" cy="5143500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1119960"/>
            <a:ext cx="47495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 hoa yêu thương</a:t>
            </a:r>
            <a:endParaRPr lang="en-US" altLang="zh-CN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Hoa đoàn kết</a:t>
            </a: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 học yêu thương</a:t>
            </a: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hạnh phúc</a:t>
            </a:r>
          </a:p>
          <a:p>
            <a:pPr marL="514350" indent="-514350">
              <a:buAutoNum type="alphaLcPeriod"/>
            </a:pPr>
            <a:r>
              <a:rPr lang="en-GB" altLang="zh-CN" sz="2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tình thương</a:t>
            </a:r>
            <a:endParaRPr lang="zh-CN" alt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31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01331" y="855734"/>
            <a:ext cx="7784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Viết câu trả lời cho câu hỏi c ở mục 3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1739654"/>
            <a:ext cx="7784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Bức tranh có thể đặt tên khác là........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2928" y="1739654"/>
            <a:ext cx="2246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đoàn kết.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9FE9FA-D745-DD92-A651-89406B107850}"/>
              </a:ext>
            </a:extLst>
          </p:cNvPr>
          <p:cNvSpPr/>
          <p:nvPr/>
        </p:nvSpPr>
        <p:spPr>
          <a:xfrm>
            <a:off x="5242928" y="2260206"/>
            <a:ext cx="2550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hạnh phúc</a:t>
            </a:r>
            <a:r>
              <a:rPr lang="vi-VN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91263F-40D7-C8C2-4FF6-298836AC4FCC}"/>
              </a:ext>
            </a:extLst>
          </p:cNvPr>
          <p:cNvSpPr/>
          <p:nvPr/>
        </p:nvSpPr>
        <p:spPr>
          <a:xfrm>
            <a:off x="5242928" y="2783426"/>
            <a:ext cx="2630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 thương</a:t>
            </a:r>
            <a:r>
              <a:rPr lang="vi-VN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320801" y="1087238"/>
            <a:ext cx="569976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370149" y="1087237"/>
            <a:ext cx="1129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 vẽ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07137" y="2553046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 ngắm nhìn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nắn nót trên bảng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216861" y="1107676"/>
            <a:ext cx="2673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hí hoáy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384902" y="253260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6261" y="1076962"/>
            <a:ext cx="1600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 chữ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10487 0.296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6" y="550606"/>
            <a:ext cx="8662594" cy="4592894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82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258" y="7112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5794" y="1264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644BFD-7424-B779-22F9-AF0D17AF7DC9}"/>
              </a:ext>
            </a:extLst>
          </p:cNvPr>
          <p:cNvSpPr/>
          <p:nvPr/>
        </p:nvSpPr>
        <p:spPr>
          <a:xfrm>
            <a:off x="1532407" y="663435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âu yếm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B0C423-90F7-4E39-6A23-81F193CD694C}"/>
              </a:ext>
            </a:extLst>
          </p:cNvPr>
          <p:cNvSpPr/>
          <p:nvPr/>
        </p:nvSpPr>
        <p:spPr>
          <a:xfrm>
            <a:off x="3164521" y="663435"/>
            <a:ext cx="1856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 mừng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3CA4E-953A-088F-7708-F4E05735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7" y="1662112"/>
            <a:ext cx="4053877" cy="2250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87D95-F0AE-D8CD-C95F-A7268095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18" y="2348344"/>
            <a:ext cx="4415381" cy="26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4" t="13037" r="12296" b="58914"/>
          <a:stretch/>
        </p:blipFill>
        <p:spPr>
          <a:xfrm>
            <a:off x="0" y="701513"/>
            <a:ext cx="9144000" cy="4472941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714" y="85785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19162" y="1565769"/>
            <a:ext cx="739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1565769"/>
            <a:ext cx="7391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DEEC19D-9FA8-49FC-A097-1F4DB7EA08EC}"/>
              </a:ext>
            </a:extLst>
          </p:cNvPr>
          <p:cNvCxnSpPr>
            <a:cxnSpLocks/>
          </p:cNvCxnSpPr>
          <p:nvPr/>
        </p:nvCxnSpPr>
        <p:spPr>
          <a:xfrm>
            <a:off x="3103419" y="2019506"/>
            <a:ext cx="502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46617" r="15250" b="44691"/>
          <a:stretch/>
        </p:blipFill>
        <p:spPr>
          <a:xfrm>
            <a:off x="116819" y="1544320"/>
            <a:ext cx="8673694" cy="1655699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b="1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b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vi-V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ắn nót</a:t>
            </a: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604283" y="1697207"/>
            <a:ext cx="2233397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ánh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ắng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6939648" y="1730786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im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ặng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663546" y="237385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ần gũi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762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gh</a:t>
            </a:r>
            <a:r>
              <a:rPr lang="vi-VN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 chép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6837679" y="2376299"/>
            <a:ext cx="216819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gọn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</a:t>
            </a:r>
            <a:r>
              <a:rPr lang="vi-V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àng</a:t>
            </a: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1296" y="1056422"/>
            <a:ext cx="4137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 gì?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1003" y="1686342"/>
            <a:ext cx="4721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 bài học tiết trước là: Đi học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7" r="929" b="44889"/>
          <a:stretch/>
        </p:blipFill>
        <p:spPr>
          <a:xfrm>
            <a:off x="2021002" y="2316262"/>
            <a:ext cx="5116565" cy="18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54716" r="6197" b="8148"/>
          <a:stretch/>
        </p:blipFill>
        <p:spPr>
          <a:xfrm>
            <a:off x="91440" y="162552"/>
            <a:ext cx="8981440" cy="49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65403" y="1361222"/>
            <a:ext cx="5368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hát một bài hát về thầy cô?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49778" r="7306" b="17432"/>
          <a:stretch/>
        </p:blipFill>
        <p:spPr>
          <a:xfrm>
            <a:off x="2936240" y="2296160"/>
            <a:ext cx="3119120" cy="1686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Left Arrow 8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8763" y="954822"/>
            <a:ext cx="8464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 của bạn nhỏ trong bài “Đi học” có đặc điểm gì?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0049" y="2133091"/>
            <a:ext cx="79672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Trường của bạn nhỏ be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r>
              <a:rPr lang="vi-VN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nằm lặng giữa rừng cây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7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441" y="255518"/>
            <a:ext cx="8007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hãy đọc hai đoạn thơ đầu tiên trong bài “Đi học”</a:t>
            </a:r>
            <a:endParaRPr lang="en-US" sz="2400" b="1" dirty="0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680993" y="564356"/>
            <a:ext cx="3632687" cy="221337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vi-VN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</a:t>
            </a:r>
            <a:endParaRPr lang="zh-CN" altLang="en-US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680993" y="2768600"/>
            <a:ext cx="5394721" cy="1736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24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052619" y="3834581"/>
            <a:ext cx="983226" cy="471948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Back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7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5" r="-6605" b="39016"/>
          <a:stretch/>
        </p:blipFill>
        <p:spPr>
          <a:xfrm>
            <a:off x="231112" y="0"/>
            <a:ext cx="9461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66"/>
          <p:cNvSpPr txBox="1"/>
          <p:nvPr/>
        </p:nvSpPr>
        <p:spPr>
          <a:xfrm>
            <a:off x="2175782" y="153577"/>
            <a:ext cx="4486275" cy="104330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ctr"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Thứ      ngày      tháng     năm 2023</a:t>
            </a:r>
          </a:p>
          <a:p>
            <a:pPr indent="228600" algn="ctr"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Tiếng Việt</a:t>
            </a:r>
          </a:p>
          <a:p>
            <a:pPr indent="228600" algn="ctr"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Đọc: Hoa yêu thương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8" name="Shape 666">
            <a:extLst>
              <a:ext uri="{FF2B5EF4-FFF2-40B4-BE49-F238E27FC236}">
                <a16:creationId xmlns:a16="http://schemas.microsoft.com/office/drawing/2014/main" id="{121FE0E3-A72E-1220-C0FA-8F4A6FED6DAC}"/>
              </a:ext>
            </a:extLst>
          </p:cNvPr>
          <p:cNvSpPr txBox="1"/>
          <p:nvPr/>
        </p:nvSpPr>
        <p:spPr>
          <a:xfrm>
            <a:off x="276329" y="1036672"/>
            <a:ext cx="2361362" cy="32041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1. Luyện đọc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9" name="Shape 666">
            <a:extLst>
              <a:ext uri="{FF2B5EF4-FFF2-40B4-BE49-F238E27FC236}">
                <a16:creationId xmlns:a16="http://schemas.microsoft.com/office/drawing/2014/main" id="{7C1F2E17-BF2A-9625-E5F1-5FEEDEE5B1C7}"/>
              </a:ext>
            </a:extLst>
          </p:cNvPr>
          <p:cNvSpPr txBox="1"/>
          <p:nvPr/>
        </p:nvSpPr>
        <p:spPr>
          <a:xfrm>
            <a:off x="276328" y="3355102"/>
            <a:ext cx="5507783" cy="32041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2. Nội dung bài</a:t>
            </a:r>
            <a:endParaRPr lang="en-US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10" name="Shape 666">
            <a:extLst>
              <a:ext uri="{FF2B5EF4-FFF2-40B4-BE49-F238E27FC236}">
                <a16:creationId xmlns:a16="http://schemas.microsoft.com/office/drawing/2014/main" id="{C3EBD083-B02E-AD41-0008-C3373F63DE9A}"/>
              </a:ext>
            </a:extLst>
          </p:cNvPr>
          <p:cNvSpPr txBox="1"/>
          <p:nvPr/>
        </p:nvSpPr>
        <p:spPr>
          <a:xfrm>
            <a:off x="331594" y="2199212"/>
            <a:ext cx="8078876" cy="32041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/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</a:t>
            </a:r>
            <a:r>
              <a:rPr lang="en-US" sz="240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ay </a:t>
            </a:r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</a:t>
            </a:r>
            <a:r>
              <a:rPr lang="en-US" sz="240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ưa       thắt </a:t>
            </a:r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l</a:t>
            </a:r>
            <a:r>
              <a:rPr lang="en-US" sz="240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ưng         nh</a:t>
            </a:r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ụy</a:t>
            </a:r>
            <a:r>
              <a:rPr lang="en-US" sz="240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hoa         </a:t>
            </a:r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n</a:t>
            </a:r>
            <a:r>
              <a:rPr lang="en-US" sz="240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ắn </a:t>
            </a:r>
            <a:r>
              <a:rPr lang="en-US" sz="24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n</a:t>
            </a:r>
            <a:r>
              <a:rPr lang="en-US" sz="2400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ót 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28600">
              <a:spcAft>
                <a:spcPts val="0"/>
              </a:spcAft>
            </a:pPr>
            <a:endParaRPr lang="en-US" sz="2400" dirty="0"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976224-DDAE-9B47-E1DD-E74C67A2B4F1}"/>
              </a:ext>
            </a:extLst>
          </p:cNvPr>
          <p:cNvCxnSpPr>
            <a:cxnSpLocks/>
          </p:cNvCxnSpPr>
          <p:nvPr/>
        </p:nvCxnSpPr>
        <p:spPr>
          <a:xfrm flipH="1">
            <a:off x="3823777" y="2821249"/>
            <a:ext cx="78377" cy="3106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D8B14-97FC-93B5-0F39-C86D5D5F8961}"/>
              </a:ext>
            </a:extLst>
          </p:cNvPr>
          <p:cNvCxnSpPr>
            <a:cxnSpLocks/>
          </p:cNvCxnSpPr>
          <p:nvPr/>
        </p:nvCxnSpPr>
        <p:spPr>
          <a:xfrm flipH="1">
            <a:off x="1820003" y="2796334"/>
            <a:ext cx="90512" cy="3604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1B50D5-1ACA-0A7B-9A87-1E52E70EA14E}"/>
              </a:ext>
            </a:extLst>
          </p:cNvPr>
          <p:cNvGrpSpPr/>
          <p:nvPr/>
        </p:nvGrpSpPr>
        <p:grpSpPr>
          <a:xfrm>
            <a:off x="6985747" y="2846165"/>
            <a:ext cx="131131" cy="310611"/>
            <a:chOff x="7941882" y="1975249"/>
            <a:chExt cx="131131" cy="3106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FED5BA-F3FE-2B0B-4F1D-66A7E54488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1882" y="1975249"/>
              <a:ext cx="78377" cy="31061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4C7D457-D973-3544-4132-469D40E1DE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4636" y="1975249"/>
              <a:ext cx="78377" cy="31061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hape 666">
            <a:extLst>
              <a:ext uri="{FF2B5EF4-FFF2-40B4-BE49-F238E27FC236}">
                <a16:creationId xmlns:a16="http://schemas.microsoft.com/office/drawing/2014/main" id="{2C12DE3E-A793-9D74-C84D-1F5AE6419050}"/>
              </a:ext>
            </a:extLst>
          </p:cNvPr>
          <p:cNvSpPr txBox="1"/>
          <p:nvPr/>
        </p:nvSpPr>
        <p:spPr>
          <a:xfrm>
            <a:off x="1234943" y="1411236"/>
            <a:ext cx="1106323" cy="32041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>
              <a:spcAft>
                <a:spcPts val="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oay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3" name="Shape 666">
            <a:extLst>
              <a:ext uri="{FF2B5EF4-FFF2-40B4-BE49-F238E27FC236}">
                <a16:creationId xmlns:a16="http://schemas.microsoft.com/office/drawing/2014/main" id="{0DE43387-AD59-1E66-2464-FFBA6BBC467E}"/>
              </a:ext>
            </a:extLst>
          </p:cNvPr>
          <p:cNvSpPr txBox="1"/>
          <p:nvPr/>
        </p:nvSpPr>
        <p:spPr>
          <a:xfrm>
            <a:off x="2542231" y="1443330"/>
            <a:ext cx="1778560" cy="32041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>
              <a:spcAft>
                <a:spcPts val="0"/>
              </a:spcAft>
            </a:pPr>
            <a:r>
              <a:rPr lang="en-US" sz="2400" b="1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</a:t>
            </a:r>
            <a:r>
              <a:rPr lang="en-US" sz="2400" b="1"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í </a:t>
            </a:r>
            <a:r>
              <a:rPr 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hoáy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69C218-1BAF-114E-F400-114A3C24EB40}"/>
              </a:ext>
            </a:extLst>
          </p:cNvPr>
          <p:cNvSpPr/>
          <p:nvPr/>
        </p:nvSpPr>
        <p:spPr>
          <a:xfrm>
            <a:off x="499380" y="2724261"/>
            <a:ext cx="7642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 tôi </a:t>
            </a:r>
            <a:r>
              <a:rPr lang="en-US" altLang="zh-CN" sz="2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2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treo bức tranh </a:t>
            </a:r>
            <a:r>
              <a:rPr lang="en-US" altLang="zh-CN" sz="2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2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góc sáng tạo của lớp.</a:t>
            </a:r>
            <a:endParaRPr lang="vi-VN" altLang="zh-CN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000">
        <p159:morph option="byObject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" y="0"/>
            <a:ext cx="4888089" cy="5000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6" y="0"/>
            <a:ext cx="4359532" cy="2646947"/>
          </a:xfrm>
          <a:prstGeom prst="rect">
            <a:avLst/>
          </a:prstGeom>
        </p:spPr>
      </p:pic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68867" y="122325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68868" y="343755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00" y="70339"/>
            <a:ext cx="5255288" cy="403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41644" y="4109150"/>
            <a:ext cx="8802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Nhụy hoa </a:t>
            </a:r>
            <a:r>
              <a:rPr lang="vi-VN" altLang="zh-CN" sz="2400" b="1" dirty="0">
                <a:solidFill>
                  <a:schemeClr val="accent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bộ phận của hoa sau này sẽ phát triển thành quả và hạt </a:t>
            </a:r>
            <a:endParaRPr lang="en-US" sz="2000" dirty="0">
              <a:solidFill>
                <a:schemeClr val="accent6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115367" y="2170444"/>
            <a:ext cx="3748035" cy="20190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3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378</Words>
  <Application>Microsoft Office PowerPoint</Application>
  <PresentationFormat>On-screen Show (16:9)</PresentationFormat>
  <Paragraphs>75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Arial-Rounded</vt:lpstr>
      <vt:lpstr>Times New Roman</vt:lpstr>
      <vt:lpstr>Calibri</vt:lpstr>
      <vt:lpstr>DFPOP1-W9</vt:lpstr>
      <vt:lpstr>HL Hoctro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Vũ  Hạnh</cp:lastModifiedBy>
  <cp:revision>47</cp:revision>
  <dcterms:created xsi:type="dcterms:W3CDTF">2020-08-13T09:19:08Z</dcterms:created>
  <dcterms:modified xsi:type="dcterms:W3CDTF">2023-02-19T07:21:24Z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