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57" r:id="rId4"/>
    <p:sldMasterId id="2147483660" r:id="rId5"/>
    <p:sldMasterId id="2147483675" r:id="rId6"/>
  </p:sldMasterIdLst>
  <p:notesMasterIdLst>
    <p:notesMasterId r:id="rId8"/>
  </p:notesMasterIdLst>
  <p:sldIdLst>
    <p:sldId id="400" r:id="rId7"/>
    <p:sldId id="407" r:id="rId9"/>
    <p:sldId id="414" r:id="rId10"/>
    <p:sldId id="415" r:id="rId11"/>
    <p:sldId id="416" r:id="rId12"/>
    <p:sldId id="421" r:id="rId13"/>
    <p:sldId id="418" r:id="rId14"/>
    <p:sldId id="409" r:id="rId15"/>
    <p:sldId id="296" r:id="rId16"/>
    <p:sldId id="432" r:id="rId17"/>
    <p:sldId id="431" r:id="rId18"/>
    <p:sldId id="433" r:id="rId19"/>
    <p:sldId id="434" r:id="rId20"/>
    <p:sldId id="435" r:id="rId21"/>
    <p:sldId id="390" r:id="rId22"/>
    <p:sldId id="333" r:id="rId23"/>
    <p:sldId id="436" r:id="rId24"/>
    <p:sldId id="309" r:id="rId25"/>
    <p:sldId id="437" r:id="rId26"/>
    <p:sldId id="317" r:id="rId27"/>
    <p:sldId id="3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3792" autoAdjust="0"/>
  </p:normalViewPr>
  <p:slideViewPr>
    <p:cSldViewPr snapToGrid="0">
      <p:cViewPr varScale="1">
        <p:scale>
          <a:sx n="70" d="100"/>
          <a:sy n="70" d="100"/>
        </p:scale>
        <p:origin x="7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A1D69-8578-4074-9517-65F8F0CC465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EEF96-0FE7-4353-91EE-47D801F54B6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endParaRPr lang="en-US" baseline="0" dirty="0"/>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endParaRPr lang="en-US" baseline="0" dirty="0"/>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F57EEF96-0FE7-4353-91EE-47D801F54B6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FA6D33B-ADB6-4A96-A365-9485CC16BE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FA6D33B-ADB6-4A96-A365-9485CC16BE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FA6D33B-ADB6-4A96-A365-9485CC16BE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FA6D33B-ADB6-4A96-A365-9485CC16BE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FA6D33B-ADB6-4A96-A365-9485CC16BE3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FA6D33B-ADB6-4A96-A365-9485CC16BE3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fld>
            <a:endParaRPr lang="en-US"/>
          </a:p>
        </p:txBody>
      </p:sp>
      <p:grpSp>
        <p:nvGrpSpPr>
          <p:cNvPr id="5" name="Group 4"/>
          <p:cNvGrpSpPr/>
          <p:nvPr userDrawn="1"/>
        </p:nvGrpSpPr>
        <p:grpSpPr>
          <a:xfrm>
            <a:off x="-34413" y="842115"/>
            <a:ext cx="13807833" cy="6236018"/>
            <a:chOff x="-34413" y="842115"/>
            <a:chExt cx="13807833" cy="6236018"/>
          </a:xfrm>
        </p:grpSpPr>
        <p:sp>
          <p:nvSpPr>
            <p:cNvPr id="6" name="Rectangle 5"/>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5666207"/>
              <a:ext cx="13773420" cy="1411926"/>
              <a:chOff x="0" y="5666207"/>
              <a:chExt cx="13773420" cy="1411926"/>
            </a:xfrm>
          </p:grpSpPr>
          <p:sp>
            <p:nvSpPr>
              <p:cNvPr id="10" name="Rectangle 9"/>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a:fillRect/>
          </a:stretch>
        </p:blipFill>
        <p:spPr>
          <a:xfrm>
            <a:off x="3890618" y="545432"/>
            <a:ext cx="1183045" cy="2890095"/>
          </a:xfrm>
          <a:prstGeom prst="rect">
            <a:avLst/>
          </a:prstGeom>
          <a:effectLst>
            <a:innerShdw blurRad="63500" dist="50800" dir="13500000">
              <a:prstClr val="black">
                <a:alpha val="50000"/>
              </a:prstClr>
            </a:innerShdw>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6D33B-ADB6-4A96-A365-9485CC16BE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A2C77-EFB6-4EA6-8E8B-64E39C73F384}" type="slidenum">
              <a:rPr lang="en-US" smtClean="0"/>
            </a:fld>
            <a:endParaRPr lang="en-US"/>
          </a:p>
        </p:txBody>
      </p:sp>
      <p:grpSp>
        <p:nvGrpSpPr>
          <p:cNvPr id="5" name="Group 4"/>
          <p:cNvGrpSpPr/>
          <p:nvPr userDrawn="1"/>
        </p:nvGrpSpPr>
        <p:grpSpPr>
          <a:xfrm>
            <a:off x="-34413" y="842115"/>
            <a:ext cx="13807833" cy="6236018"/>
            <a:chOff x="-34413" y="842115"/>
            <a:chExt cx="13807833" cy="6236018"/>
          </a:xfrm>
        </p:grpSpPr>
        <p:sp>
          <p:nvSpPr>
            <p:cNvPr id="6" name="Rectangle 5"/>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5666207"/>
              <a:ext cx="13773420" cy="1411926"/>
              <a:chOff x="0" y="5666207"/>
              <a:chExt cx="13773420" cy="1411926"/>
            </a:xfrm>
          </p:grpSpPr>
          <p:sp>
            <p:nvSpPr>
              <p:cNvPr id="10" name="Rectangle 9"/>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fld>
            <a:endParaRPr lang="en-US"/>
          </a:p>
        </p:txBody>
      </p:sp>
    </p:spTree>
  </p:cSld>
  <p:clrMapOvr>
    <a:masterClrMapping/>
  </p:clrMapOvr>
  <p:transition spd="slow"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FA6D33B-ADB6-4A96-A365-9485CC16BE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FA6D33B-ADB6-4A96-A365-9485CC16BE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FA6D33B-ADB6-4A96-A365-9485CC16BE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FA6D33B-ADB6-4A96-A365-9485CC16BE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fld>
            <a:endParaRPr lang="en-US"/>
          </a:p>
        </p:txBody>
      </p:sp>
    </p:spTree>
  </p:cSld>
  <p:clrMapOvr>
    <a:masterClrMapping/>
  </p:clrMapOvr>
  <p:transition spd="slow" advClick="0" advTm="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6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6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6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p:transition spd="slow"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6.GIF"/><Relationship Id="rId8" Type="http://schemas.openxmlformats.org/officeDocument/2006/relationships/image" Target="../media/image5.png"/><Relationship Id="rId7" Type="http://schemas.openxmlformats.org/officeDocument/2006/relationships/image" Target="../media/image4.png"/><Relationship Id="rId6" Type="http://schemas.microsoft.com/office/2007/relationships/hdphoto" Target="../media/image3.wdp"/><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9.png"/><Relationship Id="rId11" Type="http://schemas.microsoft.com/office/2007/relationships/hdphoto" Target="../media/image8.wdp"/><Relationship Id="rId10" Type="http://schemas.openxmlformats.org/officeDocument/2006/relationships/image" Target="../media/image7.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microsoft.com/office/2007/relationships/hdphoto" Target="../media/image3.wdp"/><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5" Type="http://schemas.openxmlformats.org/officeDocument/2006/relationships/theme" Target="../theme/theme2.xml"/><Relationship Id="rId14" Type="http://schemas.openxmlformats.org/officeDocument/2006/relationships/image" Target="../media/image9.png"/><Relationship Id="rId13" Type="http://schemas.openxmlformats.org/officeDocument/2006/relationships/image" Target="../media/image13.png"/><Relationship Id="rId12" Type="http://schemas.microsoft.com/office/2007/relationships/hdphoto" Target="../media/image8.wdp"/><Relationship Id="rId11" Type="http://schemas.openxmlformats.org/officeDocument/2006/relationships/image" Target="../media/image7.png"/><Relationship Id="rId10" Type="http://schemas.openxmlformats.org/officeDocument/2006/relationships/image" Target="../media/image6.GIF"/><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6" Type="http://schemas.openxmlformats.org/officeDocument/2006/relationships/theme" Target="../theme/theme4.xml"/><Relationship Id="rId15" Type="http://schemas.openxmlformats.org/officeDocument/2006/relationships/image" Target="../media/image9.png"/><Relationship Id="rId14" Type="http://schemas.openxmlformats.org/officeDocument/2006/relationships/slideLayout" Target="../slideLayouts/slideLayout23.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9"/>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5" name="Picture 4" descr="A white circle with leaves and blue text&#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 name="Picture 1" descr="A white circle with leaves and blue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fld>
            <a:endParaRPr lang="en-US"/>
          </a:p>
        </p:txBody>
      </p:sp>
      <p:pic>
        <p:nvPicPr>
          <p:cNvPr id="8" name="Picture 7"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5.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5.xml"/><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 Type="http://schemas.openxmlformats.org/officeDocument/2006/relationships/image" Target="../media/image5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59.jpeg"/><Relationship Id="rId1" Type="http://schemas.openxmlformats.org/officeDocument/2006/relationships/image" Target="../media/image58.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5.xml"/><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61.png"/><Relationship Id="rId3" Type="http://schemas.openxmlformats.org/officeDocument/2006/relationships/image" Target="../media/image22.png"/><Relationship Id="rId2" Type="http://schemas.openxmlformats.org/officeDocument/2006/relationships/image" Target="../media/image6.GIF"/><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5.xml"/><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63.wdp"/><Relationship Id="rId2" Type="http://schemas.openxmlformats.org/officeDocument/2006/relationships/image" Target="../media/image62.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image" Target="../media/image67.png"/><Relationship Id="rId3" Type="http://schemas.openxmlformats.org/officeDocument/2006/relationships/image" Target="../media/image22.png"/><Relationship Id="rId2" Type="http://schemas.openxmlformats.org/officeDocument/2006/relationships/image" Target="../media/image6.GIF"/><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5.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5.xml"/><Relationship Id="rId5" Type="http://schemas.microsoft.com/office/2007/relationships/hdphoto" Target="../media/image66.wdp"/><Relationship Id="rId4" Type="http://schemas.openxmlformats.org/officeDocument/2006/relationships/image" Target="../media/image65.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6.GIF"/><Relationship Id="rId2" Type="http://schemas.openxmlformats.org/officeDocument/2006/relationships/image" Target="../media/image21.pn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5.xml"/><Relationship Id="rId2" Type="http://schemas.openxmlformats.org/officeDocument/2006/relationships/image" Target="../media/image21.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slide" Target="slide6.xml"/><Relationship Id="rId7" Type="http://schemas.openxmlformats.org/officeDocument/2006/relationships/image" Target="../media/image30.png"/><Relationship Id="rId6" Type="http://schemas.openxmlformats.org/officeDocument/2006/relationships/slide" Target="slide4.xml"/><Relationship Id="rId5" Type="http://schemas.microsoft.com/office/2007/relationships/hdphoto" Target="../media/image29.wdp"/><Relationship Id="rId4" Type="http://schemas.openxmlformats.org/officeDocument/2006/relationships/image" Target="../media/image28.png"/><Relationship Id="rId3" Type="http://schemas.microsoft.com/office/2007/relationships/hdphoto" Target="../media/image27.wdp"/><Relationship Id="rId24" Type="http://schemas.openxmlformats.org/officeDocument/2006/relationships/notesSlide" Target="../notesSlides/notesSlide3.xml"/><Relationship Id="rId23" Type="http://schemas.openxmlformats.org/officeDocument/2006/relationships/slideLayout" Target="../slideLayouts/slideLayout2.xml"/><Relationship Id="rId22" Type="http://schemas.microsoft.com/office/2007/relationships/media" Target="../media/media2.mp3"/><Relationship Id="rId21" Type="http://schemas.openxmlformats.org/officeDocument/2006/relationships/audio" Target="../media/media2.mp3"/><Relationship Id="rId20" Type="http://schemas.openxmlformats.org/officeDocument/2006/relationships/image" Target="../media/image35.png"/><Relationship Id="rId2" Type="http://schemas.openxmlformats.org/officeDocument/2006/relationships/image" Target="../media/image26.png"/><Relationship Id="rId19" Type="http://schemas.microsoft.com/office/2007/relationships/media" Target="../media/media1.mp3"/><Relationship Id="rId18" Type="http://schemas.openxmlformats.org/officeDocument/2006/relationships/audio" Target="../media/media1.mp3"/><Relationship Id="rId17" Type="http://schemas.openxmlformats.org/officeDocument/2006/relationships/slide" Target="slide11.xml"/><Relationship Id="rId16" Type="http://schemas.openxmlformats.org/officeDocument/2006/relationships/slide" Target="slide7.xml"/><Relationship Id="rId15" Type="http://schemas.openxmlformats.org/officeDocument/2006/relationships/slide" Target="slide5.xml"/><Relationship Id="rId14" Type="http://schemas.openxmlformats.org/officeDocument/2006/relationships/image" Target="../media/image34.png"/><Relationship Id="rId13" Type="http://schemas.openxmlformats.org/officeDocument/2006/relationships/slide" Target="slide12.xml"/><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slide" Target="slide13.xml"/><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audio" Target="../media/audio1.wav"/><Relationship Id="rId2" Type="http://schemas.openxmlformats.org/officeDocument/2006/relationships/image" Target="../media/image36.png"/><Relationship Id="rId1" Type="http://schemas.openxmlformats.org/officeDocument/2006/relationships/slide" Target="slide3.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audio" Target="../media/audio1.wav"/><Relationship Id="rId2" Type="http://schemas.openxmlformats.org/officeDocument/2006/relationships/image" Target="../media/image37.png"/><Relationship Id="rId1" Type="http://schemas.openxmlformats.org/officeDocument/2006/relationships/slide" Target="slide3.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audio" Target="../media/audio1.wav"/><Relationship Id="rId2" Type="http://schemas.openxmlformats.org/officeDocument/2006/relationships/image" Target="../media/image37.png"/><Relationship Id="rId1" Type="http://schemas.openxmlformats.org/officeDocument/2006/relationships/slide" Target="slide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audio" Target="../media/audio1.wav"/><Relationship Id="rId2" Type="http://schemas.openxmlformats.org/officeDocument/2006/relationships/image" Target="../media/image38.png"/><Relationship Id="rId1" Type="http://schemas.openxmlformats.org/officeDocument/2006/relationships/slide" Target="slide3.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39.png"/><Relationship Id="rId3" Type="http://schemas.openxmlformats.org/officeDocument/2006/relationships/image" Target="../media/image22.png"/><Relationship Id="rId2" Type="http://schemas.openxmlformats.org/officeDocument/2006/relationships/image" Target="../media/image6.GIF"/><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9" Type="http://schemas.microsoft.com/office/2007/relationships/hdphoto" Target="../media/image48.wdp"/><Relationship Id="rId8" Type="http://schemas.openxmlformats.org/officeDocument/2006/relationships/image" Target="../media/image47.png"/><Relationship Id="rId7" Type="http://schemas.openxmlformats.org/officeDocument/2006/relationships/image" Target="../media/image46.png"/><Relationship Id="rId6" Type="http://schemas.microsoft.com/office/2007/relationships/hdphoto" Target="../media/image45.wdp"/><Relationship Id="rId5" Type="http://schemas.openxmlformats.org/officeDocument/2006/relationships/image" Target="../media/image44.png"/><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image" Target="../media/image41.jpeg"/><Relationship Id="rId15" Type="http://schemas.openxmlformats.org/officeDocument/2006/relationships/notesSlide" Target="../notesSlides/notesSlide9.xml"/><Relationship Id="rId14" Type="http://schemas.openxmlformats.org/officeDocument/2006/relationships/slideLayout" Target="../slideLayouts/slideLayout9.xml"/><Relationship Id="rId13" Type="http://schemas.microsoft.com/office/2007/relationships/hdphoto" Target="../media/image52.wdp"/><Relationship Id="rId12" Type="http://schemas.openxmlformats.org/officeDocument/2006/relationships/image" Target="../media/image51.png"/><Relationship Id="rId11" Type="http://schemas.microsoft.com/office/2007/relationships/hdphoto" Target="../media/image50.wdp"/><Relationship Id="rId10" Type="http://schemas.openxmlformats.org/officeDocument/2006/relationships/image" Target="../media/image49.png"/><Relationship Id="rId1"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iding a bicycle on a dock near a building&#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4896" cy="6924675"/>
          </a:xfrm>
          <a:prstGeom prst="rect">
            <a:avLst/>
          </a:prstGeom>
        </p:spPr>
      </p:pic>
      <p:sp>
        <p:nvSpPr>
          <p:cNvPr id="21" name="Rectangle: Rounded Corners 25"/>
          <p:cNvSpPr/>
          <p:nvPr/>
        </p:nvSpPr>
        <p:spPr>
          <a:xfrm>
            <a:off x="2944678" y="1454925"/>
            <a:ext cx="7324580" cy="4136250"/>
          </a:xfrm>
          <a:custGeom>
            <a:avLst/>
            <a:gdLst>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1" fmla="*/ 0 w 7324580"/>
              <a:gd name="connsiteY0-2" fmla="*/ 484147 h 4136250"/>
              <a:gd name="connsiteX1-3" fmla="*/ 409212 w 7324580"/>
              <a:gd name="connsiteY1-4" fmla="*/ 0 h 4136250"/>
              <a:gd name="connsiteX2-5" fmla="*/ 6915367 w 7324580"/>
              <a:gd name="connsiteY2-6" fmla="*/ 0 h 4136250"/>
              <a:gd name="connsiteX3-7" fmla="*/ 7324580 w 7324580"/>
              <a:gd name="connsiteY3-8" fmla="*/ 484147 h 4136250"/>
              <a:gd name="connsiteX4-9" fmla="*/ 7324580 w 7324580"/>
              <a:gd name="connsiteY4-10" fmla="*/ 3652101 h 4136250"/>
              <a:gd name="connsiteX5-11" fmla="*/ 6915367 w 7324580"/>
              <a:gd name="connsiteY5-12" fmla="*/ 4136250 h 4136250"/>
              <a:gd name="connsiteX6-13" fmla="*/ 409212 w 7324580"/>
              <a:gd name="connsiteY6-14" fmla="*/ 4136250 h 4136250"/>
              <a:gd name="connsiteX7-15" fmla="*/ 0 w 7324580"/>
              <a:gd name="connsiteY7-16" fmla="*/ 3652101 h 4136250"/>
              <a:gd name="connsiteX8-17" fmla="*/ 0 w 7324580"/>
              <a:gd name="connsiteY8-18" fmla="*/ 484147 h 4136250"/>
              <a:gd name="connsiteX0-19" fmla="*/ 0 w 7324580"/>
              <a:gd name="connsiteY0-20" fmla="*/ 484147 h 4136250"/>
              <a:gd name="connsiteX1-21" fmla="*/ 409212 w 7324580"/>
              <a:gd name="connsiteY1-22" fmla="*/ 0 h 4136250"/>
              <a:gd name="connsiteX2-23" fmla="*/ 6915367 w 7324580"/>
              <a:gd name="connsiteY2-24" fmla="*/ 0 h 4136250"/>
              <a:gd name="connsiteX3-25" fmla="*/ 7324580 w 7324580"/>
              <a:gd name="connsiteY3-26" fmla="*/ 484147 h 4136250"/>
              <a:gd name="connsiteX4-27" fmla="*/ 7324580 w 7324580"/>
              <a:gd name="connsiteY4-28" fmla="*/ 3652101 h 4136250"/>
              <a:gd name="connsiteX5-29" fmla="*/ 6915367 w 7324580"/>
              <a:gd name="connsiteY5-30" fmla="*/ 4136250 h 4136250"/>
              <a:gd name="connsiteX6-31" fmla="*/ 409212 w 7324580"/>
              <a:gd name="connsiteY6-32" fmla="*/ 4136250 h 4136250"/>
              <a:gd name="connsiteX7-33" fmla="*/ 0 w 7324580"/>
              <a:gd name="connsiteY7-34" fmla="*/ 3652101 h 4136250"/>
              <a:gd name="connsiteX8-35" fmla="*/ 0 w 7324580"/>
              <a:gd name="connsiteY8-36" fmla="*/ 484147 h 4136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4136250" fill="none" extrusionOk="0">
                <a:moveTo>
                  <a:pt x="0" y="484147"/>
                </a:moveTo>
                <a:cubicBezTo>
                  <a:pt x="3359" y="312360"/>
                  <a:pt x="216882" y="61298"/>
                  <a:pt x="409212" y="0"/>
                </a:cubicBezTo>
                <a:cubicBezTo>
                  <a:pt x="1251546" y="122419"/>
                  <a:pt x="5185142" y="477682"/>
                  <a:pt x="6915367" y="0"/>
                </a:cubicBezTo>
                <a:cubicBezTo>
                  <a:pt x="7125513" y="-111264"/>
                  <a:pt x="7248775" y="193513"/>
                  <a:pt x="7324580" y="484147"/>
                </a:cubicBezTo>
                <a:cubicBezTo>
                  <a:pt x="7617026" y="1780621"/>
                  <a:pt x="7083790" y="2657839"/>
                  <a:pt x="7324580" y="3652101"/>
                </a:cubicBezTo>
                <a:cubicBezTo>
                  <a:pt x="7339718" y="3835514"/>
                  <a:pt x="7082461" y="4070021"/>
                  <a:pt x="6915367" y="4136250"/>
                </a:cubicBezTo>
                <a:cubicBezTo>
                  <a:pt x="5411712" y="4255396"/>
                  <a:pt x="2068103" y="4231637"/>
                  <a:pt x="409212" y="4136250"/>
                </a:cubicBezTo>
                <a:cubicBezTo>
                  <a:pt x="276460" y="4125947"/>
                  <a:pt x="-54017" y="3930291"/>
                  <a:pt x="0" y="3652101"/>
                </a:cubicBezTo>
                <a:cubicBezTo>
                  <a:pt x="139289" y="2553317"/>
                  <a:pt x="-88079" y="992545"/>
                  <a:pt x="0" y="484147"/>
                </a:cubicBezTo>
                <a:close/>
              </a:path>
              <a:path w="7324580" h="4136250" stroke="0" extrusionOk="0">
                <a:moveTo>
                  <a:pt x="0" y="484147"/>
                </a:moveTo>
                <a:cubicBezTo>
                  <a:pt x="-16792" y="266138"/>
                  <a:pt x="194478" y="-12943"/>
                  <a:pt x="409212" y="0"/>
                </a:cubicBezTo>
                <a:cubicBezTo>
                  <a:pt x="3207033" y="-56038"/>
                  <a:pt x="5307864" y="868"/>
                  <a:pt x="6915367" y="0"/>
                </a:cubicBezTo>
                <a:cubicBezTo>
                  <a:pt x="7082236" y="-14221"/>
                  <a:pt x="7417425" y="228849"/>
                  <a:pt x="7324580" y="484147"/>
                </a:cubicBezTo>
                <a:cubicBezTo>
                  <a:pt x="7567417" y="1313040"/>
                  <a:pt x="7712594" y="3010517"/>
                  <a:pt x="7324580" y="3652101"/>
                </a:cubicBezTo>
                <a:cubicBezTo>
                  <a:pt x="7316921" y="3893077"/>
                  <a:pt x="7064528" y="4104894"/>
                  <a:pt x="6915367" y="4136250"/>
                </a:cubicBezTo>
                <a:cubicBezTo>
                  <a:pt x="6007948" y="3741369"/>
                  <a:pt x="1833677" y="4517098"/>
                  <a:pt x="409212" y="4136250"/>
                </a:cubicBezTo>
                <a:cubicBezTo>
                  <a:pt x="164762" y="4186053"/>
                  <a:pt x="-56418" y="3824175"/>
                  <a:pt x="0" y="3652101"/>
                </a:cubicBezTo>
                <a:cubicBezTo>
                  <a:pt x="49324" y="2028436"/>
                  <a:pt x="73477" y="1566386"/>
                  <a:pt x="0" y="484147"/>
                </a:cubicBezTo>
                <a:close/>
              </a:path>
              <a:path w="7324580" h="4136250" fill="none" stroke="0" extrusionOk="0">
                <a:moveTo>
                  <a:pt x="0" y="484147"/>
                </a:moveTo>
                <a:cubicBezTo>
                  <a:pt x="30856" y="261577"/>
                  <a:pt x="225999" y="32595"/>
                  <a:pt x="409212" y="0"/>
                </a:cubicBezTo>
                <a:cubicBezTo>
                  <a:pt x="1850047" y="308320"/>
                  <a:pt x="4505644" y="499180"/>
                  <a:pt x="6915367" y="0"/>
                </a:cubicBezTo>
                <a:cubicBezTo>
                  <a:pt x="7100048" y="-85598"/>
                  <a:pt x="7326181" y="143363"/>
                  <a:pt x="7324580" y="484147"/>
                </a:cubicBezTo>
                <a:cubicBezTo>
                  <a:pt x="7463841" y="1686432"/>
                  <a:pt x="7353056" y="2515228"/>
                  <a:pt x="7324580" y="3652101"/>
                </a:cubicBezTo>
                <a:cubicBezTo>
                  <a:pt x="7325704" y="3873936"/>
                  <a:pt x="7073529" y="4094659"/>
                  <a:pt x="6915367" y="4136250"/>
                </a:cubicBezTo>
                <a:cubicBezTo>
                  <a:pt x="5209272" y="4052989"/>
                  <a:pt x="1751660" y="4145818"/>
                  <a:pt x="409212" y="4136250"/>
                </a:cubicBezTo>
                <a:cubicBezTo>
                  <a:pt x="140097" y="4112581"/>
                  <a:pt x="-69806" y="3851938"/>
                  <a:pt x="0" y="3652101"/>
                </a:cubicBezTo>
                <a:cubicBezTo>
                  <a:pt x="-1571" y="2787114"/>
                  <a:pt x="-53359" y="1080751"/>
                  <a:pt x="0" y="484147"/>
                </a:cubicBezTo>
                <a:close/>
              </a:path>
              <a:path w="7324580" h="4136250" fill="none" stroke="0" extrusionOk="0">
                <a:moveTo>
                  <a:pt x="0" y="484147"/>
                </a:moveTo>
                <a:cubicBezTo>
                  <a:pt x="17868" y="294267"/>
                  <a:pt x="215833" y="65248"/>
                  <a:pt x="409212" y="0"/>
                </a:cubicBezTo>
                <a:cubicBezTo>
                  <a:pt x="1808228" y="304329"/>
                  <a:pt x="4964269" y="502844"/>
                  <a:pt x="6915367" y="0"/>
                </a:cubicBezTo>
                <a:cubicBezTo>
                  <a:pt x="7120518" y="-81785"/>
                  <a:pt x="7270935" y="196294"/>
                  <a:pt x="7324580" y="484147"/>
                </a:cubicBezTo>
                <a:cubicBezTo>
                  <a:pt x="7495810" y="1643954"/>
                  <a:pt x="7140280" y="2559059"/>
                  <a:pt x="7324580" y="3652101"/>
                </a:cubicBezTo>
                <a:cubicBezTo>
                  <a:pt x="7324121" y="3864750"/>
                  <a:pt x="7077852" y="4086907"/>
                  <a:pt x="6915367" y="4136250"/>
                </a:cubicBezTo>
                <a:cubicBezTo>
                  <a:pt x="5171214" y="3917408"/>
                  <a:pt x="1868935" y="4196799"/>
                  <a:pt x="409212" y="4136250"/>
                </a:cubicBezTo>
                <a:cubicBezTo>
                  <a:pt x="233511" y="4127645"/>
                  <a:pt x="-40624" y="3915072"/>
                  <a:pt x="0" y="3652101"/>
                </a:cubicBezTo>
                <a:cubicBezTo>
                  <a:pt x="112268" y="2619437"/>
                  <a:pt x="-59676" y="1109266"/>
                  <a:pt x="0" y="484147"/>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22" name="TextBox 21"/>
          <p:cNvSpPr txBox="1"/>
          <p:nvPr/>
        </p:nvSpPr>
        <p:spPr>
          <a:xfrm>
            <a:off x="3043561" y="167244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Thứ</a:t>
            </a:r>
            <a:r>
              <a:rPr lang="en-US" sz="3200" b="1" dirty="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 </a:t>
            </a:r>
            <a:r>
              <a:rPr lang="en-US" sz="3200" b="1" dirty="0" err="1" smtClean="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ba</a:t>
            </a:r>
            <a:r>
              <a:rPr lang="en-US" sz="3200" b="1" dirty="0" smtClean="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 </a:t>
            </a: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ngày</a:t>
            </a:r>
            <a:r>
              <a:rPr lang="en-US" sz="3200" b="1" dirty="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 </a:t>
            </a:r>
            <a:r>
              <a:rPr lang="en-US" sz="3200" b="1" dirty="0" smtClean="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30 </a:t>
            </a: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tháng</a:t>
            </a:r>
            <a:r>
              <a:rPr lang="en-US" sz="3200" b="1" dirty="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 </a:t>
            </a:r>
            <a:r>
              <a:rPr lang="en-US" sz="3200" b="1" dirty="0" smtClean="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1 </a:t>
            </a: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rPr>
              <a:t>năm</a:t>
            </a:r>
            <a:r>
              <a:rPr lang="en-US" sz="3200" b="1" dirty="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 </a:t>
            </a:r>
            <a:r>
              <a:rPr lang="en-US" sz="3200" b="1" dirty="0" smtClean="0">
                <a:solidFill>
                  <a:srgbClr val="7030A0"/>
                </a:solidFill>
                <a:effectLst>
                  <a:outerShdw blurRad="38100" dist="38100" dir="2700000" algn="tl">
                    <a:srgbClr val="000000">
                      <a:alpha val="43137"/>
                    </a:srgbClr>
                  </a:outerShdw>
                </a:effectLst>
                <a:latin typeface="Calibri" panose="020F0502020204030204"/>
                <a:cs typeface="Times New Roman" panose="02020603050405020304" pitchFamily="18" charset="0"/>
              </a:rPr>
              <a:t>2024</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Times New Roman" panose="02020603050405020304" pitchFamily="18" charset="0"/>
            </a:endParaRPr>
          </a:p>
        </p:txBody>
      </p:sp>
      <p:pic>
        <p:nvPicPr>
          <p:cNvPr id="23" name="Picture 22"/>
          <p:cNvPicPr>
            <a:picLocks noChangeAspect="1"/>
          </p:cNvPicPr>
          <p:nvPr/>
        </p:nvPicPr>
        <p:blipFill>
          <a:blip r:embed="rId2"/>
          <a:stretch>
            <a:fillRect/>
          </a:stretch>
        </p:blipFill>
        <p:spPr>
          <a:xfrm>
            <a:off x="4643452" y="2290149"/>
            <a:ext cx="4048095" cy="963251"/>
          </a:xfrm>
          <a:prstGeom prst="rect">
            <a:avLst/>
          </a:prstGeom>
        </p:spPr>
      </p:pic>
      <p:pic>
        <p:nvPicPr>
          <p:cNvPr id="26" name="Picture 25"/>
          <p:cNvPicPr>
            <a:picLocks noChangeAspect="1"/>
          </p:cNvPicPr>
          <p:nvPr/>
        </p:nvPicPr>
        <p:blipFill>
          <a:blip r:embed="rId3"/>
          <a:stretch>
            <a:fillRect/>
          </a:stretch>
        </p:blipFill>
        <p:spPr>
          <a:xfrm>
            <a:off x="5020290" y="2998427"/>
            <a:ext cx="3389670" cy="975445"/>
          </a:xfrm>
          <a:prstGeom prst="rect">
            <a:avLst/>
          </a:prstGeom>
        </p:spPr>
      </p:pic>
      <p:pic>
        <p:nvPicPr>
          <p:cNvPr id="28" name="Picture 27"/>
          <p:cNvPicPr>
            <a:picLocks noChangeAspect="1"/>
          </p:cNvPicPr>
          <p:nvPr/>
        </p:nvPicPr>
        <p:blipFill>
          <a:blip r:embed="rId4"/>
          <a:stretch>
            <a:fillRect/>
          </a:stretch>
        </p:blipFill>
        <p:spPr>
          <a:xfrm>
            <a:off x="2486048" y="3472330"/>
            <a:ext cx="8248603" cy="2389839"/>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p:cNvGrpSpPr/>
          <p:nvPr/>
        </p:nvGrpSpPr>
        <p:grpSpPr>
          <a:xfrm>
            <a:off x="285750" y="92353"/>
            <a:ext cx="11715750" cy="1125229"/>
            <a:chOff x="7355303" y="1404642"/>
            <a:chExt cx="4106665" cy="1885911"/>
          </a:xfrm>
        </p:grpSpPr>
        <p:sp>
          <p:nvSpPr>
            <p:cNvPr id="3" name="Rectangle: Rounded Corners 2"/>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5"/>
            <p:cNvSpPr>
              <a:spLocks noChangeArrowheads="1"/>
            </p:cNvSpPr>
            <p:nvPr/>
          </p:nvSpPr>
          <p:spPr bwMode="auto">
            <a:xfrm>
              <a:off x="7384969" y="1547010"/>
              <a:ext cx="4019090" cy="174354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a:t>
              </a: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6 đọc thông tin và trả lời câu hỏi: </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defRPr/>
              </a:pPr>
              <a:r>
                <a:rPr kumimoji="0" lang="vi-VN"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Vì sao phố cổ Hội An là điểm thu hút nhiều du khách trong nước và quốc tế?</a:t>
              </a:r>
              <a:endParaRPr kumimoji="0" lang="en-US"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4" name="Picture 13"/>
          <p:cNvPicPr>
            <a:picLocks noChangeAspect="1"/>
          </p:cNvPicPr>
          <p:nvPr/>
        </p:nvPicPr>
        <p:blipFill>
          <a:blip r:embed="rId1"/>
          <a:stretch>
            <a:fillRect/>
          </a:stretch>
        </p:blipFill>
        <p:spPr>
          <a:xfrm>
            <a:off x="1243012" y="2005012"/>
            <a:ext cx="9451968" cy="2757488"/>
          </a:xfrm>
          <a:prstGeom prst="rect">
            <a:avLst/>
          </a:prstGeom>
        </p:spPr>
      </p:pic>
      <p:grpSp>
        <p:nvGrpSpPr>
          <p:cNvPr id="6" name="Group 5"/>
          <p:cNvGrpSpPr/>
          <p:nvPr/>
        </p:nvGrpSpPr>
        <p:grpSpPr>
          <a:xfrm>
            <a:off x="4531249" y="4451083"/>
            <a:ext cx="3557636" cy="2517092"/>
            <a:chOff x="1054624" y="4498708"/>
            <a:chExt cx="3557636" cy="2517092"/>
          </a:xfrm>
        </p:grpSpPr>
        <p:pic>
          <p:nvPicPr>
            <p:cNvPr id="8"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1"/>
          <p:cNvSpPr txBox="1">
            <a:spLocks noChangeArrowheads="1"/>
          </p:cNvSpPr>
          <p:nvPr/>
        </p:nvSpPr>
        <p:spPr bwMode="auto">
          <a:xfrm>
            <a:off x="3883314" y="59391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pic>
        <p:nvPicPr>
          <p:cNvPr id="1026" name="Picture 2" descr="Du lịch Hội An: Cẩm nang từ A đến Z (update thông tin mới nhất 2023) -  iVIVU.com"/>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09650" y="517104"/>
            <a:ext cx="3790950" cy="2600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ew top 4 địa điểm du lịch Hội An HOT nhất hiện nạ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49" y="3362324"/>
            <a:ext cx="3670301" cy="27527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162550" y="1019175"/>
            <a:ext cx="6210300" cy="4762500"/>
          </a:xfrm>
          <a:prstGeom prst="rect">
            <a:avLst/>
          </a:prstGeom>
          <a:solidFill>
            <a:schemeClr val="accent4">
              <a:lumMod val="20000"/>
              <a:lumOff val="80000"/>
            </a:schemeClr>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spcBef>
                <a:spcPct val="50000"/>
              </a:spcBef>
              <a:buFont typeface="Arial" panose="020B0604020202020204" pitchFamily="34" charset="0"/>
              <a:buChar char="•"/>
            </a:pPr>
            <a:r>
              <a:rPr lang="vi-VN" altLang="en-US" sz="2800" dirty="0">
                <a:latin typeface="Cambria" panose="02040503050406030204" pitchFamily="18" charset="0"/>
                <a:ea typeface="Cambria" panose="02040503050406030204" pitchFamily="18" charset="0"/>
              </a:rPr>
              <a:t>Hiện nay phố cổ Hội An bảo tồn được nhiều giá trị văn hóa đặc sắc, nhi</a:t>
            </a:r>
            <a:r>
              <a:rPr lang="en-US" altLang="en-US" sz="2800" dirty="0">
                <a:latin typeface="Cambria" panose="02040503050406030204" pitchFamily="18" charset="0"/>
                <a:ea typeface="Cambria" panose="02040503050406030204" pitchFamily="18" charset="0"/>
              </a:rPr>
              <a:t>ề</a:t>
            </a:r>
            <a:r>
              <a:rPr lang="vi-VN" altLang="en-US" sz="2800" dirty="0">
                <a:latin typeface="Cambria" panose="02040503050406030204" pitchFamily="18" charset="0"/>
                <a:ea typeface="Cambria" panose="02040503050406030204" pitchFamily="18" charset="0"/>
              </a:rPr>
              <a:t>u công trình kiến trúc tiêu biểu;</a:t>
            </a:r>
            <a:endParaRPr lang="en-US" altLang="en-US" sz="2800"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en-US" altLang="en-US" sz="2800" dirty="0">
                <a:latin typeface="Cambria" panose="02040503050406030204" pitchFamily="18" charset="0"/>
                <a:ea typeface="Cambria" panose="02040503050406030204" pitchFamily="18" charset="0"/>
              </a:rPr>
              <a:t>M</a:t>
            </a:r>
            <a:r>
              <a:rPr lang="vi-VN" altLang="en-US" sz="2800" dirty="0">
                <a:latin typeface="Cambria" panose="02040503050406030204" pitchFamily="18" charset="0"/>
                <a:ea typeface="Cambria" panose="02040503050406030204" pitchFamily="18" charset="0"/>
              </a:rPr>
              <a:t>ặt khác, chính quyền và người dân Hội An còn tạo ra được nhiều sản phẩm du lịch độc đáo như: “ Đêm phố cổ”, “Lễ hội đèn lồng”, “Du thuyền trên sông Hoài”..... nên đã thu hút được đông đảo du khách trong nước và quốc tế.</a:t>
            </a:r>
            <a:endParaRPr lang="en-US" altLang="en-US" sz="2800" dirty="0">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p:cNvGrpSpPr/>
          <p:nvPr/>
        </p:nvGrpSpPr>
        <p:grpSpPr>
          <a:xfrm>
            <a:off x="285750" y="92353"/>
            <a:ext cx="11715750" cy="1125229"/>
            <a:chOff x="7355303" y="1404642"/>
            <a:chExt cx="4106665" cy="1885911"/>
          </a:xfrm>
        </p:grpSpPr>
        <p:sp>
          <p:nvSpPr>
            <p:cNvPr id="3" name="Rectangle: Rounded Corners 2"/>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5"/>
            <p:cNvSpPr>
              <a:spLocks noChangeArrowheads="1"/>
            </p:cNvSpPr>
            <p:nvPr/>
          </p:nvSpPr>
          <p:spPr bwMode="auto">
            <a:xfrm>
              <a:off x="7384969" y="1547010"/>
              <a:ext cx="4019090" cy="174354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defRPr/>
              </a:pPr>
              <a:r>
                <a:rPr lang="en-US" altLang="en-US" sz="2800" b="1" dirty="0">
                  <a:solidFill>
                    <a:srgbClr val="002060"/>
                  </a:solidFill>
                  <a:latin typeface="Calibri" panose="020F0502020204030204" pitchFamily="34" charset="0"/>
                  <a:cs typeface="Calibri" panose="020F0502020204030204" pitchFamily="34" charset="0"/>
                </a:rPr>
                <a:t>Q</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uan</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7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thông</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trả</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lời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defRPr/>
              </a:pP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biện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góp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tồn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Hội</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An?</a:t>
              </a:r>
              <a:endPar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1" name="Picture 10"/>
          <p:cNvPicPr>
            <a:picLocks noChangeAspect="1"/>
          </p:cNvPicPr>
          <p:nvPr/>
        </p:nvPicPr>
        <p:blipFill>
          <a:blip r:embed="rId1"/>
          <a:stretch>
            <a:fillRect/>
          </a:stretch>
        </p:blipFill>
        <p:spPr>
          <a:xfrm>
            <a:off x="1700212" y="1790700"/>
            <a:ext cx="8767763" cy="2513728"/>
          </a:xfrm>
          <a:prstGeom prst="rect">
            <a:avLst/>
          </a:prstGeom>
        </p:spPr>
      </p:pic>
      <p:grpSp>
        <p:nvGrpSpPr>
          <p:cNvPr id="12" name="Group 11"/>
          <p:cNvGrpSpPr/>
          <p:nvPr/>
        </p:nvGrpSpPr>
        <p:grpSpPr>
          <a:xfrm>
            <a:off x="4683649" y="4146283"/>
            <a:ext cx="3557636" cy="2517092"/>
            <a:chOff x="1054624" y="4498708"/>
            <a:chExt cx="3557636" cy="2517092"/>
          </a:xfrm>
        </p:grpSpPr>
        <p:pic>
          <p:nvPicPr>
            <p:cNvPr id="13"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Box 21"/>
          <p:cNvSpPr txBox="1">
            <a:spLocks noChangeArrowheads="1"/>
          </p:cNvSpPr>
          <p:nvPr/>
        </p:nvSpPr>
        <p:spPr bwMode="auto">
          <a:xfrm>
            <a:off x="4035714" y="56343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cxnSp>
        <p:nvCxnSpPr>
          <p:cNvPr id="2" name="Straight Connector 1"/>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200" b="1" dirty="0">
                <a:solidFill>
                  <a:prstClr val="black"/>
                </a:solidFill>
                <a:latin typeface="Cambria" panose="02040503050406030204" pitchFamily="18" charset="0"/>
                <a:ea typeface="Cambria" panose="02040503050406030204" pitchFamily="18" charset="0"/>
              </a:rPr>
              <a:t>T</a:t>
            </a:r>
            <a:r>
              <a:rPr lang="vi-VN" sz="3200" b="1" dirty="0">
                <a:solidFill>
                  <a:prstClr val="black"/>
                </a:solidFill>
                <a:latin typeface="Cambria" panose="02040503050406030204" pitchFamily="18" charset="0"/>
                <a:ea typeface="Cambria" panose="02040503050406030204" pitchFamily="18" charset="0"/>
              </a:rPr>
              <a:t>ổ chức các lễ hội văn hóa mang đậm nét đặc sắc của địa phương</a:t>
            </a:r>
            <a:endParaRPr lang="vi-VN" sz="3200" b="1" dirty="0">
              <a:solidFill>
                <a:prstClr val="black"/>
              </a:solidFill>
              <a:latin typeface="Cambria" panose="02040503050406030204" pitchFamily="18" charset="0"/>
              <a:ea typeface="Cambria" panose="02040503050406030204" pitchFamily="18" charset="0"/>
            </a:endParaRPr>
          </a:p>
        </p:txBody>
      </p:sp>
      <p:sp>
        <p:nvSpPr>
          <p:cNvPr id="4" name="Rectangle: Rounded Corners 3"/>
          <p:cNvSpPr/>
          <p:nvPr/>
        </p:nvSpPr>
        <p:spPr>
          <a:xfrm>
            <a:off x="4667250" y="2267057"/>
            <a:ext cx="2781301" cy="260974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200" b="1" dirty="0">
                <a:solidFill>
                  <a:prstClr val="black"/>
                </a:solidFill>
                <a:latin typeface="Cambria" panose="02040503050406030204" pitchFamily="18" charset="0"/>
                <a:ea typeface="Cambria" panose="02040503050406030204" pitchFamily="18" charset="0"/>
              </a:rPr>
              <a:t>D</a:t>
            </a:r>
            <a:r>
              <a:rPr lang="vi-VN" sz="3200" b="1" dirty="0">
                <a:solidFill>
                  <a:prstClr val="black"/>
                </a:solidFill>
                <a:latin typeface="Cambria" panose="02040503050406030204" pitchFamily="18" charset="0"/>
                <a:ea typeface="Cambria" panose="02040503050406030204" pitchFamily="18" charset="0"/>
              </a:rPr>
              <a:t>u lịch kết hợp bảo vệ môi trường</a:t>
            </a:r>
            <a:endParaRPr lang="vi-VN" sz="3200" b="1" dirty="0">
              <a:solidFill>
                <a:prstClr val="black"/>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8753474" y="2143231"/>
            <a:ext cx="2695575" cy="259069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400"/>
            <a:r>
              <a:rPr lang="en-US" sz="3200" b="1" dirty="0">
                <a:solidFill>
                  <a:prstClr val="black"/>
                </a:solidFill>
                <a:latin typeface="Cambria" panose="02040503050406030204" pitchFamily="18" charset="0"/>
                <a:ea typeface="Cambria" panose="02040503050406030204" pitchFamily="18" charset="0"/>
              </a:rPr>
              <a:t>B</a:t>
            </a:r>
            <a:r>
              <a:rPr lang="vi-VN" sz="3200" b="1" dirty="0">
                <a:solidFill>
                  <a:prstClr val="black"/>
                </a:solidFill>
                <a:latin typeface="Cambria" panose="02040503050406030204" pitchFamily="18" charset="0"/>
                <a:ea typeface="Cambria" panose="02040503050406030204" pitchFamily="18" charset="0"/>
              </a:rPr>
              <a:t>ảo tồn; tu bổ; phục dựng các di tích</a:t>
            </a:r>
            <a:endParaRPr lang="vi-VN" sz="3200" b="1" dirty="0">
              <a:solidFill>
                <a:prstClr val="black"/>
              </a:solidFill>
              <a:latin typeface="Cambria" panose="02040503050406030204" pitchFamily="18" charset="0"/>
              <a:ea typeface="Cambria" panose="02040503050406030204" pitchFamily="18" charset="0"/>
            </a:endParaRPr>
          </a:p>
        </p:txBody>
      </p:sp>
      <p:sp>
        <p:nvSpPr>
          <p:cNvPr id="9" name="Rectangle: Rounded Corners 8"/>
          <p:cNvSpPr/>
          <p:nvPr/>
        </p:nvSpPr>
        <p:spPr>
          <a:xfrm>
            <a:off x="2371725" y="305148"/>
            <a:ext cx="71628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400">
              <a:defRPr/>
            </a:pPr>
            <a:r>
              <a:rPr lang="en-US" sz="3200" b="1" dirty="0" err="1">
                <a:solidFill>
                  <a:srgbClr val="FF0000"/>
                </a:solidFill>
                <a:latin typeface="Cambria" panose="02040503050406030204" pitchFamily="18" charset="0"/>
                <a:ea typeface="Cambria" panose="02040503050406030204" pitchFamily="18" charset="0"/>
              </a:rPr>
              <a:t>Biện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góp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tồn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giá</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trị</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2"/>
          <a:stretch>
            <a:fillRect/>
          </a:stretch>
        </p:blipFill>
        <p:spPr>
          <a:xfrm rot="2776435" flipH="1">
            <a:off x="9975773" y="2877305"/>
            <a:ext cx="717325" cy="63662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1"/>
          <p:cNvPicPr>
            <a:picLocks noChangeAspect="1"/>
          </p:cNvPicPr>
          <p:nvPr/>
        </p:nvPicPr>
        <p:blipFill>
          <a:blip r:embed="rId4"/>
          <a:stretch>
            <a:fillRect/>
          </a:stretch>
        </p:blipFill>
        <p:spPr>
          <a:xfrm>
            <a:off x="1328141" y="2289676"/>
            <a:ext cx="9364268" cy="307874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grpSp>
        <p:nvGrpSpPr>
          <p:cNvPr id="13" name="Group 2"/>
          <p:cNvGrpSpPr/>
          <p:nvPr/>
        </p:nvGrpSpPr>
        <p:grpSpPr>
          <a:xfrm rot="-111831">
            <a:off x="1347497" y="803184"/>
            <a:ext cx="9036270" cy="5480314"/>
            <a:chOff x="0" y="0"/>
            <a:chExt cx="24433925" cy="13339435"/>
          </a:xfrm>
        </p:grpSpPr>
        <p:grpSp>
          <p:nvGrpSpPr>
            <p:cNvPr id="14" name="Group 3"/>
            <p:cNvGrpSpPr/>
            <p:nvPr/>
          </p:nvGrpSpPr>
          <p:grpSpPr>
            <a:xfrm>
              <a:off x="244209" y="191885"/>
              <a:ext cx="24189716" cy="13147550"/>
              <a:chOff x="0" y="0"/>
              <a:chExt cx="14104351" cy="7665971"/>
            </a:xfrm>
          </p:grpSpPr>
          <p:sp>
            <p:nvSpPr>
              <p:cNvPr id="21" name="Freeform 4"/>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22" name="Freeform 5"/>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18" name="Group 6"/>
            <p:cNvGrpSpPr/>
            <p:nvPr/>
          </p:nvGrpSpPr>
          <p:grpSpPr>
            <a:xfrm>
              <a:off x="0" y="0"/>
              <a:ext cx="24099334" cy="13031963"/>
              <a:chOff x="0" y="0"/>
              <a:chExt cx="14051652" cy="7598576"/>
            </a:xfrm>
          </p:grpSpPr>
          <p:sp>
            <p:nvSpPr>
              <p:cNvPr id="19" name="Freeform 7"/>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20" name="Freeform 8"/>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3" name="TextBox 22"/>
          <p:cNvSpPr txBox="1"/>
          <p:nvPr/>
        </p:nvSpPr>
        <p:spPr>
          <a:xfrm rot="21444690">
            <a:off x="2009775" y="1350490"/>
            <a:ext cx="7924800" cy="2585323"/>
          </a:xfrm>
          <a:prstGeom prst="rect">
            <a:avLst/>
          </a:prstGeom>
          <a:noFill/>
        </p:spPr>
        <p:txBody>
          <a:bodyPr wrap="square" rtlCol="0">
            <a:spAutoFit/>
          </a:bodyPr>
          <a:lstStyle/>
          <a:p>
            <a:pPr lvl="0" algn="ctr"/>
            <a:r>
              <a:rPr lang="en-US" sz="5400" b="1" dirty="0">
                <a:solidFill>
                  <a:prstClr val="black"/>
                </a:solidFill>
              </a:rPr>
              <a:t>2. Theo </a:t>
            </a:r>
            <a:r>
              <a:rPr lang="en-US" sz="5400" b="1" dirty="0" err="1">
                <a:solidFill>
                  <a:prstClr val="black"/>
                </a:solidFill>
              </a:rPr>
              <a:t>em</a:t>
            </a:r>
            <a:r>
              <a:rPr lang="en-US" sz="5400" b="1" dirty="0">
                <a:solidFill>
                  <a:prstClr val="black"/>
                </a:solidFill>
              </a:rPr>
              <a:t>, </a:t>
            </a:r>
            <a:r>
              <a:rPr lang="en-US" sz="5400" b="1" dirty="0" err="1">
                <a:solidFill>
                  <a:prstClr val="black"/>
                </a:solidFill>
              </a:rPr>
              <a:t>cần</a:t>
            </a:r>
            <a:r>
              <a:rPr lang="en-US" sz="5400" b="1" dirty="0">
                <a:solidFill>
                  <a:prstClr val="black"/>
                </a:solidFill>
              </a:rPr>
              <a:t> </a:t>
            </a:r>
            <a:r>
              <a:rPr lang="en-US" sz="5400" b="1" dirty="0" err="1">
                <a:solidFill>
                  <a:prstClr val="black"/>
                </a:solidFill>
              </a:rPr>
              <a:t>làm</a:t>
            </a:r>
            <a:r>
              <a:rPr lang="en-US" sz="5400" b="1" dirty="0">
                <a:solidFill>
                  <a:prstClr val="black"/>
                </a:solidFill>
              </a:rPr>
              <a:t> </a:t>
            </a:r>
            <a:r>
              <a:rPr lang="en-US" sz="5400" b="1" dirty="0" err="1">
                <a:solidFill>
                  <a:prstClr val="black"/>
                </a:solidFill>
              </a:rPr>
              <a:t>gì</a:t>
            </a:r>
            <a:r>
              <a:rPr lang="en-US" sz="5400" b="1" dirty="0">
                <a:solidFill>
                  <a:prstClr val="black"/>
                </a:solidFill>
              </a:rPr>
              <a:t> </a:t>
            </a:r>
            <a:r>
              <a:rPr lang="en-US" sz="5400" b="1" dirty="0" err="1">
                <a:solidFill>
                  <a:prstClr val="black"/>
                </a:solidFill>
              </a:rPr>
              <a:t>để</a:t>
            </a:r>
            <a:r>
              <a:rPr lang="en-US" sz="5400" b="1" dirty="0">
                <a:solidFill>
                  <a:prstClr val="black"/>
                </a:solidFill>
              </a:rPr>
              <a:t> </a:t>
            </a:r>
            <a:r>
              <a:rPr lang="en-US" sz="5400" b="1" dirty="0" err="1">
                <a:solidFill>
                  <a:prstClr val="black"/>
                </a:solidFill>
              </a:rPr>
              <a:t>góp</a:t>
            </a:r>
            <a:r>
              <a:rPr lang="en-US" sz="5400" b="1" dirty="0">
                <a:solidFill>
                  <a:prstClr val="black"/>
                </a:solidFill>
              </a:rPr>
              <a:t> </a:t>
            </a:r>
            <a:r>
              <a:rPr lang="en-US" sz="5400" b="1" dirty="0" err="1">
                <a:solidFill>
                  <a:prstClr val="black"/>
                </a:solidFill>
              </a:rPr>
              <a:t>phần</a:t>
            </a:r>
            <a:r>
              <a:rPr lang="en-US" sz="5400" b="1" dirty="0">
                <a:solidFill>
                  <a:prstClr val="black"/>
                </a:solidFill>
              </a:rPr>
              <a:t> </a:t>
            </a:r>
            <a:r>
              <a:rPr lang="en-US" sz="5400" b="1" dirty="0" err="1">
                <a:solidFill>
                  <a:prstClr val="black"/>
                </a:solidFill>
              </a:rPr>
              <a:t>bảo</a:t>
            </a:r>
            <a:r>
              <a:rPr lang="en-US" sz="5400" b="1" dirty="0">
                <a:solidFill>
                  <a:prstClr val="black"/>
                </a:solidFill>
              </a:rPr>
              <a:t> </a:t>
            </a:r>
            <a:r>
              <a:rPr lang="en-US" sz="5400" b="1" dirty="0" err="1">
                <a:solidFill>
                  <a:prstClr val="black"/>
                </a:solidFill>
              </a:rPr>
              <a:t>tồn</a:t>
            </a:r>
            <a:r>
              <a:rPr lang="en-US" sz="5400" b="1" dirty="0">
                <a:solidFill>
                  <a:prstClr val="black"/>
                </a:solidFill>
              </a:rPr>
              <a:t> </a:t>
            </a:r>
            <a:r>
              <a:rPr lang="en-US" sz="5400" b="1" dirty="0" err="1">
                <a:solidFill>
                  <a:prstClr val="black"/>
                </a:solidFill>
              </a:rPr>
              <a:t>và</a:t>
            </a:r>
            <a:r>
              <a:rPr lang="en-US" sz="5400" b="1" dirty="0">
                <a:solidFill>
                  <a:prstClr val="black"/>
                </a:solidFill>
              </a:rPr>
              <a:t> </a:t>
            </a:r>
            <a:r>
              <a:rPr lang="en-US" sz="5400" b="1" dirty="0" err="1">
                <a:solidFill>
                  <a:prstClr val="black"/>
                </a:solidFill>
              </a:rPr>
              <a:t>phát</a:t>
            </a:r>
            <a:r>
              <a:rPr lang="en-US" sz="5400" b="1" dirty="0">
                <a:solidFill>
                  <a:prstClr val="black"/>
                </a:solidFill>
              </a:rPr>
              <a:t> </a:t>
            </a:r>
            <a:r>
              <a:rPr lang="en-US" sz="5400" b="1" dirty="0" err="1">
                <a:solidFill>
                  <a:prstClr val="black"/>
                </a:solidFill>
              </a:rPr>
              <a:t>huy</a:t>
            </a:r>
            <a:r>
              <a:rPr lang="en-US" sz="5400" b="1" dirty="0">
                <a:solidFill>
                  <a:prstClr val="black"/>
                </a:solidFill>
              </a:rPr>
              <a:t> </a:t>
            </a:r>
            <a:r>
              <a:rPr lang="en-US" sz="5400" b="1" dirty="0" err="1">
                <a:solidFill>
                  <a:prstClr val="black"/>
                </a:solidFill>
              </a:rPr>
              <a:t>giá</a:t>
            </a:r>
            <a:r>
              <a:rPr lang="en-US" sz="5400" b="1" dirty="0">
                <a:solidFill>
                  <a:prstClr val="black"/>
                </a:solidFill>
              </a:rPr>
              <a:t> </a:t>
            </a:r>
            <a:r>
              <a:rPr lang="en-US" sz="5400" b="1" dirty="0" err="1">
                <a:solidFill>
                  <a:prstClr val="black"/>
                </a:solidFill>
              </a:rPr>
              <a:t>trị</a:t>
            </a:r>
            <a:r>
              <a:rPr lang="en-US" sz="5400" b="1" dirty="0">
                <a:solidFill>
                  <a:prstClr val="black"/>
                </a:solidFill>
              </a:rPr>
              <a:t> </a:t>
            </a:r>
            <a:r>
              <a:rPr lang="en-US" sz="5400" b="1" dirty="0" err="1">
                <a:solidFill>
                  <a:prstClr val="black"/>
                </a:solidFill>
              </a:rPr>
              <a:t>phố</a:t>
            </a:r>
            <a:r>
              <a:rPr lang="en-US" sz="5400" b="1" dirty="0">
                <a:solidFill>
                  <a:prstClr val="black"/>
                </a:solidFill>
              </a:rPr>
              <a:t> </a:t>
            </a:r>
            <a:r>
              <a:rPr lang="en-US" sz="5400" b="1" dirty="0" err="1">
                <a:solidFill>
                  <a:prstClr val="black"/>
                </a:solidFill>
              </a:rPr>
              <a:t>cổ</a:t>
            </a:r>
            <a:r>
              <a:rPr lang="en-US" sz="5400" b="1" dirty="0">
                <a:solidFill>
                  <a:prstClr val="black"/>
                </a:solidFill>
              </a:rPr>
              <a:t> </a:t>
            </a:r>
            <a:r>
              <a:rPr lang="en-US" sz="5400" b="1" dirty="0" err="1">
                <a:solidFill>
                  <a:prstClr val="black"/>
                </a:solidFill>
              </a:rPr>
              <a:t>Hội</a:t>
            </a:r>
            <a:r>
              <a:rPr lang="en-US" sz="5400" b="1" dirty="0">
                <a:solidFill>
                  <a:prstClr val="black"/>
                </a:solidFill>
              </a:rPr>
              <a:t> An?</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2" descr="Happy woman teacher in government uniform smiling character cartoon art illustrati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399776" y="3523110"/>
            <a:ext cx="4409802" cy="352924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5607574" y="4340908"/>
            <a:ext cx="3557636" cy="2517092"/>
            <a:chOff x="1054624" y="4498708"/>
            <a:chExt cx="3557636" cy="2517092"/>
          </a:xfrm>
        </p:grpSpPr>
        <p:pic>
          <p:nvPicPr>
            <p:cNvPr id="26" name="Picture 2" descr="C:\Users\HP\Desktop\1665960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HP\Desktop\vector-illustration-boy-reading-book-260nw-56085261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 Box 21"/>
          <p:cNvSpPr txBox="1">
            <a:spLocks noChangeArrowheads="1"/>
          </p:cNvSpPr>
          <p:nvPr/>
        </p:nvSpPr>
        <p:spPr bwMode="auto">
          <a:xfrm>
            <a:off x="4959639" y="5829017"/>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381125" y="412476"/>
            <a:ext cx="10638596" cy="5543047"/>
            <a:chOff x="1378226" y="412475"/>
            <a:chExt cx="9766852" cy="5543047"/>
          </a:xfrm>
        </p:grpSpPr>
        <p:sp>
          <p:nvSpPr>
            <p:cNvPr id="5" name="Rectangle: Rounded Corners 4"/>
            <p:cNvSpPr/>
            <p:nvPr/>
          </p:nvSpPr>
          <p:spPr>
            <a:xfrm>
              <a:off x="1378226" y="412475"/>
              <a:ext cx="9766852" cy="5543047"/>
            </a:xfrm>
            <a:custGeom>
              <a:avLst/>
              <a:gdLst>
                <a:gd name="connsiteX0" fmla="*/ 0 w 10638596"/>
                <a:gd name="connsiteY0" fmla="*/ 923860 h 5543047"/>
                <a:gd name="connsiteX1" fmla="*/ 923860 w 10638596"/>
                <a:gd name="connsiteY1" fmla="*/ 0 h 5543047"/>
                <a:gd name="connsiteX2" fmla="*/ 9714736 w 10638596"/>
                <a:gd name="connsiteY2" fmla="*/ 0 h 5543047"/>
                <a:gd name="connsiteX3" fmla="*/ 10638596 w 10638596"/>
                <a:gd name="connsiteY3" fmla="*/ 923860 h 5543047"/>
                <a:gd name="connsiteX4" fmla="*/ 10638596 w 10638596"/>
                <a:gd name="connsiteY4" fmla="*/ 4619187 h 5543047"/>
                <a:gd name="connsiteX5" fmla="*/ 9714736 w 10638596"/>
                <a:gd name="connsiteY5" fmla="*/ 5543047 h 5543047"/>
                <a:gd name="connsiteX6" fmla="*/ 923860 w 10638596"/>
                <a:gd name="connsiteY6" fmla="*/ 5543047 h 5543047"/>
                <a:gd name="connsiteX7" fmla="*/ 0 w 10638596"/>
                <a:gd name="connsiteY7" fmla="*/ 4619187 h 5543047"/>
                <a:gd name="connsiteX8" fmla="*/ 0 w 10638596"/>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596" h="5543047" fill="none" extrusionOk="0">
                  <a:moveTo>
                    <a:pt x="0" y="923860"/>
                  </a:moveTo>
                  <a:cubicBezTo>
                    <a:pt x="3422" y="506260"/>
                    <a:pt x="421192" y="12697"/>
                    <a:pt x="923860" y="0"/>
                  </a:cubicBezTo>
                  <a:cubicBezTo>
                    <a:pt x="2813326" y="72427"/>
                    <a:pt x="7993669" y="61419"/>
                    <a:pt x="9714736" y="0"/>
                  </a:cubicBezTo>
                  <a:cubicBezTo>
                    <a:pt x="10218167" y="-46828"/>
                    <a:pt x="10557672" y="389149"/>
                    <a:pt x="10638596" y="923860"/>
                  </a:cubicBezTo>
                  <a:cubicBezTo>
                    <a:pt x="10739472" y="1412812"/>
                    <a:pt x="10531283" y="4078124"/>
                    <a:pt x="10638596" y="4619187"/>
                  </a:cubicBezTo>
                  <a:cubicBezTo>
                    <a:pt x="10645280" y="5095497"/>
                    <a:pt x="10165119" y="5475952"/>
                    <a:pt x="9714736" y="5543047"/>
                  </a:cubicBezTo>
                  <a:cubicBezTo>
                    <a:pt x="5822331" y="5572874"/>
                    <a:pt x="2692829" y="5463741"/>
                    <a:pt x="923860" y="5543047"/>
                  </a:cubicBezTo>
                  <a:cubicBezTo>
                    <a:pt x="455501" y="5538313"/>
                    <a:pt x="-73855" y="5144025"/>
                    <a:pt x="0" y="4619187"/>
                  </a:cubicBezTo>
                  <a:cubicBezTo>
                    <a:pt x="50037" y="2911525"/>
                    <a:pt x="770" y="1881267"/>
                    <a:pt x="0" y="923860"/>
                  </a:cubicBezTo>
                  <a:close/>
                </a:path>
                <a:path w="10638596" h="5543047" stroke="0" extrusionOk="0">
                  <a:moveTo>
                    <a:pt x="0" y="923860"/>
                  </a:moveTo>
                  <a:cubicBezTo>
                    <a:pt x="41198" y="424856"/>
                    <a:pt x="417534" y="8143"/>
                    <a:pt x="923860" y="0"/>
                  </a:cubicBezTo>
                  <a:cubicBezTo>
                    <a:pt x="2371149" y="123000"/>
                    <a:pt x="7268907" y="-96860"/>
                    <a:pt x="9714736" y="0"/>
                  </a:cubicBezTo>
                  <a:cubicBezTo>
                    <a:pt x="10206248" y="-14269"/>
                    <a:pt x="10660308" y="369854"/>
                    <a:pt x="10638596" y="923860"/>
                  </a:cubicBezTo>
                  <a:cubicBezTo>
                    <a:pt x="10641769" y="1726357"/>
                    <a:pt x="10732863" y="3235804"/>
                    <a:pt x="10638596" y="4619187"/>
                  </a:cubicBezTo>
                  <a:cubicBezTo>
                    <a:pt x="10574078" y="5152795"/>
                    <a:pt x="10128001" y="5527177"/>
                    <a:pt x="9714736" y="5543047"/>
                  </a:cubicBezTo>
                  <a:cubicBezTo>
                    <a:pt x="5354207" y="5382340"/>
                    <a:pt x="2813456"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p:cNvSpPr txBox="1"/>
            <p:nvPr/>
          </p:nvSpPr>
          <p:spPr>
            <a:xfrm>
              <a:off x="1824197" y="840491"/>
              <a:ext cx="900684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nl-NL" sz="3600" dirty="0">
                  <a:effectLst/>
                  <a:ea typeface="Times New Roman" panose="02020603050405020304" pitchFamily="18" charset="0"/>
                </a:rPr>
                <a:t>Hiện nay, việc bảo tồn và phát huy giá trị của phố cổ Hội An được chính quyền địa phương rất chú trọng. Bên cạnh công tác tuyên truyền và thực hiện các giải pháp do tỉnh Quảng Nam ban hành, mỗi người dân cũng cần nâng cao ý thức bảo tồn bằng những việc làm cụ thể: </a:t>
              </a:r>
              <a:r>
                <a:rPr lang="nl-NL" sz="3600" b="1" dirty="0">
                  <a:solidFill>
                    <a:srgbClr val="FF0000"/>
                  </a:solidFill>
                  <a:effectLst/>
                  <a:ea typeface="Times New Roman" panose="02020603050405020304" pitchFamily="18" charset="0"/>
                </a:rPr>
                <a:t>tổ chức các tour du lịch khám phá kết hợp với vớt rác, dọn rác; hạn chế sử dụng xe cơ giới vào phố cổ, giữ vệ sinh môi trường</a:t>
              </a:r>
              <a:r>
                <a:rPr lang="nl-NL" sz="3600" dirty="0">
                  <a:effectLst/>
                  <a:ea typeface="Times New Roman" panose="02020603050405020304" pitchFamily="18" charset="0"/>
                </a:rPr>
                <a:t>,...</a:t>
              </a:r>
              <a:endParaRPr kumimoji="0" lang="vi-VN" sz="6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grpSp>
      <p:pic>
        <p:nvPicPr>
          <p:cNvPr id="4" name="Picture 3" descr="A picture containing diagram&#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a:fillRect/>
          </a:stretch>
        </p:blipFill>
        <p:spPr>
          <a:xfrm flipH="1">
            <a:off x="-357814" y="4533899"/>
            <a:ext cx="2686305" cy="2672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p:cNvPicPr>
            <a:picLocks noChangeAspect="1"/>
          </p:cNvPicPr>
          <p:nvPr/>
        </p:nvPicPr>
        <p:blipFill>
          <a:blip r:embed="rId4"/>
          <a:stretch>
            <a:fillRect/>
          </a:stretch>
        </p:blipFill>
        <p:spPr>
          <a:xfrm>
            <a:off x="1187167" y="2165851"/>
            <a:ext cx="9455716" cy="307874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2"/>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3"/>
            <a:srcRect b="31525"/>
            <a:stretch>
              <a:fillRect/>
            </a:stretch>
          </p:blipFill>
          <p:spPr>
            <a:xfrm>
              <a:off x="4112421" y="836146"/>
              <a:ext cx="3635231" cy="2747728"/>
            </a:xfrm>
            <a:prstGeom prst="rect">
              <a:avLst/>
            </a:prstGeom>
          </p:spPr>
        </p:pic>
      </p:grpSp>
      <p:pic>
        <p:nvPicPr>
          <p:cNvPr id="9" name="Picture 8" descr="A cartoon of a child and child holding a fla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77" y="2133600"/>
            <a:ext cx="4724400" cy="4724400"/>
          </a:xfrm>
          <a:prstGeom prst="rect">
            <a:avLst/>
          </a:prstGeom>
        </p:spPr>
      </p:pic>
      <p:sp>
        <p:nvSpPr>
          <p:cNvPr id="10" name="Google Shape;1174;p24"/>
          <p:cNvSpPr/>
          <p:nvPr/>
        </p:nvSpPr>
        <p:spPr>
          <a:xfrm>
            <a:off x="1953306" y="944880"/>
            <a:ext cx="8775654" cy="2222862"/>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6000" b="1" kern="0" dirty="0">
                <a:solidFill>
                  <a:srgbClr val="000000"/>
                </a:solidFill>
                <a:latin typeface="Calibri" panose="020F0502020204030204" pitchFamily="34" charset="0"/>
                <a:cs typeface="Calibri" panose="020F0502020204030204" pitchFamily="34" charset="0"/>
                <a:sym typeface="Arial" panose="020B0604020202020204"/>
              </a:rPr>
              <a:t>T</a:t>
            </a:r>
            <a:r>
              <a:rPr lang="vi-VN" sz="6000" b="1" kern="0" dirty="0">
                <a:solidFill>
                  <a:srgbClr val="000000"/>
                </a:solidFill>
                <a:latin typeface="Calibri" panose="020F0502020204030204" pitchFamily="34" charset="0"/>
                <a:cs typeface="Calibri" panose="020F0502020204030204" pitchFamily="34" charset="0"/>
                <a:sym typeface="Arial" panose="020B0604020202020204"/>
              </a:rPr>
              <a:t>rò chơi “Hướng dẫn viên du lịch nhí”</a:t>
            </a:r>
            <a:endParaRPr kumimoji="0" sz="6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2"/>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3"/>
            <a:srcRect b="31525"/>
            <a:stretch>
              <a:fillRect/>
            </a:stretch>
          </p:blipFill>
          <p:spPr>
            <a:xfrm>
              <a:off x="4112421" y="836146"/>
              <a:ext cx="3635231" cy="2747728"/>
            </a:xfrm>
            <a:prstGeom prst="rect">
              <a:avLst/>
            </a:prstGeom>
          </p:spPr>
        </p:pic>
      </p:grpSp>
      <p:sp>
        <p:nvSpPr>
          <p:cNvPr id="10" name="Google Shape;1174;p24"/>
          <p:cNvSpPr/>
          <p:nvPr/>
        </p:nvSpPr>
        <p:spPr>
          <a:xfrm>
            <a:off x="1953306" y="254000"/>
            <a:ext cx="9842454" cy="3464560"/>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just">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Luật chơi: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vi-VN" sz="3600" kern="0" dirty="0">
                <a:solidFill>
                  <a:srgbClr val="000000"/>
                </a:solidFill>
                <a:latin typeface="Calibri" panose="020F0502020204030204" pitchFamily="34" charset="0"/>
                <a:cs typeface="Calibri" panose="020F0502020204030204" pitchFamily="34" charset="0"/>
                <a:sym typeface="Arial" panose="020B0604020202020204"/>
              </a:rPr>
              <a:t>vai hướng dẫn viên du lịch để giới thiệu về phố cổ Hội An</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600" kern="0" dirty="0">
              <a:solidFill>
                <a:srgbClr val="000000"/>
              </a:solidFill>
              <a:latin typeface="Calibri" panose="020F0502020204030204" pitchFamily="34" charset="0"/>
              <a:cs typeface="Calibri" panose="020F0502020204030204" pitchFamily="34" charset="0"/>
              <a:sym typeface="Arial" panose="020B0604020202020204"/>
            </a:endParaRPr>
          </a:p>
          <a:p>
            <a:pPr lvl="0" algn="just">
              <a:buClr>
                <a:srgbClr val="000000"/>
              </a:buClr>
              <a:defRPr/>
            </a:pPr>
            <a:r>
              <a:rPr lang="en-US" sz="3600" kern="0" dirty="0">
                <a:solidFill>
                  <a:srgbClr val="000000"/>
                </a:solidFill>
                <a:latin typeface="Calibri" panose="020F0502020204030204" pitchFamily="34" charset="0"/>
                <a:cs typeface="Calibri" panose="020F0502020204030204" pitchFamily="34" charset="0"/>
                <a:sym typeface="Arial" panose="020B0604020202020204"/>
              </a:rPr>
              <a:t>D</a:t>
            </a:r>
            <a:r>
              <a:rPr lang="vi-VN" sz="3600" kern="0" dirty="0">
                <a:solidFill>
                  <a:srgbClr val="000000"/>
                </a:solidFill>
                <a:latin typeface="Calibri" panose="020F0502020204030204" pitchFamily="34" charset="0"/>
                <a:cs typeface="Calibri" panose="020F0502020204030204" pitchFamily="34" charset="0"/>
                <a:sym typeface="Arial" panose="020B0604020202020204"/>
              </a:rPr>
              <a:t>ựa vào nội dung bài học, các thông tin tra cứu được trong sách, báo, internet,.. để giới thiệu về lịch sử, nét đặc sắc về văn hóa, kiến trúc,... của phố cổ Hội An.</a:t>
            </a:r>
            <a:endParaRPr kumimoji="0" sz="36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pic>
        <p:nvPicPr>
          <p:cNvPr id="3" name="Picture 2" descr="A picture containing diagram&#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a:fillRect/>
          </a:stretch>
        </p:blipFill>
        <p:spPr>
          <a:xfrm flipH="1">
            <a:off x="-357814" y="3130896"/>
            <a:ext cx="4096694" cy="40752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3"/>
          <a:stretch>
            <a:fillRect/>
          </a:stretch>
        </p:blipFill>
        <p:spPr>
          <a:xfrm rot="2776435" flipH="1">
            <a:off x="9975773" y="2877305"/>
            <a:ext cx="717325" cy="63662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p:cNvPicPr>
            <a:picLocks noChangeAspect="1"/>
          </p:cNvPicPr>
          <p:nvPr/>
        </p:nvPicPr>
        <p:blipFill>
          <a:blip r:embed="rId5"/>
          <a:stretch>
            <a:fillRect/>
          </a:stretch>
        </p:blipFill>
        <p:spPr>
          <a:xfrm>
            <a:off x="4143530" y="2057668"/>
            <a:ext cx="5200339" cy="2609314"/>
          </a:xfrm>
          <a:prstGeom prst="rect">
            <a:avLst/>
          </a:prstGeom>
        </p:spPr>
      </p:pic>
      <p:pic>
        <p:nvPicPr>
          <p:cNvPr id="4" name="Picture 3"/>
          <p:cNvPicPr>
            <a:picLocks noChangeAspect="1"/>
          </p:cNvPicPr>
          <p:nvPr/>
        </p:nvPicPr>
        <p:blipFill>
          <a:blip r:embed="rId6"/>
          <a:stretch>
            <a:fillRect/>
          </a:stretch>
        </p:blipFill>
        <p:spPr>
          <a:xfrm>
            <a:off x="560332" y="4462976"/>
            <a:ext cx="11528535" cy="132294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p:cNvPicPr>
            <a:picLocks noChangeAspect="1"/>
          </p:cNvPicPr>
          <p:nvPr/>
        </p:nvPicPr>
        <p:blipFill>
          <a:blip r:embed="rId5"/>
          <a:stretch>
            <a:fillRect/>
          </a:stretch>
        </p:blipFill>
        <p:spPr>
          <a:xfrm>
            <a:off x="-508697" y="-459628"/>
            <a:ext cx="7340220" cy="3651821"/>
          </a:xfrm>
          <a:prstGeom prst="rect">
            <a:avLst/>
          </a:prstGeom>
        </p:spPr>
      </p:pic>
      <p:sp>
        <p:nvSpPr>
          <p:cNvPr id="4" name="TextBox 3"/>
          <p:cNvSpPr txBox="1"/>
          <p:nvPr/>
        </p:nvSpPr>
        <p:spPr>
          <a:xfrm>
            <a:off x="3533775" y="2276475"/>
            <a:ext cx="3619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9" name="文本框 18"/>
          <p:cNvSpPr txBox="1"/>
          <p:nvPr/>
        </p:nvSpPr>
        <p:spPr>
          <a:xfrm>
            <a:off x="1095516" y="3174714"/>
            <a:ext cx="10312438" cy="110799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all" spc="0" normalizeH="0" baseline="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Tạm</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biệt</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và</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hẹn</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gặp</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lại</a:t>
            </a:r>
            <a:endParaRPr kumimoji="0" lang="zh-CN" altLang="en-US" sz="6600" b="1" i="0" u="none" strike="noStrike" kern="1200" cap="all" spc="0" normalizeH="0" baseline="0" noProof="0" dirty="0">
              <a:ln w="0"/>
              <a:solidFill>
                <a:srgbClr val="FF0066"/>
              </a:solidFill>
              <a:effectLst>
                <a:reflection blurRad="12700" stA="50000" endPos="50000" dist="5000" dir="5400000" sy="-100000" rotWithShape="0"/>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6" action="ppaction://hlinksldjump"/>
          </p:cNvPr>
          <p:cNvPicPr>
            <a:picLocks noChangeAspect="1"/>
          </p:cNvPicPr>
          <p:nvPr/>
        </p:nvPicPr>
        <p:blipFill>
          <a:blip r:embed="rId7" cstate="print"/>
          <a:stretch>
            <a:fillRect/>
          </a:stretch>
        </p:blipFill>
        <p:spPr>
          <a:xfrm>
            <a:off x="4231758" y="663842"/>
            <a:ext cx="1656907" cy="1931266"/>
          </a:xfrm>
          <a:prstGeom prst="rect">
            <a:avLst/>
          </a:prstGeom>
        </p:spPr>
      </p:pic>
      <p:pic>
        <p:nvPicPr>
          <p:cNvPr id="12" name="Picture 11" descr="5.png">
            <a:hlinkClick r:id="rId8" action="ppaction://hlinksldjump"/>
          </p:cNvPr>
          <p:cNvPicPr>
            <a:picLocks noChangeAspect="1"/>
          </p:cNvPicPr>
          <p:nvPr/>
        </p:nvPicPr>
        <p:blipFill>
          <a:blip r:embed="rId9" cstate="print"/>
          <a:stretch>
            <a:fillRect/>
          </a:stretch>
        </p:blipFill>
        <p:spPr>
          <a:xfrm>
            <a:off x="1371584" y="602181"/>
            <a:ext cx="1989435" cy="2097079"/>
          </a:xfrm>
          <a:prstGeom prst="rect">
            <a:avLst/>
          </a:prstGeom>
        </p:spPr>
      </p:pic>
      <p:pic>
        <p:nvPicPr>
          <p:cNvPr id="17" name="Picture 16" descr="9.png">
            <a:hlinkClick r:id="rId10" action="ppaction://hlinksldjump"/>
          </p:cNvPr>
          <p:cNvPicPr>
            <a:picLocks noChangeAspect="1"/>
          </p:cNvPicPr>
          <p:nvPr/>
        </p:nvPicPr>
        <p:blipFill>
          <a:blip r:embed="rId11" cstate="print"/>
          <a:stretch>
            <a:fillRect/>
          </a:stretch>
        </p:blipFill>
        <p:spPr>
          <a:xfrm>
            <a:off x="9264027" y="753443"/>
            <a:ext cx="1851679" cy="1997499"/>
          </a:xfrm>
          <a:prstGeom prst="rect">
            <a:avLst/>
          </a:prstGeom>
        </p:spPr>
      </p:pic>
      <p:pic>
        <p:nvPicPr>
          <p:cNvPr id="2" name="Picture 1">
            <a:hlinkClick r:id="rId6"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429" t="8741" r="7700" b="7708"/>
          <a:stretch>
            <a:fillRect/>
          </a:stretch>
        </p:blipFill>
        <p:spPr>
          <a:xfrm>
            <a:off x="1139715" y="159512"/>
            <a:ext cx="2644555" cy="2780413"/>
          </a:xfrm>
          <a:prstGeom prst="rect">
            <a:avLst/>
          </a:prstGeom>
        </p:spPr>
      </p:pic>
      <p:pic>
        <p:nvPicPr>
          <p:cNvPr id="29" name="Picture 28" descr="5631c7a98ca2287e2d680a324b15e383.png">
            <a:hlinkClick r:id="rId13" action="ppaction://hlinksldjump"/>
          </p:cNvPr>
          <p:cNvPicPr>
            <a:picLocks noChangeAspect="1"/>
          </p:cNvPicPr>
          <p:nvPr/>
        </p:nvPicPr>
        <p:blipFill>
          <a:blip r:embed="rId14" cstate="print"/>
          <a:stretch>
            <a:fillRect/>
          </a:stretch>
        </p:blipFill>
        <p:spPr>
          <a:xfrm>
            <a:off x="6731406" y="805126"/>
            <a:ext cx="1509824" cy="1894134"/>
          </a:xfrm>
          <a:prstGeom prst="rect">
            <a:avLst/>
          </a:prstGeom>
        </p:spPr>
      </p:pic>
      <p:pic>
        <p:nvPicPr>
          <p:cNvPr id="33" name="Picture 32">
            <a:hlinkClick r:id="rId15"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429" t="8741" r="7700" b="7708"/>
          <a:stretch>
            <a:fillRect/>
          </a:stretch>
        </p:blipFill>
        <p:spPr>
          <a:xfrm>
            <a:off x="3651878" y="204697"/>
            <a:ext cx="2644555" cy="2780413"/>
          </a:xfrm>
          <a:prstGeom prst="rect">
            <a:avLst/>
          </a:prstGeom>
        </p:spPr>
      </p:pic>
      <p:pic>
        <p:nvPicPr>
          <p:cNvPr id="34" name="Picture 33">
            <a:hlinkClick r:id="rId8"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429" t="8741" r="7700" b="7708"/>
          <a:stretch>
            <a:fillRect/>
          </a:stretch>
        </p:blipFill>
        <p:spPr>
          <a:xfrm>
            <a:off x="6259734" y="239269"/>
            <a:ext cx="2644555" cy="2780413"/>
          </a:xfrm>
          <a:prstGeom prst="rect">
            <a:avLst/>
          </a:prstGeom>
        </p:spPr>
      </p:pic>
      <p:pic>
        <p:nvPicPr>
          <p:cNvPr id="35" name="Picture 34">
            <a:hlinkClick r:id="rId16"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429" t="8741" r="7700" b="7708"/>
          <a:stretch>
            <a:fillRect/>
          </a:stretch>
        </p:blipFill>
        <p:spPr>
          <a:xfrm>
            <a:off x="8867590" y="273841"/>
            <a:ext cx="2644555" cy="2780413"/>
          </a:xfrm>
          <a:prstGeom prst="rect">
            <a:avLst/>
          </a:prstGeom>
        </p:spPr>
      </p:pic>
      <p:sp>
        <p:nvSpPr>
          <p:cNvPr id="5" name="Right Arrow 4">
            <a:hlinkClick r:id="rId17"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Tieng-yeah-tre-con-www_nhacchuongvui_com">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20"/>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21"/>
            <p:extLst>
              <p:ext uri="{DAA4B4D4-6D71-4841-9C94-3DE7FCFB9230}">
                <p14:media xmlns:p14="http://schemas.microsoft.com/office/powerpoint/2010/main" r:embed="rId22"/>
              </p:ext>
            </p:extLst>
          </p:nvPr>
        </p:nvPicPr>
        <p:blipFill>
          <a:blip r:embed="rId20"/>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21"/>
            <p:extLst>
              <p:ext uri="{DAA4B4D4-6D71-4841-9C94-3DE7FCFB9230}">
                <p14:media xmlns:p14="http://schemas.microsoft.com/office/powerpoint/2010/main" r:embed="rId22"/>
              </p:ext>
            </p:extLst>
          </p:nvPr>
        </p:nvPicPr>
        <p:blipFill>
          <a:blip r:embed="rId20"/>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21"/>
            <p:extLst>
              <p:ext uri="{DAA4B4D4-6D71-4841-9C94-3DE7FCFB9230}">
                <p14:media xmlns:p14="http://schemas.microsoft.com/office/powerpoint/2010/main" r:embed="rId22"/>
              </p:ext>
            </p:extLst>
          </p:nvPr>
        </p:nvPicPr>
        <p:blipFill>
          <a:blip r:embed="rId20"/>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21"/>
            <p:extLst>
              <p:ext uri="{DAA4B4D4-6D71-4841-9C94-3DE7FCFB9230}">
                <p14:media xmlns:p14="http://schemas.microsoft.com/office/powerpoint/2010/main" r:embed="rId22"/>
              </p:ext>
            </p:extLst>
          </p:nvPr>
        </p:nvPicPr>
        <p:blipFill>
          <a:blip r:embed="rId20"/>
          <a:stretch>
            <a:fillRect/>
          </a:stretch>
        </p:blipFill>
        <p:spPr>
          <a:xfrm>
            <a:off x="5125003" y="-780593"/>
            <a:ext cx="609600" cy="609600"/>
          </a:xfrm>
          <a:prstGeom prst="rect">
            <a:avLst/>
          </a:prstGeom>
        </p:spPr>
      </p:pic>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1" action="ppaction://hlinksldjump"/>
          </p:cNvPr>
          <p:cNvPicPr>
            <a:picLocks noChangeAspect="1"/>
          </p:cNvPicPr>
          <p:nvPr/>
        </p:nvPicPr>
        <p:blipFill>
          <a:blip r:embed="rId2"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1: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nêu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vị</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địa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của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8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Phố cổ Hội An thuộc tỉnh Quảng Nam; nằm ở hạ lưu sông Thu Bồn, thuận lợi cho việc giao thương nên từ xưa các thương nhân ở một số nước đã sớm đến đây buôn bán</a:t>
            </a:r>
            <a:r>
              <a:rPr lang="en-US" sz="3200" dirty="0">
                <a:solidFill>
                  <a:prstClr val="black"/>
                </a:solidFill>
                <a:latin typeface="Cambria" panose="02040503050406030204" pitchFamily="18" charset="0"/>
                <a:ea typeface="Cambria" panose="02040503050406030204" pitchFamily="18" charset="0"/>
              </a:rPr>
              <a:t>. V</a:t>
            </a:r>
            <a:r>
              <a:rPr lang="vi-VN" sz="3200" dirty="0">
                <a:solidFill>
                  <a:prstClr val="black"/>
                </a:solidFill>
                <a:latin typeface="Cambria" panose="02040503050406030204" pitchFamily="18" charset="0"/>
                <a:ea typeface="Cambria" panose="02040503050406030204" pitchFamily="18" charset="0"/>
              </a:rPr>
              <a:t>ì thế Hội An sớm trở thành một thương cảng lớn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1" action="ppaction://hlinksldjump"/>
          </p:cNvPr>
          <p:cNvPicPr>
            <a:picLocks noChangeAspect="1"/>
          </p:cNvPicPr>
          <p:nvPr/>
        </p:nvPicPr>
        <p:blipFill>
          <a:blip r:embed="rId2" cstate="print"/>
          <a:stretch>
            <a:fillRect/>
          </a:stretch>
        </p:blipFill>
        <p:spPr>
          <a:xfrm>
            <a:off x="10160000" y="4495800"/>
            <a:ext cx="2032000" cy="2595562"/>
          </a:xfrm>
          <a:prstGeom prst="rect">
            <a:avLst/>
          </a:prstGeom>
        </p:spPr>
      </p:pic>
      <p:sp>
        <p:nvSpPr>
          <p:cNvPr id="3"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2: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kể</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tên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một</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công</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trình</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kiến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trúc</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tiêu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biểu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ở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Một số công trình kiến trúc tiêu biểu ở phố cổ Hội An: nhà cổ, Hội quán Người Hoa; Chùa Cầu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1" action="ppaction://hlinksldjump"/>
          </p:cNvPr>
          <p:cNvPicPr>
            <a:picLocks noChangeAspect="1"/>
          </p:cNvPicPr>
          <p:nvPr/>
        </p:nvPicPr>
        <p:blipFill>
          <a:blip r:embed="rId2" cstate="print"/>
          <a:stretch>
            <a:fillRect/>
          </a:stretch>
        </p:blipFill>
        <p:spPr>
          <a:xfrm>
            <a:off x="10160000" y="4495800"/>
            <a:ext cx="2032000" cy="2595562"/>
          </a:xfrm>
          <a:prstGeom prst="rect">
            <a:avLst/>
          </a:prstGeom>
        </p:spPr>
      </p:pic>
      <p:sp>
        <p:nvSpPr>
          <p:cNvPr id="3"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00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3: Em mô tả Hội quán người Hoa ở phố cổ Hội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4400" dirty="0" err="1">
                <a:solidFill>
                  <a:prstClr val="black"/>
                </a:solidFill>
                <a:latin typeface="Cambria" panose="02040503050406030204" pitchFamily="18" charset="0"/>
                <a:ea typeface="Cambria" panose="02040503050406030204" pitchFamily="18" charset="0"/>
              </a:rPr>
              <a:t>Hội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người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Hoa</a:t>
            </a:r>
            <a:r>
              <a:rPr lang="en-US" sz="4400" dirty="0">
                <a:solidFill>
                  <a:prstClr val="black"/>
                </a:solidFill>
                <a:latin typeface="Cambria" panose="02040503050406030204" pitchFamily="18" charset="0"/>
                <a:ea typeface="Cambria" panose="02040503050406030204" pitchFamily="18" charset="0"/>
              </a:rPr>
              <a:t> đ</a:t>
            </a:r>
            <a:r>
              <a:rPr lang="vi-VN" sz="4400" dirty="0">
                <a:solidFill>
                  <a:prstClr val="black"/>
                </a:solidFill>
                <a:latin typeface="Cambria" panose="02040503050406030204" pitchFamily="18" charset="0"/>
                <a:ea typeface="Cambria" panose="02040503050406030204" pitchFamily="18" charset="0"/>
              </a:rPr>
              <a:t>ược xây dựng trên nền đất rộng, cao ráo quay mặt về hướng nam và mang đậm phong cách kiến trúc Trung Hoa.</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1" action="ppaction://hlinksldjump"/>
          </p:cNvPr>
          <p:cNvPicPr>
            <a:picLocks noChangeAspect="1"/>
          </p:cNvPicPr>
          <p:nvPr/>
        </p:nvPicPr>
        <p:blipFill>
          <a:blip r:embed="rId2" cstate="print"/>
          <a:stretch>
            <a:fillRect/>
          </a:stretch>
        </p:blipFill>
        <p:spPr>
          <a:xfrm>
            <a:off x="10261600" y="5410200"/>
            <a:ext cx="1930400" cy="1447800"/>
          </a:xfrm>
          <a:prstGeom prst="rect">
            <a:avLst/>
          </a:prstGeom>
        </p:spPr>
      </p:pic>
      <p:sp>
        <p:nvSpPr>
          <p:cNvPr id="3"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4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4: Em mô tả Chùa Cầu ở phố cổ Hội An?</a:t>
            </a:r>
            <a:endParaRPr kumimoji="0" lang="en-US" sz="44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Chùa cầu được làm bằng gỗ hình vòng cung, mái lớp ngói âm dương. Hai bên đều có hành lang.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 Box 1"/>
          <p:cNvSpPr txBox="1"/>
          <p:nvPr/>
        </p:nvSpPr>
        <p:spPr>
          <a:xfrm>
            <a:off x="-1420495" y="-144780"/>
            <a:ext cx="4064000" cy="368300"/>
          </a:xfrm>
          <a:prstGeom prst="rect">
            <a:avLst/>
          </a:prstGeom>
          <a:noFill/>
        </p:spPr>
        <p:txBody>
          <a:bodyPr wrap="square" rtlCol="0">
            <a:spAutoFit/>
          </a:bodyPr>
          <a:p>
            <a:endParaRPr 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p:cNvPicPr>
            <a:picLocks noChangeAspect="1"/>
          </p:cNvPicPr>
          <p:nvPr/>
        </p:nvPicPr>
        <p:blipFill>
          <a:blip r:embed="rId4"/>
          <a:stretch>
            <a:fillRect/>
          </a:stretch>
        </p:blipFill>
        <p:spPr>
          <a:xfrm>
            <a:off x="1558139" y="2743066"/>
            <a:ext cx="9339881" cy="307874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77080" y="464291"/>
            <a:ext cx="5750804" cy="2123658"/>
          </a:xfrm>
          <a:prstGeom prst="rect">
            <a:avLst/>
          </a:prstGeom>
          <a:noFill/>
        </p:spPr>
        <p:txBody>
          <a:bodyPr wrap="square" rtlCol="0">
            <a:spAutoFit/>
          </a:bodyPr>
          <a:lstStyle/>
          <a:p>
            <a:pPr lvl="0" algn="ctr" defTabSz="457200"/>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huy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An </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2395</Words>
  <Application>WPS Presentation</Application>
  <PresentationFormat>Widescreen</PresentationFormat>
  <Paragraphs>56</Paragraphs>
  <Slides>21</Slides>
  <Notes>20</Notes>
  <HiddenSlides>0</HiddenSlides>
  <MMClips>6</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21</vt:i4>
      </vt:variant>
    </vt:vector>
  </HeadingPairs>
  <TitlesOfParts>
    <vt:vector size="48" baseType="lpstr">
      <vt:lpstr>Arial</vt:lpstr>
      <vt:lpstr>SimSun</vt:lpstr>
      <vt:lpstr>Wingdings</vt:lpstr>
      <vt:lpstr>Bodoni MT</vt:lpstr>
      <vt:lpstr>方正正中黑简体</vt:lpstr>
      <vt:lpstr>方正行楷简体</vt:lpstr>
      <vt:lpstr>汉真广标</vt:lpstr>
      <vt:lpstr>Calibri</vt:lpstr>
      <vt:lpstr>Microsoft YaHei</vt:lpstr>
      <vt:lpstr>Times New Roman</vt:lpstr>
      <vt:lpstr>Cambria</vt:lpstr>
      <vt:lpstr>Tahoma</vt:lpstr>
      <vt:lpstr>UTM Neo Sans Intel</vt:lpstr>
      <vt:lpstr>Calibri</vt:lpstr>
      <vt:lpstr>Arial Unicode MS</vt:lpstr>
      <vt:lpstr>Arial</vt:lpstr>
      <vt:lpstr>等线</vt:lpstr>
      <vt:lpstr>等线</vt:lpstr>
      <vt:lpstr>方正卡通简体</vt:lpstr>
      <vt:lpstr>inpin heiti</vt:lpstr>
      <vt:lpstr>Segoe Print</vt:lpstr>
      <vt:lpstr>Calibri Light</vt:lpstr>
      <vt:lpstr>www.33ppt.com</vt:lpstr>
      <vt:lpstr>www.33ppt.com1</vt:lpstr>
      <vt:lpstr>1_Office Theme</vt:lpstr>
      <vt:lpstr>2_Office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Kiều Trang Nguyễn</cp:lastModifiedBy>
  <cp:revision>31</cp:revision>
  <dcterms:created xsi:type="dcterms:W3CDTF">2023-11-15T01:17:00Z</dcterms:created>
  <dcterms:modified xsi:type="dcterms:W3CDTF">2025-03-01T04:33:52Z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26130D8158CE4928BF36AD508131A7E6_12</vt:lpwstr>
  </property>
  <property fmtid="{D5CDD505-2E9C-101B-9397-08002B2CF9AE}" pid="3" name="KSOProductBuildVer">
    <vt:lpwstr>1033-12.2.0.20323</vt:lpwstr>
  </property>
</Properties>
</file>