
<file path=[Content_Types].xml><?xml version="1.0" encoding="utf-8"?>
<Types xmlns="http://schemas.openxmlformats.org/package/2006/content-types">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80" r:id="rId5"/>
    <p:sldId id="259" r:id="rId6"/>
    <p:sldId id="260" r:id="rId7"/>
    <p:sldId id="261" r:id="rId8"/>
    <p:sldId id="286" r:id="rId9"/>
    <p:sldId id="262" r:id="rId10"/>
    <p:sldId id="263" r:id="rId11"/>
    <p:sldId id="264" r:id="rId12"/>
    <p:sldId id="265" r:id="rId13"/>
    <p:sldId id="267" r:id="rId14"/>
    <p:sldId id="268" r:id="rId15"/>
    <p:sldId id="269" r:id="rId16"/>
    <p:sldId id="270" r:id="rId17"/>
    <p:sldId id="271" r:id="rId18"/>
    <p:sldId id="272" r:id="rId19"/>
    <p:sldId id="273" r:id="rId20"/>
    <p:sldId id="274" r:id="rId21"/>
    <p:sldId id="275" r:id="rId22"/>
    <p:sldId id="282" r:id="rId23"/>
    <p:sldId id="277" r:id="rId24"/>
    <p:sldId id="285" r:id="rId25"/>
    <p:sldId id="283" r:id="rId26"/>
    <p:sldId id="279" r:id="rId27"/>
  </p:sldIdLst>
  <p:sldSz cx="9144000" cy="5143500" type="screen16x9"/>
  <p:notesSz cx="6858000" cy="9144000"/>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980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69145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926905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161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066683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541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8023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33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3146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133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091478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60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57889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02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282601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5513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61187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8208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246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28426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700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50272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28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33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633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258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392874" y="1369235"/>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3" name="Google Shape;123;p1"/>
          <p:cNvSpPr/>
          <p:nvPr/>
        </p:nvSpPr>
        <p:spPr>
          <a:xfrm>
            <a:off x="2710545" y="1955012"/>
            <a:ext cx="3384208"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latin typeface="Arial Rounded"/>
                <a:ea typeface="Arial Rounded"/>
                <a:cs typeface="Arial Rounded"/>
                <a:sym typeface="Arial Rounded"/>
              </a:rPr>
              <a:t>Bài</a:t>
            </a:r>
            <a:r>
              <a:rPr lang="en-US" sz="4000" b="1" dirty="0">
                <a:latin typeface="Arial Rounded"/>
                <a:ea typeface="Arial Rounded"/>
                <a:cs typeface="Arial Rounded"/>
                <a:sym typeface="Arial Rounded"/>
              </a:rPr>
              <a:t> 1</a:t>
            </a:r>
          </a:p>
          <a:p>
            <a:pPr marL="0" marR="0" lvl="0" indent="0" algn="ctr" rtl="0">
              <a:spcBef>
                <a:spcPts val="0"/>
              </a:spcBef>
              <a:spcAft>
                <a:spcPts val="0"/>
              </a:spcAft>
              <a:buNone/>
            </a:pPr>
            <a:r>
              <a:rPr lang="en-US" sz="4000" b="1" dirty="0">
                <a:latin typeface="Arial Rounded"/>
                <a:ea typeface="Arial Rounded"/>
                <a:cs typeface="Arial Rounded"/>
                <a:sym typeface="Arial Rounded"/>
              </a:rPr>
              <a:t>TÔI ĐI HỌC</a:t>
            </a:r>
            <a:endParaRPr sz="4000" b="1" dirty="0">
              <a:latin typeface="Arial Rounded"/>
              <a:ea typeface="Arial Rounded"/>
              <a:cs typeface="Arial Rounded"/>
              <a:sym typeface="Arial Rounded"/>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137" name="Google Shape;137;p1"/>
          <p:cNvSpPr/>
          <p:nvPr/>
        </p:nvSpPr>
        <p:spPr>
          <a:xfrm>
            <a:off x="3075226" y="4073598"/>
            <a:ext cx="2895344" cy="4154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400" b="1" dirty="0" err="1">
                <a:solidFill>
                  <a:schemeClr val="dk1"/>
                </a:solidFill>
                <a:latin typeface="Times New Roman"/>
                <a:ea typeface="Times New Roman"/>
                <a:cs typeface="Times New Roman"/>
                <a:sym typeface="Times New Roman"/>
              </a:rPr>
              <a:t>Giáo</a:t>
            </a:r>
            <a:r>
              <a:rPr lang="en-US" sz="1400" b="1" dirty="0">
                <a:solidFill>
                  <a:schemeClr val="dk1"/>
                </a:solidFill>
                <a:latin typeface="Times New Roman"/>
                <a:ea typeface="Times New Roman"/>
                <a:cs typeface="Times New Roman"/>
                <a:sym typeface="Times New Roman"/>
              </a:rPr>
              <a:t> </a:t>
            </a:r>
            <a:r>
              <a:rPr lang="en-US" sz="1400" b="1" dirty="0" err="1">
                <a:solidFill>
                  <a:schemeClr val="dk1"/>
                </a:solidFill>
                <a:latin typeface="Times New Roman"/>
                <a:ea typeface="Times New Roman"/>
                <a:cs typeface="Times New Roman"/>
                <a:sym typeface="Times New Roman"/>
              </a:rPr>
              <a:t>viên</a:t>
            </a:r>
            <a:r>
              <a:rPr lang="en-US" sz="1400" b="1">
                <a:solidFill>
                  <a:schemeClr val="dk1"/>
                </a:solidFill>
                <a:latin typeface="Times New Roman"/>
                <a:ea typeface="Times New Roman"/>
                <a:cs typeface="Times New Roman"/>
                <a:sym typeface="Times New Roman"/>
              </a:rPr>
              <a:t>: </a:t>
            </a:r>
            <a:r>
              <a:rPr lang="vi-VN" sz="1400" b="1">
                <a:solidFill>
                  <a:schemeClr val="dk1"/>
                </a:solidFill>
                <a:latin typeface="Times New Roman"/>
                <a:ea typeface="Times New Roman"/>
                <a:cs typeface="Times New Roman"/>
                <a:sym typeface="Times New Roman"/>
              </a:rPr>
              <a:t>Vũ Thị Hạnh – Lớp 1C</a:t>
            </a:r>
            <a:endParaRPr sz="11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t="48536" r="2474" b="28889"/>
          <a:stretch/>
        </p:blipFill>
        <p:spPr>
          <a:xfrm>
            <a:off x="609600" y="2380343"/>
            <a:ext cx="7835060" cy="2763157"/>
          </a:xfrm>
          <a:prstGeom prst="rect">
            <a:avLst/>
          </a:prstGeom>
        </p:spPr>
      </p:pic>
      <p:sp>
        <p:nvSpPr>
          <p:cNvPr id="7" name="Rectangle 6"/>
          <p:cNvSpPr/>
          <p:nvPr/>
        </p:nvSpPr>
        <p:spPr>
          <a:xfrm>
            <a:off x="992989" y="279185"/>
            <a:ext cx="7811754"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63998" y="1006343"/>
            <a:ext cx="8340745" cy="579967"/>
          </a:xfrm>
          <a:prstGeom prst="rect">
            <a:avLst/>
          </a:prstGeom>
        </p:spPr>
        <p:txBody>
          <a:bodyPr wrap="none">
            <a:spAutoFit/>
          </a:bodyPr>
          <a:lstStyle/>
          <a:p>
            <a:pPr>
              <a:lnSpc>
                <a:spcPct val="150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Ngày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đầu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học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bạn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nhỏ</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thấy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cảnh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vật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xung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quanh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thay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đổi</a:t>
            </a:r>
            <a:r>
              <a:rPr lang="en-US" sz="2400" b="1" dirty="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2398" y="1139181"/>
            <a:ext cx="8587607" cy="461665"/>
          </a:xfrm>
          <a:prstGeom prst="rect">
            <a:avLst/>
          </a:prstGeom>
        </p:spPr>
        <p:txBody>
          <a:bodyPr wrap="none">
            <a:spAutoFit/>
          </a:bodyPr>
          <a:lstStyle/>
          <a:p>
            <a:r>
              <a:rPr lang="en-US" sz="2400" b="1" dirty="0" err="1">
                <a:solidFill>
                  <a:srgbClr val="FF0000"/>
                </a:solidFill>
                <a:latin typeface="Times New Roman" panose="02020603050405020304" pitchFamily="18" charset="0"/>
                <a:ea typeface="SimSun" panose="02010600030101010101" pitchFamily="2" charset="-122"/>
              </a:rPr>
              <a:t>Những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học</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trò</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mới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đã</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đứng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nép</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thân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còn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bỡ</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
        <p:nvSpPr>
          <p:cNvPr id="10" name="Rectangle 9"/>
          <p:cNvSpPr/>
          <p:nvPr/>
        </p:nvSpPr>
        <p:spPr>
          <a:xfrm>
            <a:off x="1151025" y="279185"/>
            <a:ext cx="6136616" cy="646331"/>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ngỡ</a:t>
            </a:r>
            <a:r>
              <a:rPr lang="en-US" sz="2400" dirty="0">
                <a:latin typeface="Times New Roman" panose="02020603050405020304" pitchFamily="18" charset="0"/>
                <a:ea typeface="Times New Roman" panose="02020603050405020304" pitchFamily="18" charset="0"/>
              </a:rPr>
              <a:t>?</a:t>
            </a:r>
          </a:p>
        </p:txBody>
      </p:sp>
      <p:sp>
        <p:nvSpPr>
          <p:cNvPr id="11" name="Rectangle 10"/>
          <p:cNvSpPr/>
          <p:nvPr/>
        </p:nvSpPr>
        <p:spPr>
          <a:xfrm>
            <a:off x="1219468" y="279185"/>
            <a:ext cx="5689378"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992989" y="1058401"/>
            <a:ext cx="7603692" cy="830997"/>
          </a:xfrm>
          <a:prstGeom prst="rect">
            <a:avLst/>
          </a:prstGeom>
        </p:spPr>
        <p:txBody>
          <a:bodyPr wrap="square">
            <a:spAutoFit/>
          </a:bodyPr>
          <a:lstStyle/>
          <a:p>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nhỏ</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ngồi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chưa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quen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biết</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nhưng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không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xa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lạ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heel(1)">
                                      <p:cBhvr>
                                        <p:cTn id="30" dur="20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9">
                                            <p:txEl>
                                              <p:pRg st="0" end="0"/>
                                            </p:txEl>
                                          </p:spTgt>
                                        </p:tgtEl>
                                      </p:cBhvr>
                                    </p:animEffect>
                                    <p:set>
                                      <p:cBhvr>
                                        <p:cTn id="38"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ppt_w</p:attrName>
                                        </p:attrNameLst>
                                      </p:cBhvr>
                                      <p:tavLst>
                                        <p:tav tm="0" fmla="#ppt_w*sin(2.5*pi*$)">
                                          <p:val>
                                            <p:fltVal val="0"/>
                                          </p:val>
                                        </p:tav>
                                        <p:tav tm="100000">
                                          <p:val>
                                            <p:fltVal val="1"/>
                                          </p:val>
                                        </p:tav>
                                      </p:tavLst>
                                    </p:anim>
                                    <p:anim calcmode="lin" valueType="num">
                                      <p:cBhvr>
                                        <p:cTn id="4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build="allAtOnce"/>
      <p:bldP spid="10" grpId="0"/>
      <p:bldP spid="10" grpId="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Viết vào vở</a:t>
            </a:r>
            <a:endParaRPr sz="4400" b="1">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78" t="8470" r="17467" b="84117"/>
          <a:stretch/>
        </p:blipFill>
        <p:spPr>
          <a:xfrm>
            <a:off x="124007" y="148529"/>
            <a:ext cx="8762197" cy="1628979"/>
          </a:xfrm>
          <a:prstGeom prst="rect">
            <a:avLst/>
          </a:prstGeom>
        </p:spPr>
      </p:pic>
      <p:sp>
        <p:nvSpPr>
          <p:cNvPr id="7" name="Rectangle 6"/>
          <p:cNvSpPr/>
          <p:nvPr/>
        </p:nvSpPr>
        <p:spPr>
          <a:xfrm>
            <a:off x="1236874" y="2029934"/>
            <a:ext cx="7089913" cy="1307537"/>
          </a:xfrm>
          <a:prstGeom prst="rect">
            <a:avLst/>
          </a:prstGeom>
        </p:spPr>
        <p:txBody>
          <a:bodyPr wrap="square">
            <a:spAutoFit/>
          </a:bodyPr>
          <a:lstStyle/>
          <a:p>
            <a:pPr>
              <a:lnSpc>
                <a:spcPct val="150000"/>
              </a:lnSpc>
              <a:spcAft>
                <a:spcPts val="0"/>
              </a:spcAft>
            </a:pPr>
            <a:r>
              <a:rPr lang="en-US" sz="2800" b="1" dirty="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5</a:t>
            </a:r>
            <a:endParaRPr sz="5400" b="1">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485" t="16190" r="17527" b="74440"/>
          <a:stretch/>
        </p:blipFill>
        <p:spPr>
          <a:xfrm>
            <a:off x="350650" y="927463"/>
            <a:ext cx="7716986" cy="1371601"/>
          </a:xfrm>
          <a:prstGeom prst="rect">
            <a:avLst/>
          </a:prstGeom>
        </p:spPr>
      </p:pic>
      <p:sp>
        <p:nvSpPr>
          <p:cNvPr id="9" name="TextBox 8"/>
          <p:cNvSpPr txBox="1"/>
          <p:nvPr/>
        </p:nvSpPr>
        <p:spPr>
          <a:xfrm>
            <a:off x="934726" y="2743200"/>
            <a:ext cx="7632218" cy="523220"/>
          </a:xfrm>
          <a:prstGeom prst="rect">
            <a:avLst/>
          </a:prstGeom>
          <a:noFill/>
        </p:spPr>
        <p:txBody>
          <a:bodyPr wrap="non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Cô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800" dirty="0">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trường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2332454" y="2717073"/>
            <a:ext cx="1292341" cy="523220"/>
          </a:xfrm>
          <a:prstGeom prst="rect">
            <a:avLst/>
          </a:prstGeom>
          <a:noFill/>
        </p:spPr>
        <p:txBody>
          <a:bodyPr wrap="none" rtlCol="0">
            <a:spAutoFit/>
          </a:bodyPr>
          <a:lstStyle/>
          <a:p>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yếm</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900" t="42085" r="34002" b="34417"/>
          <a:stretch/>
        </p:blipFill>
        <p:spPr>
          <a:xfrm>
            <a:off x="522514" y="1780504"/>
            <a:ext cx="3672114" cy="1944915"/>
          </a:xfrm>
          <a:prstGeom prst="rect">
            <a:avLst/>
          </a:prstGeom>
        </p:spPr>
      </p:pic>
      <p:sp>
        <p:nvSpPr>
          <p:cNvPr id="2" name="TextBox 1"/>
          <p:cNvSpPr txBox="1"/>
          <p:nvPr/>
        </p:nvSpPr>
        <p:spPr>
          <a:xfrm>
            <a:off x="679156" y="435197"/>
            <a:ext cx="861325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6.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08233" y="1019886"/>
            <a:ext cx="4783682" cy="461665"/>
          </a:xfrm>
          <a:prstGeom prst="rect">
            <a:avLst/>
          </a:prstGeom>
          <a:noFill/>
        </p:spPr>
        <p:txBody>
          <a:bodyPr wrap="non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đông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vui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sôi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nổi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762" t="65750" r="19108" b="12239"/>
          <a:stretch/>
        </p:blipFill>
        <p:spPr>
          <a:xfrm>
            <a:off x="5239656" y="1710077"/>
            <a:ext cx="2931886" cy="208577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7</a:t>
            </a:r>
            <a:endParaRPr sz="5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18"/>
          <p:cNvSpPr/>
          <p:nvPr/>
        </p:nvSpPr>
        <p:spPr>
          <a:xfrm>
            <a:off x="638353" y="563304"/>
            <a:ext cx="251009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err="1">
                <a:solidFill>
                  <a:srgbClr val="4CA420"/>
                </a:solidFill>
                <a:latin typeface="Arial Rounded"/>
                <a:ea typeface="Arial Rounded"/>
                <a:cs typeface="Arial Rounded"/>
                <a:sym typeface="Arial Rounded"/>
              </a:rPr>
              <a:t>Nghe</a:t>
            </a:r>
            <a:r>
              <a:rPr lang="en-US" sz="3200" b="1" dirty="0">
                <a:solidFill>
                  <a:srgbClr val="4CA420"/>
                </a:solidFill>
                <a:latin typeface="Arial Rounded"/>
                <a:ea typeface="Arial Rounded"/>
                <a:cs typeface="Arial Rounded"/>
                <a:sym typeface="Arial Rounded"/>
              </a:rPr>
              <a:t> </a:t>
            </a:r>
            <a:r>
              <a:rPr lang="en-US" sz="3200" b="1" dirty="0" err="1">
                <a:solidFill>
                  <a:srgbClr val="4CA420"/>
                </a:solidFill>
                <a:latin typeface="Arial Rounded"/>
                <a:ea typeface="Arial Rounded"/>
                <a:cs typeface="Arial Rounded"/>
                <a:sym typeface="Arial Rounded"/>
              </a:rPr>
              <a:t>viết</a:t>
            </a:r>
            <a:endParaRPr sz="3200" b="1" dirty="0">
              <a:solidFill>
                <a:srgbClr val="4CA420"/>
              </a:solidFill>
              <a:latin typeface="Arial Rounded"/>
              <a:ea typeface="Arial Rounded"/>
              <a:cs typeface="Arial Rounded"/>
              <a:sym typeface="Arial Rounded"/>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082" t="15779" r="19261" b="77483"/>
          <a:stretch/>
        </p:blipFill>
        <p:spPr>
          <a:xfrm>
            <a:off x="333555" y="1366993"/>
            <a:ext cx="8170106" cy="1235017"/>
          </a:xfrm>
          <a:prstGeom prst="rect">
            <a:avLst/>
          </a:prstGeom>
        </p:spPr>
      </p:pic>
      <p:sp>
        <p:nvSpPr>
          <p:cNvPr id="2" name="Minus 1"/>
          <p:cNvSpPr/>
          <p:nvPr/>
        </p:nvSpPr>
        <p:spPr>
          <a:xfrm flipH="1">
            <a:off x="4688114" y="1951520"/>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Minus 4"/>
          <p:cNvSpPr/>
          <p:nvPr/>
        </p:nvSpPr>
        <p:spPr>
          <a:xfrm flipH="1">
            <a:off x="4185887" y="2536045"/>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5">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6">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7">
            <a:alphaModFix/>
          </a:blip>
          <a:srcRect/>
          <a:stretch/>
        </p:blipFill>
        <p:spPr>
          <a:xfrm>
            <a:off x="7214976" y="2452092"/>
            <a:ext cx="1125835" cy="2607748"/>
          </a:xfrm>
          <a:prstGeom prst="rect">
            <a:avLst/>
          </a:prstGeom>
          <a:noFill/>
          <a:ln>
            <a:noFill/>
          </a:ln>
        </p:spPr>
      </p:pic>
      <p:pic>
        <p:nvPicPr>
          <p:cNvPr id="2" name="Di-Hoc-Be-Ba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45818" y="4450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78128" fill="hold"/>
                                        <p:tgtEl>
                                          <p:spTgt spid="2"/>
                                        </p:tgtEl>
                                      </p:cBhvr>
                                    </p:cmd>
                                  </p:childTnLst>
                                </p:cTn>
                              </p:par>
                            </p:childTnLst>
                          </p:cTn>
                        </p:par>
                      </p:childTnLst>
                    </p:cTn>
                  </p:par>
                </p:childTnLst>
              </p:cTn>
              <p:nextCondLst>
                <p:cond evt="onClick" delay="0">
                  <p:tgtEl>
                    <p:spTgt spid="2"/>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8</a:t>
            </a:r>
            <a:endParaRPr sz="5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962" t="44444" r="6007" b="46901"/>
          <a:stretch/>
        </p:blipFill>
        <p:spPr>
          <a:xfrm>
            <a:off x="1" y="112074"/>
            <a:ext cx="9258300" cy="1365827"/>
          </a:xfrm>
          <a:prstGeom prst="rect">
            <a:avLst/>
          </a:prstGeom>
        </p:spPr>
      </p:pic>
      <p:sp>
        <p:nvSpPr>
          <p:cNvPr id="3" name="TextBox 2"/>
          <p:cNvSpPr txBox="1"/>
          <p:nvPr/>
        </p:nvSpPr>
        <p:spPr>
          <a:xfrm>
            <a:off x="1400633" y="1477901"/>
            <a:ext cx="5896166" cy="2062103"/>
          </a:xfrm>
          <a:prstGeom prst="rect">
            <a:avLst/>
          </a:prstGeom>
          <a:noFill/>
        </p:spPr>
        <p:txBody>
          <a:bodyPr wrap="none" rtlCol="0">
            <a:spAutoFit/>
          </a:bodyPr>
          <a:lstStyle/>
          <a:p>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ơng</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rẫy</a:t>
            </a:r>
            <a:r>
              <a:rPr lang="en-US" sz="3200" dirty="0">
                <a:latin typeface="Times New Roman" panose="02020603050405020304" pitchFamily="18" charset="0"/>
                <a:cs typeface="Times New Roman" panose="02020603050405020304" pitchFamily="18" charset="0"/>
              </a:rPr>
              <a:t>, …..</a:t>
            </a:r>
          </a:p>
          <a:p>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 con  </a:t>
            </a:r>
            <a:r>
              <a:rPr lang="en-US" sz="3200" dirty="0" err="1">
                <a:latin typeface="Times New Roman" panose="02020603050405020304" pitchFamily="18" charset="0"/>
                <a:cs typeface="Times New Roman" panose="02020603050405020304" pitchFamily="18" charset="0"/>
              </a:rPr>
              <a:t>lươn</a:t>
            </a:r>
            <a:r>
              <a:rPr lang="en-US" sz="3200" dirty="0">
                <a:latin typeface="Times New Roman" panose="02020603050405020304" pitchFamily="18" charset="0"/>
                <a:cs typeface="Times New Roman" panose="02020603050405020304" pitchFamily="18" charset="0"/>
              </a:rPr>
              <a:t>,……</a:t>
            </a:r>
          </a:p>
          <a:p>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mười</a:t>
            </a:r>
            <a:r>
              <a:rPr lang="en-US" sz="3200" dirty="0">
                <a:latin typeface="Times New Roman" panose="02020603050405020304" pitchFamily="18" charset="0"/>
                <a:cs typeface="Times New Roman" panose="02020603050405020304" pitchFamily="18" charset="0"/>
              </a:rPr>
              <a:t>, …..</a:t>
            </a:r>
          </a:p>
          <a:p>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ơu</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hươu</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khướu</a:t>
            </a:r>
            <a:r>
              <a:rPr lang="en-US" sz="3200" dirty="0">
                <a:latin typeface="Times New Roman" panose="02020603050405020304" pitchFamily="18" charset="0"/>
                <a:cs typeface="Times New Roman" panose="02020603050405020304" pitchFamily="18" charset="0"/>
              </a:rPr>
              <a:t>…..</a:t>
            </a:r>
          </a:p>
        </p:txBody>
      </p:sp>
      <p:sp>
        <p:nvSpPr>
          <p:cNvPr id="7" name="Minus 6"/>
          <p:cNvSpPr/>
          <p:nvPr/>
        </p:nvSpPr>
        <p:spPr>
          <a:xfrm>
            <a:off x="4830018" y="1960148"/>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8" name="Minus 7"/>
          <p:cNvSpPr/>
          <p:nvPr/>
        </p:nvSpPr>
        <p:spPr>
          <a:xfrm>
            <a:off x="3561908" y="2005867"/>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9" name="Minus 8"/>
          <p:cNvSpPr/>
          <p:nvPr/>
        </p:nvSpPr>
        <p:spPr>
          <a:xfrm>
            <a:off x="2801680" y="246080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0" name="Minus 9"/>
          <p:cNvSpPr/>
          <p:nvPr/>
        </p:nvSpPr>
        <p:spPr>
          <a:xfrm>
            <a:off x="5385633" y="246977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1" name="Minus 10"/>
          <p:cNvSpPr/>
          <p:nvPr/>
        </p:nvSpPr>
        <p:spPr>
          <a:xfrm>
            <a:off x="3357561" y="2933656"/>
            <a:ext cx="704739" cy="4574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2" name="Minus 11"/>
          <p:cNvSpPr/>
          <p:nvPr/>
        </p:nvSpPr>
        <p:spPr>
          <a:xfrm>
            <a:off x="4830018" y="2945099"/>
            <a:ext cx="786808" cy="6860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3" name="Minus 12"/>
          <p:cNvSpPr/>
          <p:nvPr/>
        </p:nvSpPr>
        <p:spPr>
          <a:xfrm>
            <a:off x="3561908" y="342472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4" name="Minus 13"/>
          <p:cNvSpPr/>
          <p:nvPr/>
        </p:nvSpPr>
        <p:spPr>
          <a:xfrm>
            <a:off x="5476113" y="340186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2239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295280" y="1855270"/>
            <a:ext cx="3588404"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 Rounded"/>
                <a:ea typeface="Arial Rounded"/>
                <a:cs typeface="Arial Rounded"/>
                <a:sym typeface="Arial Rounded"/>
              </a:rPr>
              <a:t>Hát</a:t>
            </a:r>
            <a:r>
              <a:rPr lang="en-US" sz="4400" b="1" dirty="0">
                <a:solidFill>
                  <a:srgbClr val="0070C0"/>
                </a:solidFill>
                <a:latin typeface="Arial Rounded"/>
                <a:ea typeface="Arial Rounded"/>
                <a:cs typeface="Arial Rounded"/>
                <a:sym typeface="Arial Rounded"/>
              </a:rPr>
              <a:t>, </a:t>
            </a:r>
          </a:p>
          <a:p>
            <a:pPr marL="0" marR="0" lvl="0" indent="0" algn="ctr" rtl="0">
              <a:spcBef>
                <a:spcPts val="0"/>
              </a:spcBef>
              <a:spcAft>
                <a:spcPts val="0"/>
              </a:spcAft>
              <a:buNone/>
            </a:pPr>
            <a:r>
              <a:rPr lang="en-US" sz="4400" b="1" dirty="0" err="1">
                <a:solidFill>
                  <a:srgbClr val="0070C0"/>
                </a:solidFill>
                <a:latin typeface="Arial Rounded"/>
                <a:ea typeface="Arial Rounded"/>
                <a:cs typeface="Arial Rounded"/>
                <a:sym typeface="Arial Rounded"/>
              </a:rPr>
              <a:t>Đọc</a:t>
            </a:r>
            <a:r>
              <a:rPr lang="en-US" sz="4400" b="1" dirty="0">
                <a:solidFill>
                  <a:srgbClr val="0070C0"/>
                </a:solidFill>
                <a:latin typeface="Arial Rounded"/>
                <a:ea typeface="Arial Rounded"/>
                <a:cs typeface="Arial Rounded"/>
                <a:sym typeface="Arial Rounded"/>
              </a:rPr>
              <a:t> </a:t>
            </a:r>
            <a:r>
              <a:rPr lang="en-US" sz="4400" b="1" dirty="0" err="1">
                <a:solidFill>
                  <a:srgbClr val="0070C0"/>
                </a:solidFill>
                <a:latin typeface="Arial Rounded"/>
                <a:ea typeface="Arial Rounded"/>
                <a:cs typeface="Arial Rounded"/>
                <a:sym typeface="Arial Rounded"/>
              </a:rPr>
              <a:t>thơ</a:t>
            </a:r>
            <a:endParaRPr sz="4400" b="1" dirty="0">
              <a:solidFill>
                <a:srgbClr val="0070C0"/>
              </a:solidFill>
              <a:latin typeface="Arial Rounded"/>
              <a:ea typeface="Arial Rounded"/>
              <a:cs typeface="Arial Rounded"/>
              <a:sym typeface="Arial Rounded"/>
            </a:endParaRPr>
          </a:p>
        </p:txBody>
      </p:sp>
      <p:sp>
        <p:nvSpPr>
          <p:cNvPr id="619" name="Google Shape;619;p22"/>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007" t="51930" r="9290" b="8071"/>
          <a:stretch/>
        </p:blipFill>
        <p:spPr>
          <a:xfrm>
            <a:off x="1" y="52978"/>
            <a:ext cx="9247908" cy="5090522"/>
          </a:xfrm>
          <a:prstGeom prst="rect">
            <a:avLst/>
          </a:prstGeom>
        </p:spPr>
      </p:pic>
    </p:spTree>
    <p:extLst>
      <p:ext uri="{BB962C8B-B14F-4D97-AF65-F5344CB8AC3E}">
        <p14:creationId xmlns:p14="http://schemas.microsoft.com/office/powerpoint/2010/main" val="2602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007" t="51930" r="9290" b="8071"/>
          <a:stretch/>
        </p:blipFill>
        <p:spPr>
          <a:xfrm>
            <a:off x="0" y="0"/>
            <a:ext cx="9144000" cy="5143500"/>
          </a:xfrm>
          <a:prstGeom prst="rect">
            <a:avLst/>
          </a:prstGeom>
        </p:spPr>
      </p:pic>
      <p:pic>
        <p:nvPicPr>
          <p:cNvPr id="3" name="Ngày Đầu Tiên Đi Học - Bé Trúc Tiên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73351270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with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29" y="166201"/>
            <a:ext cx="3576302" cy="2383816"/>
          </a:xfrm>
          <a:prstGeom prst="rect">
            <a:avLst/>
          </a:prstGeom>
        </p:spPr>
      </p:pic>
      <p:sp>
        <p:nvSpPr>
          <p:cNvPr id="5" name="TextBox 4"/>
          <p:cNvSpPr txBox="1"/>
          <p:nvPr/>
        </p:nvSpPr>
        <p:spPr>
          <a:xfrm>
            <a:off x="1481785" y="1331373"/>
            <a:ext cx="1364476" cy="461665"/>
          </a:xfrm>
          <a:prstGeom prst="rect">
            <a:avLst/>
          </a:prstGeom>
          <a:noFill/>
        </p:spPr>
        <p:txBody>
          <a:bodyPr wrap="non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11530" y="1119679"/>
            <a:ext cx="4740400" cy="415498"/>
          </a:xfrm>
          <a:prstGeom prst="rect">
            <a:avLst/>
          </a:prstGeom>
        </p:spPr>
        <p:txBody>
          <a:bodyPr wrap="none">
            <a:spAutoFit/>
          </a:bodyPr>
          <a:lstStyle/>
          <a:p>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1: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ngõ</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1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p:cNvSpPr/>
          <p:nvPr/>
        </p:nvSpPr>
        <p:spPr>
          <a:xfrm>
            <a:off x="3711530" y="1859298"/>
            <a:ext cx="5312673" cy="510909"/>
          </a:xfrm>
          <a:prstGeom prst="rect">
            <a:avLst/>
          </a:prstGeom>
        </p:spPr>
        <p:txBody>
          <a:bodyPr wrap="none">
            <a:spAutoFit/>
          </a:bodyPr>
          <a:lstStyle/>
          <a:p>
            <a:pPr>
              <a:lnSpc>
                <a:spcPct val="150000"/>
              </a:lnSpc>
            </a:pP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2: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mái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27" y="0"/>
            <a:ext cx="6930737" cy="5143500"/>
          </a:xfrm>
          <a:prstGeom prst="rect">
            <a:avLst/>
          </a:prstGeom>
        </p:spPr>
      </p:pic>
    </p:spTree>
    <p:extLst>
      <p:ext uri="{BB962C8B-B14F-4D97-AF65-F5344CB8AC3E}">
        <p14:creationId xmlns:p14="http://schemas.microsoft.com/office/powerpoint/2010/main" val="375891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5">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0859" t="12191" r="8003" b="51234"/>
          <a:stretch/>
        </p:blipFill>
        <p:spPr>
          <a:xfrm>
            <a:off x="561110" y="60428"/>
            <a:ext cx="7720218" cy="4884219"/>
          </a:xfrm>
          <a:prstGeom prst="rect">
            <a:avLst/>
          </a:prstGeom>
        </p:spPr>
      </p:pic>
      <p:sp>
        <p:nvSpPr>
          <p:cNvPr id="5" name="Minus 4"/>
          <p:cNvSpPr/>
          <p:nvPr/>
        </p:nvSpPr>
        <p:spPr>
          <a:xfrm>
            <a:off x="3347081" y="785442"/>
            <a:ext cx="880852" cy="222125"/>
          </a:xfrm>
          <a:prstGeom prst="mathMinus">
            <a:avLst/>
          </a:prstGeom>
          <a:ln w="63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410_20200508101116_toi-di-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37123" y="376549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1681" fill="hold"/>
                                        <p:tgtEl>
                                          <p:spTgt spid="3"/>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41420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400" b="1" dirty="0">
              <a:solidFill>
                <a:srgbClr val="F14420"/>
              </a:solidFill>
              <a:latin typeface="Arial Rounded"/>
              <a:ea typeface="Arial Rounded"/>
              <a:cs typeface="Arial Rounded"/>
              <a:sym typeface="Arial Rounded"/>
            </a:endParaRPr>
          </a:p>
          <a:p>
            <a:pPr marL="0" marR="0" lvl="0" indent="0" algn="ctr" rtl="0">
              <a:spcBef>
                <a:spcPts val="0"/>
              </a:spcBef>
              <a:spcAft>
                <a:spcPts val="0"/>
              </a:spcAft>
              <a:buNone/>
            </a:pPr>
            <a:r>
              <a:rPr lang="en-US" sz="2400" b="1" dirty="0" err="1">
                <a:solidFill>
                  <a:srgbClr val="F14420"/>
                </a:solidFill>
                <a:latin typeface="Arial Rounded"/>
                <a:ea typeface="Arial Rounded"/>
                <a:cs typeface="Arial Rounded"/>
                <a:sym typeface="Arial Rounded"/>
              </a:rPr>
              <a:t>Tôi</a:t>
            </a:r>
            <a:r>
              <a:rPr lang="en-US" sz="2400" b="1" dirty="0">
                <a:solidFill>
                  <a:srgbClr val="F14420"/>
                </a:solidFill>
                <a:latin typeface="Arial Rounded"/>
                <a:ea typeface="Arial Rounded"/>
                <a:cs typeface="Arial Rounded"/>
                <a:sym typeface="Arial Rounded"/>
              </a:rPr>
              <a:t> </a:t>
            </a:r>
            <a:r>
              <a:rPr lang="en-US" sz="2400" b="1" dirty="0" err="1">
                <a:solidFill>
                  <a:srgbClr val="F14420"/>
                </a:solidFill>
                <a:latin typeface="Arial Rounded"/>
                <a:ea typeface="Arial Rounded"/>
                <a:cs typeface="Arial Rounded"/>
                <a:sym typeface="Arial Rounded"/>
              </a:rPr>
              <a:t>đi</a:t>
            </a:r>
            <a:r>
              <a:rPr lang="en-US" sz="2400" b="1" dirty="0">
                <a:solidFill>
                  <a:srgbClr val="F14420"/>
                </a:solidFill>
                <a:latin typeface="Arial Rounded"/>
                <a:ea typeface="Arial Rounded"/>
                <a:cs typeface="Arial Rounded"/>
                <a:sym typeface="Arial Rounded"/>
              </a:rPr>
              <a:t> </a:t>
            </a:r>
            <a:r>
              <a:rPr lang="en-US" sz="2400" b="1" dirty="0" err="1">
                <a:solidFill>
                  <a:srgbClr val="F14420"/>
                </a:solidFill>
                <a:latin typeface="Arial Rounded"/>
                <a:ea typeface="Arial Rounded"/>
                <a:cs typeface="Arial Rounded"/>
                <a:sym typeface="Arial Rounded"/>
              </a:rPr>
              <a:t>học</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Một</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buổi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mai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mẹ</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âu</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yếm</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nắm</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tay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tôi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dẫn</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trên</a:t>
            </a:r>
            <a:r>
              <a:rPr lang="en-US" sz="2400" dirty="0">
                <a:solidFill>
                  <a:srgbClr val="679C31"/>
                </a:solidFill>
                <a:latin typeface="Arial Rounded"/>
                <a:ea typeface="Arial Rounded"/>
                <a:cs typeface="Arial Rounded"/>
                <a:sym typeface="Arial Rounded"/>
              </a:rPr>
              <a:t> con </a:t>
            </a:r>
            <a:r>
              <a:rPr lang="en-US" sz="2400" dirty="0" err="1">
                <a:solidFill>
                  <a:srgbClr val="679C31"/>
                </a:solidFill>
                <a:latin typeface="Arial Rounded"/>
                <a:ea typeface="Arial Rounded"/>
                <a:cs typeface="Arial Rounded"/>
                <a:sym typeface="Arial Rounded"/>
              </a:rPr>
              <a:t>đường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làng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dài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và</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hẹp</a:t>
            </a:r>
            <a:r>
              <a:rPr lang="en-US" sz="2400" dirty="0">
                <a:solidFill>
                  <a:srgbClr val="679C31"/>
                </a:solidFill>
                <a:latin typeface="Arial Rounded"/>
                <a:ea typeface="Arial Rounded"/>
                <a:cs typeface="Arial Rounded"/>
                <a:sym typeface="Arial Rounded"/>
              </a:rPr>
              <a:t>.     Con </a:t>
            </a:r>
            <a:r>
              <a:rPr lang="en-US" sz="2400" dirty="0" err="1">
                <a:solidFill>
                  <a:srgbClr val="679C31"/>
                </a:solidFill>
                <a:latin typeface="Arial Rounded"/>
                <a:ea typeface="Arial Rounded"/>
                <a:cs typeface="Arial Rounded"/>
                <a:sym typeface="Arial Rounded"/>
              </a:rPr>
              <a:t>đường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này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tôi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đã</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lại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nhiều</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lần</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nhưng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lần</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này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tự</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nhiên</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thấy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lạ</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Cảnh</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vật</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xung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quanh</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tôi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đều</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thay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đổi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Hôm</a:t>
            </a:r>
            <a:r>
              <a:rPr lang="en-US" sz="2400" dirty="0">
                <a:solidFill>
                  <a:srgbClr val="679C31"/>
                </a:solidFill>
                <a:latin typeface="Arial Rounded"/>
                <a:ea typeface="Arial Rounded"/>
                <a:cs typeface="Arial Rounded"/>
                <a:sym typeface="Arial Rounded"/>
              </a:rPr>
              <a:t> nay </a:t>
            </a:r>
            <a:r>
              <a:rPr lang="en-US" sz="2400" dirty="0" err="1">
                <a:solidFill>
                  <a:srgbClr val="679C31"/>
                </a:solidFill>
                <a:latin typeface="Arial Rounded"/>
                <a:ea typeface="Arial Rounded"/>
                <a:cs typeface="Arial Rounded"/>
                <a:sym typeface="Arial Rounded"/>
              </a:rPr>
              <a:t>tôi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học</a:t>
            </a:r>
            <a:r>
              <a:rPr lang="en-US" sz="2400" dirty="0">
                <a:solidFill>
                  <a:srgbClr val="679C31"/>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Cũng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như</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mấy</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cậu</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học</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trò</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mới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bỡ</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ngỡ</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đứng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nép</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bên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người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thân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Thầy</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giáo</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trẻ</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gương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mặt</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hiền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từ</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đón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chúng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vào</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lớp</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nhìn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bàn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ghế</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chỗ</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ngồi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rồi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nhận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là</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vật</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riêng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của</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mình</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nhìn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bạn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ngồi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bên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người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bạn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chưa</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quen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biết</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nhưng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không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thấy</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xa</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lạ</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chút</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nào</a:t>
            </a:r>
            <a:r>
              <a:rPr lang="en-US" sz="2400" dirty="0">
                <a:solidFill>
                  <a:schemeClr val="accent1">
                    <a:lumMod val="75000"/>
                  </a:schemeClr>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 Theo </a:t>
            </a:r>
            <a:r>
              <a:rPr lang="en-US" sz="2400" dirty="0" err="1">
                <a:solidFill>
                  <a:srgbClr val="679C31"/>
                </a:solidFill>
                <a:latin typeface="Arial Rounded"/>
                <a:ea typeface="Arial Rounded"/>
                <a:cs typeface="Arial Rounded"/>
                <a:sym typeface="Arial Rounded"/>
              </a:rPr>
              <a:t>Thanh</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Tịnh</a:t>
            </a:r>
            <a:r>
              <a:rPr lang="en-US" sz="2400" dirty="0">
                <a:solidFill>
                  <a:srgbClr val="679C31"/>
                </a:solidFill>
                <a:latin typeface="Arial Rounded"/>
                <a:ea typeface="Arial Rounded"/>
                <a:cs typeface="Arial Rounded"/>
                <a:sym typeface="Arial Rounded"/>
              </a:rPr>
              <a:t> )                                           </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endParaRPr sz="2400" dirty="0">
              <a:solidFill>
                <a:srgbClr val="F14420"/>
              </a:solidFill>
              <a:latin typeface="Arial Rounded"/>
              <a:ea typeface="Arial Rounded"/>
              <a:cs typeface="Arial Rounded"/>
              <a:sym typeface="Arial Rounded"/>
            </a:endParaRPr>
          </a:p>
        </p:txBody>
      </p:sp>
      <p:sp>
        <p:nvSpPr>
          <p:cNvPr id="241" name="Google Shape;241;p6"/>
          <p:cNvSpPr/>
          <p:nvPr/>
        </p:nvSpPr>
        <p:spPr>
          <a:xfrm>
            <a:off x="871871" y="72143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242" name="Google Shape;242;p6"/>
          <p:cNvSpPr/>
          <p:nvPr/>
        </p:nvSpPr>
        <p:spPr>
          <a:xfrm>
            <a:off x="3513747" y="1015063"/>
            <a:ext cx="372140"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243" name="Google Shape;243;p6"/>
          <p:cNvSpPr/>
          <p:nvPr/>
        </p:nvSpPr>
        <p:spPr>
          <a:xfrm>
            <a:off x="5138027" y="1439599"/>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
        <p:nvSpPr>
          <p:cNvPr id="244" name="Google Shape;244;p6"/>
          <p:cNvSpPr/>
          <p:nvPr/>
        </p:nvSpPr>
        <p:spPr>
          <a:xfrm>
            <a:off x="2527674" y="18326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4</a:t>
            </a:r>
            <a:endParaRPr sz="2400" b="1" dirty="0">
              <a:solidFill>
                <a:schemeClr val="lt1"/>
              </a:solidFill>
              <a:latin typeface="Times New Roman"/>
              <a:ea typeface="Times New Roman"/>
              <a:cs typeface="Times New Roman"/>
              <a:sym typeface="Times New Roman"/>
            </a:endParaRPr>
          </a:p>
        </p:txBody>
      </p:sp>
      <p:sp>
        <p:nvSpPr>
          <p:cNvPr id="245" name="Google Shape;245;p6"/>
          <p:cNvSpPr/>
          <p:nvPr/>
        </p:nvSpPr>
        <p:spPr>
          <a:xfrm>
            <a:off x="627323" y="218352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5</a:t>
            </a:r>
            <a:endParaRPr sz="2400" b="1" dirty="0">
              <a:solidFill>
                <a:schemeClr val="lt1"/>
              </a:solidFill>
              <a:latin typeface="Times New Roman"/>
              <a:ea typeface="Times New Roman"/>
              <a:cs typeface="Times New Roman"/>
              <a:sym typeface="Times New Roman"/>
            </a:endParaRPr>
          </a:p>
        </p:txBody>
      </p:sp>
      <p:sp>
        <p:nvSpPr>
          <p:cNvPr id="246" name="Google Shape;246;p6"/>
          <p:cNvSpPr/>
          <p:nvPr/>
        </p:nvSpPr>
        <p:spPr>
          <a:xfrm>
            <a:off x="1977659" y="2563296"/>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6</a:t>
            </a:r>
            <a:endParaRPr sz="2400" b="1" dirty="0">
              <a:solidFill>
                <a:schemeClr val="lt1"/>
              </a:solidFill>
              <a:latin typeface="Times New Roman"/>
              <a:ea typeface="Times New Roman"/>
              <a:cs typeface="Times New Roman"/>
              <a:sym typeface="Times New Roman"/>
            </a:endParaRPr>
          </a:p>
        </p:txBody>
      </p:sp>
      <p:sp>
        <p:nvSpPr>
          <p:cNvPr id="247" name="Google Shape;247;p6"/>
          <p:cNvSpPr/>
          <p:nvPr/>
        </p:nvSpPr>
        <p:spPr>
          <a:xfrm>
            <a:off x="1952392" y="294431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7</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2527673" y="3280735"/>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8</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barn(inVertic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barn(inVertical)">
                                      <p:cBhvr>
                                        <p:cTn id="17" dur="5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wipe(down)">
                                      <p:cBhvr>
                                        <p:cTn id="22" dur="5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fade">
                                      <p:cBhvr>
                                        <p:cTn id="27" dur="500"/>
                                        <p:tgtEl>
                                          <p:spTgt spid="24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fade">
                                      <p:cBhvr>
                                        <p:cTn id="32" dur="1000"/>
                                        <p:tgtEl>
                                          <p:spTgt spid="245"/>
                                        </p:tgtEl>
                                      </p:cBhvr>
                                    </p:animEffect>
                                    <p:anim calcmode="lin" valueType="num">
                                      <p:cBhvr>
                                        <p:cTn id="33" dur="1000" fill="hold"/>
                                        <p:tgtEl>
                                          <p:spTgt spid="245"/>
                                        </p:tgtEl>
                                        <p:attrNameLst>
                                          <p:attrName>ppt_x</p:attrName>
                                        </p:attrNameLst>
                                      </p:cBhvr>
                                      <p:tavLst>
                                        <p:tav tm="0">
                                          <p:val>
                                            <p:strVal val="#ppt_x"/>
                                          </p:val>
                                        </p:tav>
                                        <p:tav tm="100000">
                                          <p:val>
                                            <p:strVal val="#ppt_x"/>
                                          </p:val>
                                        </p:tav>
                                      </p:tavLst>
                                    </p:anim>
                                    <p:anim calcmode="lin" valueType="num">
                                      <p:cBhvr>
                                        <p:cTn id="34" dur="1000" fill="hold"/>
                                        <p:tgtEl>
                                          <p:spTgt spid="24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6"/>
                                        </p:tgtEl>
                                        <p:attrNameLst>
                                          <p:attrName>style.visibility</p:attrName>
                                        </p:attrNameLst>
                                      </p:cBhvr>
                                      <p:to>
                                        <p:strVal val="visible"/>
                                      </p:to>
                                    </p:set>
                                    <p:animEffect transition="in" filter="barn(inVertical)">
                                      <p:cBhvr>
                                        <p:cTn id="39" dur="500"/>
                                        <p:tgtEl>
                                          <p:spTgt spid="24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7"/>
                                        </p:tgtEl>
                                        <p:attrNameLst>
                                          <p:attrName>style.visibility</p:attrName>
                                        </p:attrNameLst>
                                      </p:cBhvr>
                                      <p:to>
                                        <p:strVal val="visible"/>
                                      </p:to>
                                    </p:set>
                                    <p:animEffect transition="in" filter="barn(inVertical)">
                                      <p:cBhvr>
                                        <p:cTn id="44" dur="500"/>
                                        <p:tgtEl>
                                          <p:spTgt spid="2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42" grpId="0" animBg="1"/>
      <p:bldP spid="243" grpId="0" animBg="1"/>
      <p:bldP spid="244" grpId="0" animBg="1"/>
      <p:bldP spid="245" grpId="0" animBg="1"/>
      <p:bldP spid="246" grpId="0" animBg="1"/>
      <p:bldP spid="24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60782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lang="en-US" sz="2600" b="1" dirty="0">
              <a:solidFill>
                <a:srgbClr val="F14420"/>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Một</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buổi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mai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mẹ</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âu</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yếm</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nắm</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tay</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tôi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dẫn</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đi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trên</a:t>
            </a:r>
            <a:r>
              <a:rPr lang="en-US" sz="2600" b="1" dirty="0">
                <a:solidFill>
                  <a:srgbClr val="679C31"/>
                </a:solidFill>
                <a:latin typeface="Arial Rounded"/>
                <a:ea typeface="Arial Rounded"/>
                <a:cs typeface="Arial Rounded"/>
                <a:sym typeface="Arial Rounded"/>
              </a:rPr>
              <a:t> con </a:t>
            </a:r>
            <a:r>
              <a:rPr lang="en-US" sz="2600" b="1" dirty="0" err="1">
                <a:solidFill>
                  <a:srgbClr val="679C31"/>
                </a:solidFill>
                <a:latin typeface="Arial Rounded"/>
                <a:ea typeface="Arial Rounded"/>
                <a:cs typeface="Arial Rounded"/>
                <a:sym typeface="Arial Rounded"/>
              </a:rPr>
              <a:t>đường</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làng</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dài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và</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hẹp</a:t>
            </a:r>
            <a:r>
              <a:rPr lang="en-US" sz="2600" b="1" dirty="0">
                <a:solidFill>
                  <a:srgbClr val="679C31"/>
                </a:solidFill>
                <a:latin typeface="Arial Rounded"/>
                <a:ea typeface="Arial Rounded"/>
                <a:cs typeface="Arial Rounded"/>
                <a:sym typeface="Arial Rounded"/>
              </a:rPr>
              <a:t>.   </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Con </a:t>
            </a:r>
            <a:r>
              <a:rPr lang="en-US" sz="2600" b="1" dirty="0" err="1">
                <a:solidFill>
                  <a:srgbClr val="679C31"/>
                </a:solidFill>
                <a:latin typeface="Arial Rounded"/>
                <a:ea typeface="Arial Rounded"/>
                <a:cs typeface="Arial Rounded"/>
                <a:sym typeface="Arial Rounded"/>
              </a:rPr>
              <a:t>đường</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này</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tôi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đã</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đi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lại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nhiều</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lần</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nhưng</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lần</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này</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tự</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nhiên</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thấy</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lạ</a:t>
            </a:r>
            <a:r>
              <a:rPr lang="en-US" sz="2600" b="1" dirty="0">
                <a:solidFill>
                  <a:srgbClr val="679C31"/>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Tôi</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nhìn</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bạn</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ngồi</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bên</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người</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bạn</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chưa</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quen</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biết</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nhưng</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không</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thấy</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xa</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lạ</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chút</a:t>
            </a:r>
            <a:r>
              <a:rPr lang="en-US" sz="2600" b="1" dirty="0">
                <a:solidFill>
                  <a:schemeClr val="accent1">
                    <a:lumMod val="75000"/>
                  </a:schemeClr>
                </a:solidFill>
                <a:latin typeface="Arial Rounded"/>
                <a:ea typeface="Arial Rounded"/>
                <a:cs typeface="Arial Rounded"/>
                <a:sym typeface="Arial Rounded"/>
              </a:rPr>
              <a:t> </a:t>
            </a:r>
            <a:r>
              <a:rPr lang="en-US" sz="2600" b="1" dirty="0" err="1">
                <a:solidFill>
                  <a:schemeClr val="accent1">
                    <a:lumMod val="75000"/>
                  </a:schemeClr>
                </a:solidFill>
                <a:latin typeface="Arial Rounded"/>
                <a:ea typeface="Arial Rounded"/>
                <a:cs typeface="Arial Rounded"/>
                <a:sym typeface="Arial Rounded"/>
              </a:rPr>
              <a:t>nào</a:t>
            </a:r>
            <a:r>
              <a:rPr lang="en-US" sz="2600" b="1" dirty="0">
                <a:solidFill>
                  <a:schemeClr val="accent1">
                    <a:lumMod val="75000"/>
                  </a:schemeClr>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000" b="1" dirty="0">
                <a:solidFill>
                  <a:srgbClr val="679C31"/>
                </a:solidFill>
                <a:latin typeface="Arial Rounded"/>
                <a:ea typeface="Arial Rounded"/>
                <a:cs typeface="Arial Rounded"/>
                <a:sym typeface="Arial Rounded"/>
              </a:rPr>
              <a:t>( Theo </a:t>
            </a:r>
            <a:r>
              <a:rPr lang="en-US" sz="2000" b="1" dirty="0" err="1">
                <a:solidFill>
                  <a:srgbClr val="679C31"/>
                </a:solidFill>
                <a:latin typeface="Arial Rounded"/>
                <a:ea typeface="Arial Rounded"/>
                <a:cs typeface="Arial Rounded"/>
                <a:sym typeface="Arial Rounded"/>
              </a:rPr>
              <a:t>Thanh</a:t>
            </a:r>
            <a:r>
              <a:rPr lang="en-US" sz="2000" b="1" dirty="0">
                <a:solidFill>
                  <a:srgbClr val="679C31"/>
                </a:solidFill>
                <a:latin typeface="Arial Rounded"/>
                <a:ea typeface="Arial Rounded"/>
                <a:cs typeface="Arial Rounded"/>
                <a:sym typeface="Arial Rounded"/>
              </a:rPr>
              <a:t> </a:t>
            </a:r>
            <a:r>
              <a:rPr lang="en-US" sz="2000" b="1" dirty="0" err="1">
                <a:solidFill>
                  <a:srgbClr val="679C31"/>
                </a:solidFill>
                <a:latin typeface="Arial Rounded"/>
                <a:ea typeface="Arial Rounded"/>
                <a:cs typeface="Arial Rounded"/>
                <a:sym typeface="Arial Rounded"/>
              </a:rPr>
              <a:t>Tịnh</a:t>
            </a:r>
            <a:r>
              <a:rPr lang="en-US" sz="2000" b="1" dirty="0">
                <a:solidFill>
                  <a:srgbClr val="679C31"/>
                </a:solidFill>
                <a:latin typeface="Arial Rounded"/>
                <a:ea typeface="Arial Rounded"/>
                <a:cs typeface="Arial Rounded"/>
                <a:sym typeface="Arial Rounded"/>
              </a:rPr>
              <a:t> )                                           </a:t>
            </a:r>
            <a:endParaRPr sz="2000" b="1" dirty="0"/>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endParaRPr sz="2600" b="1" dirty="0">
              <a:solidFill>
                <a:srgbClr val="F14420"/>
              </a:solidFill>
              <a:latin typeface="Arial Rounded"/>
              <a:ea typeface="Arial Rounded"/>
              <a:cs typeface="Arial Rounded"/>
              <a:sym typeface="Arial Rounded"/>
            </a:endParaRPr>
          </a:p>
        </p:txBody>
      </p:sp>
      <p:cxnSp>
        <p:nvCxnSpPr>
          <p:cNvPr id="11" name="Straight Connector 10"/>
          <p:cNvCxnSpPr/>
          <p:nvPr/>
        </p:nvCxnSpPr>
        <p:spPr>
          <a:xfrm flipV="1">
            <a:off x="3137779"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88494"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12016" y="134796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32283" y="196544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69886" y="195851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92267" y="3103220"/>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83068" y="375977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Rectangle 1"/>
          <p:cNvSpPr/>
          <p:nvPr/>
        </p:nvSpPr>
        <p:spPr>
          <a:xfrm>
            <a:off x="0" y="-99687"/>
            <a:ext cx="8959065" cy="4893647"/>
          </a:xfrm>
          <a:prstGeom prst="rect">
            <a:avLst/>
          </a:prstGeom>
        </p:spPr>
        <p:txBody>
          <a:bodyPr wrap="square">
            <a:spAutoFit/>
          </a:bodyPr>
          <a:lstStyle/>
          <a:p>
            <a:pPr lvl="0" algn="ctr"/>
            <a:endParaRPr lang="vi-VN" sz="2400" b="1" dirty="0">
              <a:solidFill>
                <a:srgbClr val="F14420"/>
              </a:solidFill>
              <a:latin typeface="Arial Rounded"/>
              <a:ea typeface="Arial Rounded"/>
              <a:cs typeface="Arial Rounded"/>
              <a:sym typeface="Arial Rounded"/>
            </a:endParaRPr>
          </a:p>
          <a:p>
            <a:pPr lvl="0" algn="ctr"/>
            <a:r>
              <a:rPr lang="vi-VN" sz="2400" b="1" dirty="0">
                <a:solidFill>
                  <a:srgbClr val="F14420"/>
                </a:solidFill>
                <a:latin typeface="Arial Rounded"/>
                <a:ea typeface="Arial Rounded"/>
                <a:cs typeface="Arial Rounded"/>
                <a:sym typeface="Arial Rounded"/>
              </a:rPr>
              <a:t>Tôi </a:t>
            </a:r>
            <a:r>
              <a:rPr lang="en-US" sz="2400" b="1" dirty="0" err="1">
                <a:solidFill>
                  <a:srgbClr val="F14420"/>
                </a:solidFill>
                <a:latin typeface="Arial Rounded"/>
                <a:ea typeface="Arial Rounded"/>
                <a:cs typeface="Arial Rounded"/>
                <a:sym typeface="Arial Rounded"/>
              </a:rPr>
              <a:t>đi</a:t>
            </a:r>
            <a:r>
              <a:rPr lang="en-US" sz="2400" b="1" dirty="0">
                <a:solidFill>
                  <a:srgbClr val="F14420"/>
                </a:solidFill>
                <a:latin typeface="Arial Rounded"/>
                <a:ea typeface="Arial Rounded"/>
                <a:cs typeface="Arial Rounded"/>
                <a:sym typeface="Arial Rounded"/>
              </a:rPr>
              <a:t> </a:t>
            </a:r>
            <a:r>
              <a:rPr lang="en-US" sz="2400" b="1" dirty="0" err="1">
                <a:solidFill>
                  <a:srgbClr val="F14420"/>
                </a:solidFill>
                <a:latin typeface="Arial Rounded"/>
                <a:ea typeface="Arial Rounded"/>
                <a:cs typeface="Arial Rounded"/>
                <a:sym typeface="Arial Rounded"/>
              </a:rPr>
              <a:t>học</a:t>
            </a:r>
            <a:endParaRPr lang="vi-VN" sz="2400" dirty="0"/>
          </a:p>
          <a:p>
            <a:pPr lvl="0"/>
            <a:r>
              <a:rPr lang="vi-VN" sz="2400" dirty="0">
                <a:solidFill>
                  <a:srgbClr val="679C31"/>
                </a:solidFill>
                <a:latin typeface="Arial Rounded"/>
                <a:ea typeface="Arial Rounded"/>
                <a:cs typeface="Arial Rounded"/>
                <a:sym typeface="Arial Rounded"/>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lvl="0"/>
            <a:r>
              <a:rPr lang="vi-VN" sz="2400" dirty="0">
                <a:solidFill>
                  <a:srgbClr val="679C31"/>
                </a:solidFill>
                <a:latin typeface="Arial Rounded"/>
                <a:ea typeface="Arial Rounded"/>
                <a:cs typeface="Arial Rounded"/>
                <a:sym typeface="Arial Rounded"/>
              </a:rPr>
              <a:t>     </a:t>
            </a:r>
            <a:r>
              <a:rPr lang="vi-VN" sz="2400" dirty="0">
                <a:solidFill>
                  <a:schemeClr val="accent1">
                    <a:lumMod val="75000"/>
                  </a:schemeClr>
                </a:solidFill>
                <a:latin typeface="Arial Rounded"/>
                <a:ea typeface="Arial Rounded"/>
                <a:cs typeface="Arial Rounded"/>
                <a:sym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lvl="0"/>
            <a:r>
              <a:rPr lang="vi-VN" sz="2400" dirty="0">
                <a:solidFill>
                  <a:srgbClr val="679C31"/>
                </a:solidFill>
                <a:latin typeface="Arial Rounded"/>
                <a:ea typeface="Arial Rounded"/>
                <a:cs typeface="Arial Rounded"/>
                <a:sym typeface="Arial Rounded"/>
              </a:rPr>
              <a:t>						( Theo Thanh Tịnh )                                           </a:t>
            </a:r>
            <a:endParaRPr lang="vi-VN" sz="2400" dirty="0"/>
          </a:p>
          <a:p>
            <a:pPr lvl="0"/>
            <a:r>
              <a:rPr lang="vi-VN" sz="2400" dirty="0">
                <a:solidFill>
                  <a:srgbClr val="679C31"/>
                </a:solidFill>
                <a:latin typeface="Arial Rounded"/>
                <a:ea typeface="Arial Rounded"/>
                <a:cs typeface="Arial Rounded"/>
                <a:sym typeface="Arial Rounded"/>
              </a:rPr>
              <a:t>                                                        </a:t>
            </a:r>
            <a:endParaRPr lang="vi-VN" sz="2400" dirty="0">
              <a:solidFill>
                <a:srgbClr val="F14420"/>
              </a:solidFill>
              <a:latin typeface="Arial Rounded"/>
              <a:ea typeface="Arial Rounded"/>
              <a:cs typeface="Arial Rounded"/>
              <a:sym typeface="Arial Rounded"/>
            </a:endParaRPr>
          </a:p>
        </p:txBody>
      </p:sp>
      <p:sp>
        <p:nvSpPr>
          <p:cNvPr id="7" name="Google Shape;253;p7"/>
          <p:cNvSpPr/>
          <p:nvPr/>
        </p:nvSpPr>
        <p:spPr>
          <a:xfrm>
            <a:off x="616688" y="67926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8" name="Google Shape;254;p7"/>
          <p:cNvSpPr/>
          <p:nvPr/>
        </p:nvSpPr>
        <p:spPr>
          <a:xfrm>
            <a:off x="42532" y="2180565"/>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CCCDFA40-EE0B-41F5-89BF-6647854DC62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07\u0002\uFFFD{922B3C48-57E0-4212-BDF6-41558BA8EA54}&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PRESENTATION_TITLE" val="TV 2 - KN - Bai 1- Tôi Đi học"/>
  <p:tag name="ISPRING_FIRST_PUBLISH" val="1"/>
  <p:tag name="ISPRING_SCORM_RATE_QUIZZES" val="0"/>
</p:tagLst>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641</Words>
  <Application>Microsoft Office PowerPoint</Application>
  <PresentationFormat>On-screen Show (16:9)</PresentationFormat>
  <Paragraphs>88</Paragraphs>
  <Slides>26</Slides>
  <Notes>26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Rounded</vt:lpstr>
      <vt:lpstr>Arial-Rounded</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2 - KN - Bai 1- Tôi Đi học</dc:title>
  <dc:creator>Pham Thi Minh Phuong</dc:creator>
  <cp:lastModifiedBy>Vũ  Hạnh</cp:lastModifiedBy>
  <cp:revision>21</cp:revision>
  <dcterms:created xsi:type="dcterms:W3CDTF">2020-08-13T09:19:08Z</dcterms:created>
  <dcterms:modified xsi:type="dcterms:W3CDTF">2025-03-01T06:16:18Z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