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9" r:id="rId4"/>
  </p:sldMasterIdLst>
  <p:notesMasterIdLst>
    <p:notesMasterId r:id="rId36"/>
  </p:notesMasterIdLst>
  <p:sldIdLst>
    <p:sldId id="256" r:id="rId5"/>
    <p:sldId id="258" r:id="rId6"/>
    <p:sldId id="275" r:id="rId7"/>
    <p:sldId id="266" r:id="rId8"/>
    <p:sldId id="276" r:id="rId9"/>
    <p:sldId id="289" r:id="rId10"/>
    <p:sldId id="288" r:id="rId11"/>
    <p:sldId id="278" r:id="rId12"/>
    <p:sldId id="267" r:id="rId13"/>
    <p:sldId id="279" r:id="rId14"/>
    <p:sldId id="294" r:id="rId15"/>
    <p:sldId id="295" r:id="rId16"/>
    <p:sldId id="293" r:id="rId17"/>
    <p:sldId id="292" r:id="rId18"/>
    <p:sldId id="268" r:id="rId19"/>
    <p:sldId id="281" r:id="rId20"/>
    <p:sldId id="269" r:id="rId21"/>
    <p:sldId id="282" r:id="rId22"/>
    <p:sldId id="280" r:id="rId23"/>
    <p:sldId id="270" r:id="rId24"/>
    <p:sldId id="283" r:id="rId25"/>
    <p:sldId id="290" r:id="rId26"/>
    <p:sldId id="291" r:id="rId27"/>
    <p:sldId id="271" r:id="rId28"/>
    <p:sldId id="284" r:id="rId29"/>
    <p:sldId id="285" r:id="rId30"/>
    <p:sldId id="272" r:id="rId31"/>
    <p:sldId id="286" r:id="rId32"/>
    <p:sldId id="273" r:id="rId33"/>
    <p:sldId id="287" r:id="rId34"/>
    <p:sldId id="274" r:id="rId35"/>
  </p:sldIdLst>
  <p:sldSz cx="9144000" cy="5143500" type="screen16x9"/>
  <p:notesSz cx="6858000" cy="9144000"/>
  <p:embeddedFontLst>
    <p:embeddedFont>
      <p:font typeface="Arial-Rounded" panose="020B0500000000000000" charset="0"/>
      <p:regular r:id="rId37"/>
    </p:embeddedFont>
    <p:embeddedFont>
      <p:font typeface="HL Hoctro" panose="020B0604020202020204" charset="0"/>
      <p:regular r:id="rId38"/>
    </p:embeddedFont>
    <p:embeddedFont>
      <p:font typeface="HP001 4 hàng" panose="020B0603050302020204" pitchFamily="34" charset="0"/>
      <p:regular r:id="rId39"/>
      <p:bold r:id="rId40"/>
    </p:embeddedFont>
    <p:embeddedFont>
      <p:font typeface="VNI-Avo" pitchFamily="2" charset="0"/>
      <p:regular r:id="rId41"/>
      <p:bold r:id="rId42"/>
      <p:italic r:id="rId43"/>
      <p:boldItalic r:id="rId44"/>
    </p:embeddedFont>
    <p:embeddedFont>
      <p:font typeface="VNI-Vari" pitchFamily="2" charset="0"/>
      <p:bold r:id="rId45"/>
    </p:embeddedFont>
  </p:embeddedFontLst>
  <p:custDataLst>
    <p:tags r:id="rId4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89"/>
            <p14:sldId id="288"/>
            <p14:sldId id="278"/>
          </p14:sldIdLst>
        </p14:section>
        <p14:section name="Tiết 2" id="{47239A1A-9B72-4DA5-96A7-F8786F163078}">
          <p14:sldIdLst>
            <p14:sldId id="267"/>
            <p14:sldId id="279"/>
            <p14:sldId id="294"/>
            <p14:sldId id="295"/>
            <p14:sldId id="293"/>
            <p14:sldId id="292"/>
            <p14:sldId id="268"/>
            <p14:sldId id="281"/>
          </p14:sldIdLst>
        </p14:section>
        <p14:section name="Tiết 3" id="{8DB3B22B-32B6-4C3F-838D-DF98A9DBE4B7}">
          <p14:sldIdLst>
            <p14:sldId id="269"/>
            <p14:sldId id="282"/>
            <p14:sldId id="280"/>
            <p14:sldId id="270"/>
            <p14:sldId id="283"/>
            <p14:sldId id="290"/>
          </p14:sldIdLst>
        </p14:section>
        <p14:section name="Tiết 4" id="{30D029CA-39C5-4833-936C-43C5EF842993}">
          <p14:sldIdLst>
            <p14:sldId id="291"/>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50" autoAdjust="0"/>
    <p:restoredTop sz="84926" autoAdjust="0"/>
  </p:normalViewPr>
  <p:slideViewPr>
    <p:cSldViewPr snapToGrid="0">
      <p:cViewPr varScale="1">
        <p:scale>
          <a:sx n="78" d="100"/>
          <a:sy n="78" d="100"/>
        </p:scale>
        <p:origin x="1452"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89614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72880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348736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3806994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755237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281226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2108898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88985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3344250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130768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4195759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27907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3021863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29</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3745777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30</a:t>
            </a:fld>
            <a:endParaRPr lang="zh-CN" altLang="en-US"/>
          </a:p>
        </p:txBody>
      </p:sp>
    </p:spTree>
    <p:extLst>
      <p:ext uri="{BB962C8B-B14F-4D97-AF65-F5344CB8AC3E}">
        <p14:creationId xmlns:p14="http://schemas.microsoft.com/office/powerpoint/2010/main" val="4202184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187625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2316962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91634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130164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753480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3281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57739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C78773-0507-4A41-BB72-5165A96ACBDE}" type="slidenum">
              <a:rPr lang="en-US"/>
              <a:pPr>
                <a:defRPr/>
              </a:pPr>
              <a:t>‹#›</a:t>
            </a:fld>
            <a:endParaRPr lang="en-US"/>
          </a:p>
        </p:txBody>
      </p:sp>
    </p:spTree>
    <p:extLst>
      <p:ext uri="{BB962C8B-B14F-4D97-AF65-F5344CB8AC3E}">
        <p14:creationId xmlns:p14="http://schemas.microsoft.com/office/powerpoint/2010/main" val="201352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9174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6807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46577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198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01026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7586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382599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189667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2025/3/11</a:t>
            </a:fld>
            <a:endParaRPr lang="zh-CN"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16378844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7.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610008" y="4073598"/>
            <a:ext cx="2837636" cy="507831"/>
          </a:xfrm>
          <a:prstGeom prst="rect">
            <a:avLst/>
          </a:prstGeom>
        </p:spPr>
        <p:txBody>
          <a:bodyPr wrap="none">
            <a:spAutoFit/>
          </a:bodyPr>
          <a:lstStyle/>
          <a:p>
            <a:pPr>
              <a:lnSpc>
                <a:spcPct val="150000"/>
              </a:lnSpc>
            </a:pPr>
            <a:r>
              <a:rPr lang="en-US" altLang="zh-CN" sz="1800" b="1" i="1" kern="0" dirty="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Giáo viên</a:t>
            </a:r>
            <a:r>
              <a:rPr lang="en-US" altLang="zh-CN" sz="1800" b="1" i="1" kern="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 Vũ Thị Hạnh</a:t>
            </a:r>
            <a:endParaRPr lang="zh-CN" altLang="zh-CN" sz="1800" i="1" kern="100" dirty="0">
              <a:solidFill>
                <a:schemeClr val="accent1">
                  <a:lumMod val="75000"/>
                </a:schemeClr>
              </a:solidFill>
              <a:effectLst/>
              <a:latin typeface="HP001 4 hàng" panose="020B0603050302020204" pitchFamily="34" charset="-93"/>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320415"/>
            <a:ext cx="8720962" cy="461665"/>
          </a:xfrm>
          <a:prstGeom prst="rect">
            <a:avLst/>
          </a:prstGeom>
        </p:spPr>
        <p:txBody>
          <a:bodyPr wrap="square">
            <a:spAutoFit/>
          </a:bodyPr>
          <a:lstStyle/>
          <a:p>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a:t>
            </a:r>
            <a:r>
              <a:rPr lang="en-US" altLang="zh-CN" sz="24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-Vi trùng có ở đâu?</a:t>
            </a:r>
            <a:endParaRPr lang="zh-CN" altLang="en-US"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3"/>
          <a:stretch>
            <a:fillRect/>
          </a:stretch>
        </p:blipFill>
        <p:spPr>
          <a:xfrm>
            <a:off x="5066317" y="1664604"/>
            <a:ext cx="4077683" cy="3478896"/>
          </a:xfrm>
          <a:prstGeom prst="rect">
            <a:avLst/>
          </a:prstGeom>
        </p:spPr>
      </p:pic>
      <p:sp>
        <p:nvSpPr>
          <p:cNvPr id="7" name="矩形 8">
            <a:extLst>
              <a:ext uri="{FF2B5EF4-FFF2-40B4-BE49-F238E27FC236}">
                <a16:creationId xmlns:a16="http://schemas.microsoft.com/office/drawing/2014/main" id="{DAECB3AA-DE44-4B2E-8E42-EC1E254E3EC5}"/>
              </a:ext>
            </a:extLst>
          </p:cNvPr>
          <p:cNvSpPr/>
          <p:nvPr/>
        </p:nvSpPr>
        <p:spPr>
          <a:xfrm>
            <a:off x="307093" y="987987"/>
            <a:ext cx="8720962" cy="461665"/>
          </a:xfrm>
          <a:prstGeom prst="rect">
            <a:avLst/>
          </a:prstGeom>
        </p:spPr>
        <p:txBody>
          <a:bodyPr wrap="square">
            <a:spAutoFit/>
          </a:bodyPr>
          <a:lstStyle/>
          <a:p>
            <a:r>
              <a:rPr lang="en-US" altLang="zh-CN" sz="24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24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55" y="1664604"/>
            <a:ext cx="4939862" cy="2680289"/>
          </a:xfrm>
          <a:prstGeom prst="rect">
            <a:avLst/>
          </a:prstGeom>
        </p:spPr>
      </p:pic>
      <p:sp>
        <p:nvSpPr>
          <p:cNvPr id="8" name="矩形 8">
            <a:extLst>
              <a:ext uri="{FF2B5EF4-FFF2-40B4-BE49-F238E27FC236}">
                <a16:creationId xmlns:a16="http://schemas.microsoft.com/office/drawing/2014/main" id="{DAECB3AA-DE44-4B2E-8E42-EC1E254E3EC5}"/>
              </a:ext>
            </a:extLst>
          </p:cNvPr>
          <p:cNvSpPr/>
          <p:nvPr/>
        </p:nvSpPr>
        <p:spPr>
          <a:xfrm>
            <a:off x="399393" y="4466897"/>
            <a:ext cx="4268181" cy="369332"/>
          </a:xfrm>
          <a:prstGeom prst="rect">
            <a:avLst/>
          </a:prstGeom>
        </p:spPr>
        <p:txBody>
          <a:bodyPr wrap="square">
            <a:spAutoFit/>
          </a:bodyPr>
          <a:lstStyle/>
          <a:p>
            <a:r>
              <a:rPr lang="en-US" altLang="zh-CN" sz="1800" b="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Là sinh vật rất nhỏ có khả năng gây bệnh</a:t>
            </a:r>
            <a:endParaRPr lang="zh-CN" altLang="en-US" sz="1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1002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656" y="840828"/>
            <a:ext cx="4539343" cy="41450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2" y="840828"/>
            <a:ext cx="4531085" cy="4145016"/>
          </a:xfrm>
          <a:prstGeom prst="rect">
            <a:avLst/>
          </a:prstGeom>
        </p:spPr>
      </p:pic>
      <p:sp>
        <p:nvSpPr>
          <p:cNvPr id="4" name="矩形 8">
            <a:extLst>
              <a:ext uri="{FF2B5EF4-FFF2-40B4-BE49-F238E27FC236}">
                <a16:creationId xmlns:a16="http://schemas.microsoft.com/office/drawing/2014/main" id="{D97AFF8F-506F-4519-A1B5-52D97C6C130F}"/>
              </a:ext>
            </a:extLst>
          </p:cNvPr>
          <p:cNvSpPr/>
          <p:nvPr/>
        </p:nvSpPr>
        <p:spPr>
          <a:xfrm>
            <a:off x="197399" y="397577"/>
            <a:ext cx="4734910" cy="369332"/>
          </a:xfrm>
          <a:prstGeom prst="rect">
            <a:avLst/>
          </a:prstGeom>
        </p:spPr>
        <p:txBody>
          <a:bodyPr wrap="square">
            <a:spAutoFit/>
          </a:bodyPr>
          <a:lstStyle/>
          <a:p>
            <a:r>
              <a:rPr lang="en-US" altLang="zh-CN" sz="1800">
                <a:latin typeface="Arial-Rounded" panose="020B0500000000000000" pitchFamily="34" charset="-93"/>
                <a:ea typeface="Arial-Rounded" panose="020B0500000000000000" pitchFamily="34" charset="-93"/>
                <a:cs typeface="Arial-Rounded" panose="020B0500000000000000" pitchFamily="34" charset="-93"/>
                <a:sym typeface="+mn-lt"/>
              </a:rPr>
              <a:t>Mắc bệnh: bị một bệnh nào đó.</a:t>
            </a:r>
            <a:endParaRPr lang="zh-CN" altLang="en-US" sz="1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8022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5227"/>
            <a:ext cx="3279228" cy="33882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435" y="1755226"/>
            <a:ext cx="3279228" cy="31130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993" y="73572"/>
            <a:ext cx="2900856" cy="2743199"/>
          </a:xfrm>
          <a:prstGeom prst="rect">
            <a:avLst/>
          </a:prstGeom>
        </p:spPr>
      </p:pic>
    </p:spTree>
    <p:extLst>
      <p:ext uri="{BB962C8B-B14F-4D97-AF65-F5344CB8AC3E}">
        <p14:creationId xmlns:p14="http://schemas.microsoft.com/office/powerpoint/2010/main" val="5817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97AFF8F-506F-4519-A1B5-52D97C6C130F}"/>
              </a:ext>
            </a:extLst>
          </p:cNvPr>
          <p:cNvSpPr/>
          <p:nvPr/>
        </p:nvSpPr>
        <p:spPr>
          <a:xfrm>
            <a:off x="115944" y="222939"/>
            <a:ext cx="8505646" cy="400110"/>
          </a:xfrm>
          <a:prstGeom prst="rect">
            <a:avLst/>
          </a:prstGeom>
        </p:spPr>
        <p:txBody>
          <a:bodyPr wrap="square">
            <a:spAutoFit/>
          </a:bodyPr>
          <a:lstStyle/>
          <a:p>
            <a:r>
              <a:rPr lang="en-US" altLang="zh-CN" sz="2000" dirty="0">
                <a:latin typeface="Arial-Rounded" panose="020B0500000000000000" pitchFamily="34" charset="-93"/>
                <a:ea typeface="Arial-Rounded" panose="020B0500000000000000" pitchFamily="34" charset="-93"/>
                <a:cs typeface="Arial-Rounded" panose="020B0500000000000000" pitchFamily="34" charset="-93"/>
                <a:sym typeface="+mn-lt"/>
              </a:rPr>
              <a:t>b. Để phòng bệnh, chúng ta phải làm gì?</a:t>
            </a:r>
            <a:endParaRPr lang="zh-CN" altLang="en-US" sz="2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44" y="1471445"/>
            <a:ext cx="2974097" cy="3142595"/>
          </a:xfrm>
          <a:prstGeom prst="rect">
            <a:avLst/>
          </a:prstGeom>
        </p:spPr>
      </p:pic>
      <p:sp>
        <p:nvSpPr>
          <p:cNvPr id="7" name="矩形 8">
            <a:extLst>
              <a:ext uri="{FF2B5EF4-FFF2-40B4-BE49-F238E27FC236}">
                <a16:creationId xmlns:a16="http://schemas.microsoft.com/office/drawing/2014/main" id="{D97AFF8F-506F-4519-A1B5-52D97C6C130F}"/>
              </a:ext>
            </a:extLst>
          </p:cNvPr>
          <p:cNvSpPr/>
          <p:nvPr/>
        </p:nvSpPr>
        <p:spPr>
          <a:xfrm>
            <a:off x="197399" y="1007177"/>
            <a:ext cx="4734910" cy="369332"/>
          </a:xfrm>
          <a:prstGeom prst="rect">
            <a:avLst/>
          </a:prstGeom>
        </p:spPr>
        <p:txBody>
          <a:bodyPr wrap="square">
            <a:spAutoFit/>
          </a:bodyPr>
          <a:lstStyle/>
          <a:p>
            <a:r>
              <a:rPr lang="en-US" altLang="zh-CN" sz="1800">
                <a:latin typeface="Arial-Rounded" panose="020B0500000000000000" pitchFamily="34" charset="-93"/>
                <a:ea typeface="Arial-Rounded" panose="020B0500000000000000" pitchFamily="34" charset="-93"/>
                <a:cs typeface="Arial-Rounded" panose="020B0500000000000000" pitchFamily="34" charset="-93"/>
                <a:sym typeface="+mn-lt"/>
              </a:rPr>
              <a:t>Phòng bệnh: ngăn ngừa để không bị bệnh</a:t>
            </a:r>
            <a:endParaRPr lang="zh-CN" altLang="en-US" sz="1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614" y="1471446"/>
            <a:ext cx="2936658" cy="314259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590" y="1471446"/>
            <a:ext cx="2976410" cy="3672054"/>
          </a:xfrm>
          <a:prstGeom prst="rect">
            <a:avLst/>
          </a:prstGeom>
        </p:spPr>
      </p:pic>
    </p:spTree>
    <p:extLst>
      <p:ext uri="{BB962C8B-B14F-4D97-AF65-F5344CB8AC3E}">
        <p14:creationId xmlns:p14="http://schemas.microsoft.com/office/powerpoint/2010/main" val="28860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id="{BEF69370-038A-4CCC-B259-2DF7CD5468DF}"/>
              </a:ext>
            </a:extLst>
          </p:cNvPr>
          <p:cNvSpPr/>
          <p:nvPr/>
        </p:nvSpPr>
        <p:spPr>
          <a:xfrm>
            <a:off x="359092" y="274170"/>
            <a:ext cx="6672329"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c. Cần rửa tay thế nào cho đúng?</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11" descr="Bạn đã biết rửa tay đúng cách để ngừa nCoV? | Bệnh viện Lão khoa Trung 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836"/>
            <a:ext cx="9038897" cy="440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2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b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0" y="1557534"/>
            <a:ext cx="1137072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6723063" y="1495978"/>
            <a:ext cx="1504376" cy="830997"/>
          </a:xfrm>
          <a:prstGeom prst="rect">
            <a:avLst/>
          </a:prstGeom>
        </p:spPr>
        <p:txBody>
          <a:bodyPr wrap="square">
            <a:spAutoFit/>
          </a:bodyPr>
          <a:lstStyle/>
          <a:p>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368970" y="2716085"/>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a:t>
            </a:r>
            <a:r>
              <a:rPr lang="en-US" altLang="zh-CN" sz="40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trước </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3"/>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ũ điệu 6 bước rửa tay đúng cách vui nhộn - Cùng Lifebuoy phòng chống virus Corona (2019-nC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697" y="262759"/>
            <a:ext cx="8723585" cy="4981903"/>
          </a:xfrm>
          <a:prstGeom prst="rect">
            <a:avLst/>
          </a:prstGeom>
        </p:spPr>
      </p:pic>
    </p:spTree>
    <p:extLst>
      <p:ext uri="{BB962C8B-B14F-4D97-AF65-F5344CB8AC3E}">
        <p14:creationId xmlns:p14="http://schemas.microsoft.com/office/powerpoint/2010/main" val="943663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235553" y="-158353"/>
            <a:ext cx="75009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3663" y="4478338"/>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305800" y="4517232"/>
            <a:ext cx="838200"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 cy="68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8"/>
          <p:cNvSpPr>
            <a:spLocks noChangeArrowheads="1"/>
          </p:cNvSpPr>
          <p:nvPr/>
        </p:nvSpPr>
        <p:spPr bwMode="auto">
          <a:xfrm>
            <a:off x="685800" y="2228850"/>
            <a:ext cx="2514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80000"/>
              </a:lnSpc>
              <a:spcBef>
                <a:spcPct val="20000"/>
              </a:spcBef>
            </a:pPr>
            <a:endParaRPr lang="en-US" sz="2800">
              <a:solidFill>
                <a:srgbClr val="0000FF"/>
              </a:solidFill>
              <a:latin typeface="VNI-Avo" pitchFamily="2" charset="0"/>
            </a:endParaRPr>
          </a:p>
          <a:p>
            <a:pPr algn="ctr">
              <a:lnSpc>
                <a:spcPct val="80000"/>
              </a:lnSpc>
              <a:spcBef>
                <a:spcPct val="20000"/>
              </a:spcBef>
            </a:pPr>
            <a:endParaRPr lang="en-US" sz="3600">
              <a:latin typeface="VNI-Vari" pitchFamily="2" charset="0"/>
            </a:endParaRPr>
          </a:p>
          <a:p>
            <a:pPr algn="ctr">
              <a:lnSpc>
                <a:spcPct val="80000"/>
              </a:lnSpc>
              <a:spcBef>
                <a:spcPct val="20000"/>
              </a:spcBef>
            </a:pPr>
            <a:endParaRPr lang="en-US" sz="3200" b="1" u="sng">
              <a:solidFill>
                <a:srgbClr val="FFFF00"/>
              </a:solidFill>
              <a:latin typeface="VNI-Vari" pitchFamily="2" charset="0"/>
            </a:endParaRPr>
          </a:p>
        </p:txBody>
      </p:sp>
      <p:sp>
        <p:nvSpPr>
          <p:cNvPr id="11271" name="AutoShape 18" descr="Z"/>
          <p:cNvSpPr>
            <a:spLocks noChangeAspect="1" noChangeArrowheads="1"/>
          </p:cNvSpPr>
          <p:nvPr/>
        </p:nvSpPr>
        <p:spPr bwMode="auto">
          <a:xfrm>
            <a:off x="3390900" y="1910954"/>
            <a:ext cx="2362200"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72" name="AutoShape 20" descr="Z"/>
          <p:cNvSpPr>
            <a:spLocks noChangeAspect="1" noChangeArrowheads="1"/>
          </p:cNvSpPr>
          <p:nvPr/>
        </p:nvSpPr>
        <p:spPr bwMode="auto">
          <a:xfrm>
            <a:off x="3390900" y="1910954"/>
            <a:ext cx="2362200"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1274" name="Picture 11" descr="Bạn đã biết rửa tay đúng cách để ngừa nCoV? | Bệnh viện Lão khoa Trung 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634"/>
            <a:ext cx="9144000" cy="468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867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3"/>
          <a:stretch>
            <a:fillRect/>
          </a:stretch>
        </p:blipFill>
        <p:spPr>
          <a:xfrm>
            <a:off x="647681" y="1148079"/>
            <a:ext cx="7878740" cy="3103079"/>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gọn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gi</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3"/>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3"/>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98171" y="229752"/>
            <a:ext cx="13122233" cy="4913748"/>
            <a:chOff x="439162" y="229752"/>
            <a:chExt cx="8704838" cy="4481785"/>
          </a:xfrm>
        </p:grpSpPr>
        <p:pic>
          <p:nvPicPr>
            <p:cNvPr id="4" name="Picture 3"/>
            <p:cNvPicPr>
              <a:picLocks noChangeAspect="1"/>
            </p:cNvPicPr>
            <p:nvPr/>
          </p:nvPicPr>
          <p:blipFill>
            <a:blip r:embed="rId3"/>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4"/>
            <a:stretch>
              <a:fillRect/>
            </a:stretch>
          </p:blipFill>
          <p:spPr>
            <a:xfrm>
              <a:off x="439162" y="1787943"/>
              <a:ext cx="8704838" cy="2923594"/>
            </a:xfrm>
            <a:prstGeom prst="rect">
              <a:avLst/>
            </a:prstGeom>
            <a:noFill/>
            <a:ln>
              <a:noFill/>
            </a:ln>
          </p:spPr>
        </p:pic>
      </p:grpSp>
      <p:cxnSp>
        <p:nvCxnSpPr>
          <p:cNvPr id="3" name="Straight Connector 2">
            <a:extLst>
              <a:ext uri="{FF2B5EF4-FFF2-40B4-BE49-F238E27FC236}">
                <a16:creationId xmlns:a16="http://schemas.microsoft.com/office/drawing/2014/main" id="{01279D42-5CD9-6C3A-B060-60E128544358}"/>
              </a:ext>
            </a:extLst>
          </p:cNvPr>
          <p:cNvCxnSpPr/>
          <p:nvPr/>
        </p:nvCxnSpPr>
        <p:spPr>
          <a:xfrm>
            <a:off x="-748145" y="1330036"/>
            <a:ext cx="1460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7A9702-035D-AA47-83CD-63F75CF8C3D9}"/>
              </a:ext>
            </a:extLst>
          </p:cNvPr>
          <p:cNvCxnSpPr>
            <a:cxnSpLocks/>
          </p:cNvCxnSpPr>
          <p:nvPr/>
        </p:nvCxnSpPr>
        <p:spPr>
          <a:xfrm>
            <a:off x="-322612" y="3429990"/>
            <a:ext cx="22464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EA05F8-6287-4851-EEC8-F896B37069A2}"/>
              </a:ext>
            </a:extLst>
          </p:cNvPr>
          <p:cNvCxnSpPr>
            <a:cxnSpLocks/>
          </p:cNvCxnSpPr>
          <p:nvPr/>
        </p:nvCxnSpPr>
        <p:spPr>
          <a:xfrm>
            <a:off x="4746173" y="3429990"/>
            <a:ext cx="34834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50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159" y="998483"/>
            <a:ext cx="1923393" cy="584775"/>
          </a:xfrm>
          <a:prstGeom prst="rect">
            <a:avLst/>
          </a:prstGeom>
          <a:noFill/>
        </p:spPr>
        <p:txBody>
          <a:bodyPr wrap="square" rtlCol="0">
            <a:spAutoFit/>
          </a:bodyPr>
          <a:lstStyle/>
          <a:p>
            <a:r>
              <a:rPr lang="en-US" sz="3200">
                <a:latin typeface="Times New Roman" pitchFamily="18" charset="0"/>
                <a:cs typeface="Times New Roman" pitchFamily="18" charset="0"/>
              </a:rPr>
              <a:t>tiếp </a:t>
            </a:r>
            <a:r>
              <a:rPr lang="en-US" sz="3200">
                <a:solidFill>
                  <a:srgbClr val="FF0000"/>
                </a:solidFill>
                <a:latin typeface="Times New Roman" pitchFamily="18" charset="0"/>
                <a:cs typeface="Times New Roman" pitchFamily="18" charset="0"/>
              </a:rPr>
              <a:t>x</a:t>
            </a:r>
            <a:r>
              <a:rPr lang="en-US" sz="3200">
                <a:latin typeface="Times New Roman" pitchFamily="18" charset="0"/>
                <a:cs typeface="Times New Roman" pitchFamily="18" charset="0"/>
              </a:rPr>
              <a:t>úc</a:t>
            </a:r>
          </a:p>
        </p:txBody>
      </p:sp>
      <p:sp>
        <p:nvSpPr>
          <p:cNvPr id="3" name="TextBox 2"/>
          <p:cNvSpPr txBox="1"/>
          <p:nvPr/>
        </p:nvSpPr>
        <p:spPr>
          <a:xfrm>
            <a:off x="3578773" y="998483"/>
            <a:ext cx="1923393" cy="584775"/>
          </a:xfrm>
          <a:prstGeom prst="rect">
            <a:avLst/>
          </a:prstGeom>
          <a:noFill/>
        </p:spPr>
        <p:txBody>
          <a:bodyPr wrap="square" rtlCol="0">
            <a:spAutoFit/>
          </a:bodyPr>
          <a:lstStyle/>
          <a:p>
            <a:r>
              <a:rPr lang="en-US" sz="3200">
                <a:latin typeface="Times New Roman" pitchFamily="18" charset="0"/>
                <a:cs typeface="Times New Roman" pitchFamily="18" charset="0"/>
              </a:rPr>
              <a:t>m</a:t>
            </a:r>
            <a:r>
              <a:rPr lang="en-US" sz="3200">
                <a:solidFill>
                  <a:srgbClr val="FF0000"/>
                </a:solidFill>
                <a:latin typeface="Times New Roman" pitchFamily="18" charset="0"/>
                <a:cs typeface="Times New Roman" pitchFamily="18" charset="0"/>
              </a:rPr>
              <a:t>ắc</a:t>
            </a:r>
            <a:r>
              <a:rPr lang="en-US" sz="3200">
                <a:latin typeface="Times New Roman" pitchFamily="18" charset="0"/>
                <a:cs typeface="Times New Roman" pitchFamily="18" charset="0"/>
              </a:rPr>
              <a:t> bệnh</a:t>
            </a:r>
          </a:p>
        </p:txBody>
      </p:sp>
      <p:sp>
        <p:nvSpPr>
          <p:cNvPr id="4" name="TextBox 3"/>
          <p:cNvSpPr txBox="1"/>
          <p:nvPr/>
        </p:nvSpPr>
        <p:spPr>
          <a:xfrm>
            <a:off x="5980387" y="998483"/>
            <a:ext cx="1923393" cy="584775"/>
          </a:xfrm>
          <a:prstGeom prst="rect">
            <a:avLst/>
          </a:prstGeom>
          <a:noFill/>
        </p:spPr>
        <p:txBody>
          <a:bodyPr wrap="square" rtlCol="0">
            <a:spAutoFit/>
          </a:bodyPr>
          <a:lstStyle/>
          <a:p>
            <a:r>
              <a:rPr lang="en-US" sz="3200">
                <a:solidFill>
                  <a:srgbClr val="FF0000"/>
                </a:solidFill>
                <a:latin typeface="Times New Roman" pitchFamily="18" charset="0"/>
                <a:cs typeface="Times New Roman" pitchFamily="18" charset="0"/>
              </a:rPr>
              <a:t>r</a:t>
            </a:r>
            <a:r>
              <a:rPr lang="en-US" sz="3200">
                <a:latin typeface="Times New Roman" pitchFamily="18" charset="0"/>
                <a:cs typeface="Times New Roman" pitchFamily="18" charset="0"/>
              </a:rPr>
              <a:t>ửa tay</a:t>
            </a:r>
          </a:p>
        </p:txBody>
      </p:sp>
    </p:spTree>
    <p:extLst>
      <p:ext uri="{BB962C8B-B14F-4D97-AF65-F5344CB8AC3E}">
        <p14:creationId xmlns:p14="http://schemas.microsoft.com/office/powerpoint/2010/main" val="1106281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20538" y="1196327"/>
            <a:ext cx="8523462" cy="1077218"/>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vi trùng từ tay</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thức ăn vào cơ </a:t>
            </a:r>
            <a:r>
              <a:rPr lang="en-US" altLang="zh-CN" sz="32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thể.</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Rectangle 2"/>
          <p:cNvSpPr/>
          <p:nvPr/>
        </p:nvSpPr>
        <p:spPr>
          <a:xfrm>
            <a:off x="620538" y="2719821"/>
            <a:ext cx="8523462" cy="1077218"/>
          </a:xfrm>
          <a:prstGeom prst="rect">
            <a:avLst/>
          </a:prstGeom>
        </p:spPr>
        <p:txBody>
          <a:bodyPr wrap="square">
            <a:spAutoFit/>
          </a:bodyPr>
          <a:lstStyle/>
          <a:p>
            <a:r>
              <a:rPr lang="en-US" altLang="zh-CN" sz="32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phòng </a:t>
            </a:r>
            <a:r>
              <a:rPr lang="en-US" altLang="zh-CN" sz="32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bệnh,</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ta</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phải rửa tay</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trước khi ăn.</a:t>
            </a:r>
            <a:endParaRPr lang="vi-VN" sz="3200" dirty="0"/>
          </a:p>
        </p:txBody>
      </p:sp>
    </p:spTree>
    <p:extLst>
      <p:ext uri="{BB962C8B-B14F-4D97-AF65-F5344CB8AC3E}">
        <p14:creationId xmlns:p14="http://schemas.microsoft.com/office/powerpoint/2010/main" val="287224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 name="ISPRING_LMS_API_VERSION" val="SCORM 2004 (2nd edition)"/>
  <p:tag name="ISPRING_ULTRA_SCORM_COURCE_TITLE" val="rua tay truoc khi an"/>
  <p:tag name="ISPRING_ULTRA_SCORM_COURSE_ID" val="B7459545-DCCA-40EF-9990-27D54B8C1A61"/>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07\u0002\uFFFD{922B3C48-57E0-4212-BDF6-41558BA8EA54}&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rua tay truoc khi an"/>
  <p:tag name="ISPRING_FIRST_PUBLI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BBF27-AEA7-4E39-9873-833F6E66B524}">
  <ds:schemaRefs>
    <ds:schemaRef ds:uri="http://schemas.microsoft.com/office/2006/metadata/properties"/>
    <ds:schemaRef ds:uri="http://schemas.microsoft.com/office/infopath/2007/PartnerControls"/>
    <ds:schemaRef ds:uri="http://purl.org/dc/elements/1.1/"/>
    <ds:schemaRef ds:uri="http://purl.org/dc/dcmitype/"/>
    <ds:schemaRef ds:uri="http://purl.org/dc/terms/"/>
    <ds:schemaRef ds:uri="http://schemas.microsoft.com/office/2006/documentManagement/types"/>
    <ds:schemaRef ds:uri="http://www.w3.org/XML/1998/namespace"/>
    <ds:schemaRef ds:uri="http://schemas.openxmlformats.org/package/2006/metadata/core-properties"/>
    <ds:schemaRef ds:uri="2954521b-b4ab-4ce3-8aa8-8bfa99a4c36e"/>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1056</TotalTime>
  <Words>428</Words>
  <Application>Microsoft Office PowerPoint</Application>
  <PresentationFormat>On-screen Show (16:9)</PresentationFormat>
  <Paragraphs>103</Paragraphs>
  <Slides>31</Slides>
  <Notes>31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Arial-Rounded</vt:lpstr>
      <vt:lpstr>Arial</vt:lpstr>
      <vt:lpstr>VNI-Avo</vt:lpstr>
      <vt:lpstr>Times New Roman</vt:lpstr>
      <vt:lpstr>Calibri</vt:lpstr>
      <vt:lpstr>HP001 4 hàng</vt:lpstr>
      <vt:lpstr>HL Hoctro</vt:lpstr>
      <vt:lpstr>VNI-Vari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rua tay truoc khi an</dc:title>
  <dc:creator>Pham Thi Minh Phuong</dc:creator>
  <cp:lastModifiedBy>Vũ  Hạnh</cp:lastModifiedBy>
  <cp:revision>48</cp:revision>
  <dcterms:created xsi:type="dcterms:W3CDTF">2020-08-13T09:19:08Z</dcterms:created>
  <dcterms:modified xsi:type="dcterms:W3CDTF">2025-03-11T13:28:54Z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