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4"/>
  </p:sldMasterIdLst>
  <p:notesMasterIdLst>
    <p:notesMasterId r:id="rId26"/>
  </p:notesMasterIdLst>
  <p:sldIdLst>
    <p:sldId id="256" r:id="rId5"/>
    <p:sldId id="258" r:id="rId6"/>
    <p:sldId id="275" r:id="rId7"/>
    <p:sldId id="300" r:id="rId8"/>
    <p:sldId id="266" r:id="rId9"/>
    <p:sldId id="276" r:id="rId10"/>
    <p:sldId id="292" r:id="rId11"/>
    <p:sldId id="278" r:id="rId12"/>
    <p:sldId id="294" r:id="rId13"/>
    <p:sldId id="295" r:id="rId14"/>
    <p:sldId id="296" r:id="rId15"/>
    <p:sldId id="298" r:id="rId16"/>
    <p:sldId id="299" r:id="rId17"/>
    <p:sldId id="267" r:id="rId18"/>
    <p:sldId id="289" r:id="rId19"/>
    <p:sldId id="268" r:id="rId20"/>
    <p:sldId id="279" r:id="rId21"/>
    <p:sldId id="291" r:id="rId22"/>
    <p:sldId id="269" r:id="rId23"/>
    <p:sldId id="290" r:id="rId24"/>
    <p:sldId id="270" r:id="rId25"/>
  </p:sldIdLst>
  <p:sldSz cx="9144000" cy="5143500" type="screen16x9"/>
  <p:notesSz cx="6858000" cy="9144000"/>
  <p:embeddedFontLst>
    <p:embeddedFont>
      <p:font typeface="Arial-Rounded" panose="020B0500000000000000" charset="0"/>
      <p:regular r:id="rId27"/>
    </p:embeddedFont>
    <p:embeddedFont>
      <p:font typeface="HP001 4 hàng" panose="020B0603050302020204" pitchFamily="34" charset="0"/>
      <p:regular r:id="rId28"/>
      <p:bold r:id="rId29"/>
    </p:embeddedFont>
  </p:embeddedFontLst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300"/>
            <p14:sldId id="266"/>
            <p14:sldId id="276"/>
            <p14:sldId id="292"/>
            <p14:sldId id="278"/>
            <p14:sldId id="294"/>
            <p14:sldId id="295"/>
            <p14:sldId id="296"/>
            <p14:sldId id="298"/>
            <p14:sldId id="299"/>
            <p14:sldId id="267"/>
            <p14:sldId id="289"/>
          </p14:sldIdLst>
        </p14:section>
        <p14:section name="Tiết 2" id="{47239A1A-9B72-4DA5-96A7-F8786F163078}">
          <p14:sldIdLst>
            <p14:sldId id="268"/>
            <p14:sldId id="279"/>
            <p14:sldId id="291"/>
            <p14:sldId id="269"/>
            <p14:sldId id="290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836"/>
    <a:srgbClr val="8CB823"/>
    <a:srgbClr val="F14420"/>
    <a:srgbClr val="4CA420"/>
    <a:srgbClr val="679C31"/>
    <a:srgbClr val="920000"/>
    <a:srgbClr val="F56636"/>
    <a:srgbClr val="EF2A19"/>
    <a:srgbClr val="A9250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7" autoAdjust="0"/>
    <p:restoredTop sz="84926" autoAdjust="0"/>
  </p:normalViewPr>
  <p:slideViewPr>
    <p:cSldViewPr snapToGrid="0">
      <p:cViewPr varScale="1">
        <p:scale>
          <a:sx n="78" d="100"/>
          <a:sy n="78" d="100"/>
        </p:scale>
        <p:origin x="99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53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tags" Target="tags/tag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017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958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754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237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Chân</a:t>
            </a:r>
            <a:r>
              <a:rPr lang="en-US" baseline="0"/>
              <a:t> thành và cởi mở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468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185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544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725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thường chào những ai?</a:t>
            </a:r>
          </a:p>
          <a:p>
            <a:r>
              <a:rPr lang="en-US" altLang="zh-CN" sz="12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Em chào như thế nào?</a:t>
            </a:r>
            <a:endParaRPr lang="zh-CN" altLang="en-US" sz="120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40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66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324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681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725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47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62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23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55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20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84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33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48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7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44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01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2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15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emf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emf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emf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071390" y="2738775"/>
            <a:ext cx="4901656" cy="692368"/>
            <a:chOff x="2281392" y="2727523"/>
            <a:chExt cx="4901656" cy="692368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Lời cháo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10247" y="2732552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Lời chào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610151"/>
            <a:ext cx="1507885" cy="955919"/>
            <a:chOff x="3282361" y="1815065"/>
            <a:chExt cx="1507885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0008" y="4073598"/>
            <a:ext cx="31286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i="1" kern="0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-93"/>
                <a:ea typeface="微软雅黑" panose="020B0503020204020204" pitchFamily="34" charset="-122"/>
                <a:cs typeface="Times New Roman" panose="02020603050405020304" pitchFamily="18" charset="0"/>
              </a:rPr>
              <a:t>Giáo viên</a:t>
            </a:r>
            <a:r>
              <a:rPr lang="en-US" altLang="zh-CN" sz="1800" b="1" i="1" kern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-93"/>
                <a:ea typeface="微软雅黑" panose="020B0503020204020204" pitchFamily="34" charset="-122"/>
                <a:cs typeface="Times New Roman" panose="02020603050405020304" pitchFamily="18" charset="0"/>
              </a:rPr>
              <a:t>: Vũ Thị Hạnh</a:t>
            </a:r>
            <a:endParaRPr lang="zh-CN" altLang="zh-CN" sz="1800" i="1" kern="100" dirty="0">
              <a:solidFill>
                <a:schemeClr val="accent1">
                  <a:lumMod val="75000"/>
                </a:schemeClr>
              </a:solidFill>
              <a:effectLst/>
              <a:latin typeface="HP001 4 hàng" panose="020B0603050302020204" pitchFamily="34" charset="-93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6" y="73572"/>
            <a:ext cx="2995446" cy="463506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5770180" y="776161"/>
            <a:ext cx="115614" cy="4425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544207" y="1727252"/>
            <a:ext cx="115614" cy="4425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011919" y="1218728"/>
            <a:ext cx="115614" cy="4425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428594" y="2270234"/>
            <a:ext cx="115613" cy="3421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81147" y="2270234"/>
            <a:ext cx="115614" cy="41153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70061" y="619662"/>
            <a:ext cx="3257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kết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bạn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Con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đường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bớt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xa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là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hoa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Nở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từ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lòng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đất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23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561837" y="518947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84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6" y="73572"/>
            <a:ext cx="2995446" cy="46350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53054" y="760050"/>
            <a:ext cx="3677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Là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cơn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gió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mát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Buổi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sáng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đầu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ngày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Như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một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bàn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tay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Chân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thành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cởi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8821" y="2981489"/>
            <a:ext cx="3677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Ai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ai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cũng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có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Chẳng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nặng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là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bao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Bạn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ơi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đâu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Nhớ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mang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nhé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</p:txBody>
      </p:sp>
      <p:sp>
        <p:nvSpPr>
          <p:cNvPr id="13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791547" y="616824"/>
            <a:ext cx="361507" cy="38061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791547" y="2822153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842235" y="817124"/>
            <a:ext cx="115614" cy="4425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704819" y="1348534"/>
            <a:ext cx="115614" cy="4425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106465" y="1868592"/>
            <a:ext cx="115614" cy="4425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485574" y="2379586"/>
            <a:ext cx="115614" cy="4425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534345" y="2432939"/>
            <a:ext cx="115614" cy="4425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447999" y="3140825"/>
            <a:ext cx="115614" cy="4425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571034" y="3587876"/>
            <a:ext cx="115614" cy="4425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481544" y="4034927"/>
            <a:ext cx="115614" cy="4425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369960" y="4550177"/>
            <a:ext cx="115614" cy="4425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455420" y="4570315"/>
            <a:ext cx="115614" cy="4425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1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10_20200508102934_rua-tay-truoc-khi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362" y="229752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3060"/>
            <a:ext cx="9143999" cy="4981906"/>
          </a:xfrm>
          <a:prstGeom prst="rect">
            <a:avLst/>
          </a:prstGeom>
        </p:spPr>
      </p:pic>
      <p:sp>
        <p:nvSpPr>
          <p:cNvPr id="13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377297" y="271251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968553" y="1424030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382005" y="255401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947532" y="3673364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7836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10_20200508102934_rua-tay-truoc-khi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362" y="229752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3060"/>
            <a:ext cx="9143999" cy="498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1773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931"/>
            <a:ext cx="9143999" cy="5247591"/>
          </a:xfrm>
          <a:prstGeom prst="rect">
            <a:avLst/>
          </a:prstGeom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46413" y="-35177"/>
            <a:ext cx="6821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3.Tìm </a:t>
            </a:r>
            <a:r>
              <a:rPr lang="en-US" altLang="zh-CN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cuối các dòng thơ những tiếng cùng vần với nhau.</a:t>
            </a:r>
            <a:endParaRPr lang="zh-CN" altLang="en-US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5062" y="2688964"/>
            <a:ext cx="310055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Những tiếng có cùng vần với nhau là: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5228" y="3048000"/>
            <a:ext cx="124022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B050"/>
                </a:solidFill>
              </a:rPr>
              <a:t>trước – bước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5228" y="3475016"/>
            <a:ext cx="124022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B050"/>
                </a:solidFill>
              </a:rPr>
              <a:t>nhà - xa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55228" y="3889639"/>
            <a:ext cx="124022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B050"/>
                </a:solidFill>
              </a:rPr>
              <a:t> ngày - tay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55228" y="4262641"/>
            <a:ext cx="124022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00B050"/>
                </a:solidFill>
              </a:rPr>
              <a:t> nào - bao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6152486" y="1124609"/>
            <a:ext cx="541283" cy="2"/>
          </a:xfrm>
          <a:prstGeom prst="line">
            <a:avLst/>
          </a:prstGeom>
          <a:ln w="41275">
            <a:solidFill>
              <a:srgbClr val="F14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05038" y="1397880"/>
            <a:ext cx="676606" cy="0"/>
          </a:xfrm>
          <a:prstGeom prst="line">
            <a:avLst/>
          </a:prstGeom>
          <a:ln w="41275">
            <a:solidFill>
              <a:srgbClr val="F14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398168" y="1692171"/>
            <a:ext cx="35472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55242" y="2338557"/>
            <a:ext cx="35472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10645" y="3526652"/>
            <a:ext cx="566247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333129" y="3783219"/>
            <a:ext cx="36064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929637" y="847485"/>
            <a:ext cx="450962" cy="0"/>
          </a:xfrm>
          <a:prstGeom prst="line">
            <a:avLst/>
          </a:prstGeom>
          <a:ln>
            <a:solidFill>
              <a:srgbClr val="C4D83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63120" y="4695240"/>
            <a:ext cx="450962" cy="0"/>
          </a:xfrm>
          <a:prstGeom prst="line">
            <a:avLst/>
          </a:prstGeom>
          <a:ln>
            <a:solidFill>
              <a:srgbClr val="C4D83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13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</a:t>
            </a:r>
          </a:p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8" y="329765"/>
            <a:ext cx="4116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được so sánh với những gì ? </a:t>
            </a:r>
            <a:endParaRPr lang="en-US" altLang="zh-C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7" y="1119960"/>
            <a:ext cx="46002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altLang="zh-CN" sz="2400" b="1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 hoa</a:t>
            </a:r>
          </a:p>
          <a:p>
            <a:pPr marL="514350" indent="-514350">
              <a:buAutoNum type="alphaLcPeriod"/>
            </a:pPr>
            <a:r>
              <a:rPr lang="en-US" altLang="zh-CN" sz="2400" b="1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Cơn gió mát</a:t>
            </a:r>
          </a:p>
          <a:p>
            <a:pPr marL="514350" indent="-514350">
              <a:buAutoNum type="alphaLcPeriod"/>
            </a:pPr>
            <a:r>
              <a:rPr lang="en-US" altLang="zh-CN" sz="2400" b="1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 nhà</a:t>
            </a:r>
          </a:p>
          <a:p>
            <a:pPr marL="514350" indent="-514350">
              <a:buAutoNum type="alphaLcPeriod"/>
            </a:pPr>
            <a:r>
              <a:rPr lang="en-US" altLang="zh-CN" sz="2400" b="1">
                <a:solidFill>
                  <a:srgbClr val="4CA4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Bàn tay</a:t>
            </a:r>
            <a:endParaRPr lang="zh-CN" altLang="en-US" sz="2400" b="1" dirty="0">
              <a:solidFill>
                <a:srgbClr val="4CA4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367" y="63060"/>
            <a:ext cx="4708634" cy="4981906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7" y="1491160"/>
            <a:ext cx="490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endParaRPr lang="en-US" altLang="zh-CN" sz="2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3919" y="2217445"/>
            <a:ext cx="490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</a:t>
            </a:r>
            <a:endParaRPr lang="en-US" altLang="zh-CN" sz="2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8" y="1119960"/>
            <a:ext cx="490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</a:t>
            </a:r>
            <a:endParaRPr lang="en-US" altLang="zh-CN" sz="2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256543" y="359529"/>
            <a:ext cx="4315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Em học được điều gì từ bài thơ này?</a:t>
            </a:r>
            <a:endParaRPr lang="zh-CN" altLang="en-US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738" y="63060"/>
            <a:ext cx="4330263" cy="4981906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256543" y="759639"/>
            <a:ext cx="4315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-Đi đâu cũng cần nhớ chào hỏi.</a:t>
            </a:r>
            <a:endParaRPr lang="zh-CN" altLang="en-US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83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622613"/>
            <a:ext cx="3588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thuộc lòng 2 khổ đầu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84522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44000" contrast="-69000"/>
          </a:blip>
          <a:stretch>
            <a:fillRect/>
          </a:stretch>
        </p:blipFill>
        <p:spPr>
          <a:xfrm>
            <a:off x="-25801" y="239562"/>
            <a:ext cx="9143999" cy="5096930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820" y="557048"/>
            <a:ext cx="4246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đến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nơi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nào</a:t>
            </a:r>
            <a:endParaRPr lang="en-US" sz="36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trước</a:t>
            </a:r>
            <a:endParaRPr lang="en-US" sz="36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dẫn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bước</a:t>
            </a:r>
            <a:endParaRPr lang="en-US" sz="36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Chẳng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sợ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lạc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nhà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72639" y="541287"/>
            <a:ext cx="4246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kết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bạn</a:t>
            </a:r>
            <a:endParaRPr lang="en-US" sz="36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Con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đường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bớt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xa</a:t>
            </a:r>
            <a:endParaRPr lang="en-US" sz="36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là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hoa</a:t>
            </a:r>
            <a:endParaRPr lang="en-US" sz="36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Nở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từ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lòng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đất</a:t>
            </a:r>
            <a:endParaRPr lang="en-US" sz="3600" dirty="0"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45930" y="672663"/>
            <a:ext cx="2343808" cy="38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076278" y="1264527"/>
            <a:ext cx="1486729" cy="38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039248" y="1716465"/>
            <a:ext cx="1923152" cy="5012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749972" y="2307021"/>
            <a:ext cx="2343808" cy="481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74826" y="667408"/>
            <a:ext cx="1529257" cy="38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423823" y="1219201"/>
            <a:ext cx="2532507" cy="476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74826" y="1772632"/>
            <a:ext cx="1602829" cy="38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176344" y="2307021"/>
            <a:ext cx="2222939" cy="4810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554885"/>
            <a:ext cx="3588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 một bài hát về lời chào 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38636" y="74361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7" y="318670"/>
            <a:ext cx="2844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Quan sát tranh</a:t>
            </a:r>
            <a:endParaRPr lang="zh-CN" altLang="en-US" sz="2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87868" y="914540"/>
            <a:ext cx="5660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Hai người trong tranh đang làm gì?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7" y="1567444"/>
            <a:ext cx="4252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Em thường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chào như thế </a:t>
            </a:r>
            <a:r>
              <a:rPr lang="en-US" altLang="zh-CN" sz="24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nào?</a:t>
            </a:r>
          </a:p>
          <a:p>
            <a:r>
              <a:rPr lang="en-US" altLang="zh-CN" sz="24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717" y="1319801"/>
            <a:ext cx="4433753" cy="28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50" y="2753711"/>
            <a:ext cx="2977054" cy="2154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249" y="115449"/>
            <a:ext cx="2977054" cy="2280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" y="83918"/>
            <a:ext cx="2666507" cy="2312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41" y="83917"/>
            <a:ext cx="2863083" cy="2312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40" y="2753711"/>
            <a:ext cx="2863084" cy="2154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2753711"/>
            <a:ext cx="2562225" cy="2154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687" y="2027007"/>
            <a:ext cx="18288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B050"/>
                </a:solidFill>
              </a:rPr>
              <a:t>Chào ông bà, cha mẹ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8207" y="2027006"/>
            <a:ext cx="256452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B050"/>
                </a:solidFill>
              </a:rPr>
              <a:t>Chào người lớn tuổi, hàng xóm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7320" y="2046542"/>
            <a:ext cx="256452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B050"/>
                </a:solidFill>
              </a:rPr>
              <a:t>Chào khách đến chơi nhà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1032" y="4514988"/>
            <a:ext cx="151349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B050"/>
                </a:solidFill>
              </a:rPr>
              <a:t>Chào thầy cô giáo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207" y="4514987"/>
            <a:ext cx="151349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B050"/>
                </a:solidFill>
              </a:rPr>
              <a:t>Chào bạn bè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8768" y="4514985"/>
            <a:ext cx="151349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B050"/>
                </a:solidFill>
              </a:rPr>
              <a:t>Chào anh chị </a:t>
            </a:r>
          </a:p>
        </p:txBody>
      </p:sp>
    </p:spTree>
    <p:extLst>
      <p:ext uri="{BB962C8B-B14F-4D97-AF65-F5344CB8AC3E}">
        <p14:creationId xmlns:p14="http://schemas.microsoft.com/office/powerpoint/2010/main" val="17109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10_20200508102934_rua-tay-truoc-khi-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362" y="229752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3060"/>
            <a:ext cx="9143999" cy="498190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623035" y="534552"/>
            <a:ext cx="756745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5932" y="790580"/>
            <a:ext cx="86710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4395" y="2454994"/>
            <a:ext cx="84871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377297" y="271251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968553" y="1424030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382005" y="255401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947532" y="3673364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9712" y="777766"/>
            <a:ext cx="1891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ơi </a:t>
            </a:r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7754" y="752940"/>
            <a:ext cx="1891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ời </a:t>
            </a:r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ào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3284" y="1415131"/>
            <a:ext cx="1891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òng tốt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2" y="1907574"/>
            <a:ext cx="318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ẳng </a:t>
            </a:r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ặng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4847" y="1953740"/>
            <a:ext cx="1594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à h</a:t>
            </a:r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953" y="138085"/>
            <a:ext cx="3189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Luyện đọc từ khó</a:t>
            </a:r>
          </a:p>
        </p:txBody>
      </p:sp>
    </p:spTree>
    <p:extLst>
      <p:ext uri="{BB962C8B-B14F-4D97-AF65-F5344CB8AC3E}">
        <p14:creationId xmlns:p14="http://schemas.microsoft.com/office/powerpoint/2010/main" val="121346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44000" contrast="-69000"/>
          </a:blip>
          <a:stretch>
            <a:fillRect/>
          </a:stretch>
        </p:blipFill>
        <p:spPr>
          <a:xfrm>
            <a:off x="-25801" y="39318"/>
            <a:ext cx="9143999" cy="5096930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16688" y="679268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616687" y="3084664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738804" y="686304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738803" y="3084664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8194" y="409456"/>
            <a:ext cx="3677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đến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nơi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nào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trước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dẫn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bước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Chẳng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sợ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lạc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nhà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8195" y="2587783"/>
            <a:ext cx="42461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kết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bạn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Con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đường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bớt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xa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là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hoa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Nở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từ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lòng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đất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4374" y="565972"/>
            <a:ext cx="3677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Là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cơn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gió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mát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Buổi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sáng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đầu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ngày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Như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một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bàn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tay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Chân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thành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cởi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24374" y="2748007"/>
            <a:ext cx="3677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Ai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ai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cũng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có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Chẳng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nặng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là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bao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Bạn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ơi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đâu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Nhớ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mang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nhé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07173" y="526848"/>
            <a:ext cx="0" cy="3189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22483" y="997940"/>
            <a:ext cx="0" cy="4425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22483" y="1597023"/>
            <a:ext cx="0" cy="2860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54078" y="1935624"/>
            <a:ext cx="0" cy="4384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22483" y="2646213"/>
            <a:ext cx="0" cy="4384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05592" y="3177313"/>
            <a:ext cx="0" cy="4384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21750" y="3642120"/>
            <a:ext cx="0" cy="4384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37908" y="4106927"/>
            <a:ext cx="0" cy="4384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58975" y="686304"/>
            <a:ext cx="0" cy="4384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095218" y="1124755"/>
            <a:ext cx="0" cy="4384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27571" y="1617480"/>
            <a:ext cx="0" cy="4384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379731" y="2110204"/>
            <a:ext cx="0" cy="4384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03091" y="2822153"/>
            <a:ext cx="0" cy="4384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96079" y="3314876"/>
            <a:ext cx="0" cy="4384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45780" y="3787940"/>
            <a:ext cx="0" cy="4384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203261" y="4326152"/>
            <a:ext cx="0" cy="4384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0" y="42040"/>
            <a:ext cx="2995446" cy="46350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84759" y="619663"/>
            <a:ext cx="3677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đến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nơi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nào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trước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dẫn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bước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Chẳng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sợ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lạc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nhà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243145" y="703108"/>
            <a:ext cx="115614" cy="4425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879021" y="1650714"/>
            <a:ext cx="115614" cy="4425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516415" y="1146713"/>
            <a:ext cx="115614" cy="4425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758152" y="2169819"/>
            <a:ext cx="115614" cy="4425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873766" y="2169819"/>
            <a:ext cx="115614" cy="4425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223252" y="619663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31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  <p:tag name="ISPRING_LMS_API_VERSION" val="SCORM 2004 (2nd edition)"/>
  <p:tag name="ISPRING_ULTRA_SCORM_COURCE_TITLE" val="loi chao"/>
  <p:tag name="ISPRING_ULTRA_SCORM_COURSE_ID" val="F7ACC2B3-232F-462A-8FF1-9665D7FD6FD6"/>
  <p:tag name="ISPRING_CMI5_LAUNCH_METHOD" val="any window"/>
  <p:tag name="ISPRINGCLOUDFOLDERID" val="1"/>
  <p:tag name="ISPRINGONLINEFOLDERID" val="1"/>
  <p:tag name="ISPRING_OUTPUT_FOLDER" val="[[&quot;\uFFFD\u0007\u0002\uFFFD{922B3C48-57E0-4212-BDF6-41558BA8EA54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loi chao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2954521b-b4ab-4ce3-8aa8-8bfa99a4c36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</TotalTime>
  <Words>425</Words>
  <Application>Microsoft Office PowerPoint</Application>
  <PresentationFormat>On-screen Show (16:9)</PresentationFormat>
  <Paragraphs>135</Paragraphs>
  <Slides>21</Slides>
  <Notes>21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Times New Roman</vt:lpstr>
      <vt:lpstr>Arial</vt:lpstr>
      <vt:lpstr>Calibri</vt:lpstr>
      <vt:lpstr>HP001 4 hàng</vt:lpstr>
      <vt:lpstr>Arial-Rounded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loi chao</dc:title>
  <dc:creator>Pham Thi Minh Phuong</dc:creator>
  <cp:lastModifiedBy>Vũ  Hạnh</cp:lastModifiedBy>
  <cp:revision>73</cp:revision>
  <dcterms:created xsi:type="dcterms:W3CDTF">2020-08-13T09:19:08Z</dcterms:created>
  <dcterms:modified xsi:type="dcterms:W3CDTF">2025-03-11T13:29:58Z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