
<file path=[Content_Types].xml><?xml version="1.0" encoding="utf-8"?>
<Types xmlns="http://schemas.openxmlformats.org/package/2006/content-types">
  <Default Extension="fntdata" ContentType="application/x-fontdata"/>
  <Default Extension="gif" ContentType="video/unknown"/>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75" r:id="rId6"/>
    <p:sldId id="276" r:id="rId7"/>
    <p:sldId id="291" r:id="rId8"/>
    <p:sldId id="293" r:id="rId9"/>
    <p:sldId id="292" r:id="rId10"/>
    <p:sldId id="294" r:id="rId11"/>
    <p:sldId id="296" r:id="rId12"/>
    <p:sldId id="279" r:id="rId13"/>
    <p:sldId id="281" r:id="rId14"/>
    <p:sldId id="282" r:id="rId15"/>
    <p:sldId id="288" r:id="rId16"/>
    <p:sldId id="280" r:id="rId17"/>
    <p:sldId id="283" r:id="rId18"/>
    <p:sldId id="284" r:id="rId19"/>
    <p:sldId id="285" r:id="rId20"/>
    <p:sldId id="272" r:id="rId21"/>
    <p:sldId id="286" r:id="rId22"/>
    <p:sldId id="287" r:id="rId23"/>
    <p:sldId id="297" r:id="rId24"/>
  </p:sldIdLst>
  <p:sldSz cx="9144000" cy="5143500" type="screen16x9"/>
  <p:notesSz cx="6858000" cy="9144000"/>
  <p:embeddedFontLst>
    <p:embeddedFont>
      <p:font typeface="DFPOP1-W9" panose="020B0604020202020204" charset="-128"/>
      <p:regular r:id="rId26"/>
    </p:embeddedFont>
    <p:embeddedFont>
      <p:font typeface="Arial-Rounded" panose="020B0500000000000000" charset="0"/>
      <p:regular r:id="rId27"/>
    </p:embeddedFont>
    <p:embeddedFont>
      <p:font typeface="HL Hoctro" panose="020B0604020202020204" charset="0"/>
      <p:regular r:id="rId28"/>
    </p:embeddedFont>
    <p:embeddedFont>
      <p:font typeface="HP001 4 hàng" panose="020B0603050302020204" pitchFamily="34" charset="0"/>
      <p:regular r:id="rId29"/>
      <p:bold r:id="rId30"/>
    </p:embeddedFont>
  </p:embeddedFontLst>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75"/>
            <p14:sldId id="276"/>
            <p14:sldId id="291"/>
            <p14:sldId id="293"/>
            <p14:sldId id="292"/>
            <p14:sldId id="294"/>
          </p14:sldIdLst>
        </p14:section>
        <p14:section name="Tiết 2" id="{47239A1A-9B72-4DA5-96A7-F8786F163078}">
          <p14:sldIdLst>
            <p14:sldId id="296"/>
            <p14:sldId id="279"/>
            <p14:sldId id="281"/>
            <p14:sldId id="282"/>
            <p14:sldId id="288"/>
            <p14:sldId id="280"/>
          </p14:sldIdLst>
        </p14:section>
        <p14:section name="Tiết 3" id="{8DB3B22B-32B6-4C3F-838D-DF98A9DBE4B7}">
          <p14:sldIdLst>
            <p14:sldId id="283"/>
          </p14:sldIdLst>
        </p14:section>
        <p14:section name="Tiết 4" id="{30D029CA-39C5-4833-936C-43C5EF842993}">
          <p14:sldIdLst>
            <p14:sldId id="284"/>
            <p14:sldId id="285"/>
            <p14:sldId id="272"/>
            <p14:sldId id="286"/>
            <p14:sldId id="287"/>
            <p14:sldId id="29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738"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5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03049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50799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351057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50637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85331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63976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213733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415773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18918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3289227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4495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5397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310147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58703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137108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117618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557505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0061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notesSlide" Target="../notesSlides/notesSlide12.xml"/><Relationship Id="rId5" Type="http://schemas.openxmlformats.org/officeDocument/2006/relationships/slideLayout" Target="../slideLayouts/slideLayout8.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mp4"/><Relationship Id="rId7" Type="http://schemas.openxmlformats.org/officeDocument/2006/relationships/image" Target="../media/image20.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notesSlide" Target="../notesSlides/notesSlide13.xml"/><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3075226" y="4073598"/>
            <a:ext cx="2037737"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Vũ Thị Hạnh</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61068" y="312955"/>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a:ln>
            <a:solidFill>
              <a:schemeClr val="tx2">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23220"/>
          </a:xfrm>
          <a:prstGeom prst="rect">
            <a:avLst/>
          </a:prstGeom>
        </p:spPr>
        <p:txBody>
          <a:bodyPr wrap="square">
            <a:spAutoFit/>
          </a:bodyPr>
          <a:lstStyle/>
          <a:p>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56" presetClass="path" presetSubtype="0" accel="50000" decel="50000" fill="hold" grpId="1" nodeType="afterEffect">
                                  <p:stCondLst>
                                    <p:cond delay="0"/>
                                  </p:stCondLst>
                                  <p:childTnLst>
                                    <p:animMotion origin="layout" path="M 0.00833 1.23457E-7 L 0.01302 0.28765 " pathEditMode="relative" rAng="0" ptsTypes="AA">
                                      <p:cBhvr>
                                        <p:cTn id="10"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md type="call" cmd="stop">
                                      <p:cBhvr>
                                        <p:cTn id="13" dur="1">
                                          <p:stCondLst>
                                            <p:cond delay="1999"/>
                                          </p:stCondLst>
                                        </p:cTn>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video>
              <p:cMediaNode vol="80000">
                <p:cTn id="20"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52502" y="122921"/>
            <a:ext cx="8505646" cy="461665"/>
          </a:xfrm>
          <a:prstGeom prst="rect">
            <a:avLst/>
          </a:prstGeom>
        </p:spPr>
        <p:txBody>
          <a:bodyPr wrap="square">
            <a:spAutoFit/>
          </a:bodyPr>
          <a:lstStyle/>
          <a:p>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3"/>
          <a:srcRect r="51624" b="18821"/>
          <a:stretch/>
        </p:blipFill>
        <p:spPr bwMode="auto">
          <a:xfrm>
            <a:off x="252502" y="1666178"/>
            <a:ext cx="4252823" cy="3375721"/>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3"/>
          <a:srcRect l="51444" t="18635"/>
          <a:stretch/>
        </p:blipFill>
        <p:spPr bwMode="auto">
          <a:xfrm>
            <a:off x="4876800" y="1676399"/>
            <a:ext cx="4025900" cy="336550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DAECB3AA-DE44-4B2E-8E42-EC1E254E3EC5}"/>
              </a:ext>
            </a:extLst>
          </p:cNvPr>
          <p:cNvSpPr/>
          <p:nvPr/>
        </p:nvSpPr>
        <p:spPr>
          <a:xfrm>
            <a:off x="2592388" y="749686"/>
            <a:ext cx="2360612" cy="523220"/>
          </a:xfrm>
          <a:prstGeom prst="rect">
            <a:avLst/>
          </a:prstGeom>
        </p:spPr>
        <p:txBody>
          <a:bodyPr wrap="square">
            <a:spAutoFit/>
          </a:bodyPr>
          <a:lstStyle/>
          <a:p>
            <a:r>
              <a:rPr lang="en-US" altLang="zh-CN" sz="28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AECB3AA-DE44-4B2E-8E42-EC1E254E3EC5}"/>
              </a:ext>
            </a:extLst>
          </p:cNvPr>
          <p:cNvSpPr/>
          <p:nvPr/>
        </p:nvSpPr>
        <p:spPr>
          <a:xfrm>
            <a:off x="714376" y="749686"/>
            <a:ext cx="1787524" cy="523220"/>
          </a:xfrm>
          <a:prstGeom prst="rect">
            <a:avLst/>
          </a:prstGeom>
        </p:spPr>
        <p:txBody>
          <a:bodyPr wrap="square">
            <a:spAutoFit/>
          </a:bodyPr>
          <a:lstStyle/>
          <a:p>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a:t>
            </a:r>
            <a:r>
              <a:rPr lang="en-US" altLang="zh-CN" sz="28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ọi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DAECB3AA-DE44-4B2E-8E42-EC1E254E3EC5}"/>
              </a:ext>
            </a:extLst>
          </p:cNvPr>
          <p:cNvSpPr/>
          <p:nvPr/>
        </p:nvSpPr>
        <p:spPr>
          <a:xfrm>
            <a:off x="4483100" y="749686"/>
            <a:ext cx="4111624" cy="954107"/>
          </a:xfrm>
          <a:prstGeom prst="rect">
            <a:avLst/>
          </a:prstGeom>
        </p:spPr>
        <p:txBody>
          <a:bodyPr wrap="square">
            <a:spAutoFit/>
          </a:bodyPr>
          <a:lstStyle/>
          <a:p>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28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4.93827E-6 L -0.2625 0.19075 " pathEditMode="relative" rAng="0" ptsTypes="AA">
                                      <p:cBhvr>
                                        <p:cTn id="6" dur="2000" fill="hold"/>
                                        <p:tgtEl>
                                          <p:spTgt spid="6"/>
                                        </p:tgtEl>
                                        <p:attrNameLst>
                                          <p:attrName>ppt_x</p:attrName>
                                          <p:attrName>ppt_y</p:attrName>
                                        </p:attrNameLst>
                                      </p:cBhvr>
                                      <p:rCtr x="-13125" y="953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1.60494E-6 L 0.05973 0.1784 " pathEditMode="relative" rAng="0" ptsTypes="AA">
                                      <p:cBhvr>
                                        <p:cTn id="10" dur="2000" fill="hold"/>
                                        <p:tgtEl>
                                          <p:spTgt spid="10"/>
                                        </p:tgtEl>
                                        <p:attrNameLst>
                                          <p:attrName>ppt_x</p:attrName>
                                          <p:attrName>ppt_y</p:attrName>
                                        </p:attrNameLst>
                                      </p:cBhvr>
                                      <p:rCtr x="2986" y="8920"/>
                                    </p:animMotion>
                                  </p:childTnLst>
                                </p:cTn>
                              </p:par>
                              <p:par>
                                <p:cTn id="11" presetID="42" presetClass="path" presetSubtype="0" accel="50000" decel="50000" fill="hold" grpId="0" nodeType="withEffect">
                                  <p:stCondLst>
                                    <p:cond delay="0"/>
                                  </p:stCondLst>
                                  <p:childTnLst>
                                    <p:animMotion origin="layout" path="M 1.94444E-6 -4.93827E-6 L 0.46666 0.26482 " pathEditMode="relative" rAng="0" ptsTypes="AA">
                                      <p:cBhvr>
                                        <p:cTn id="12" dur="2000" fill="hold"/>
                                        <p:tgtEl>
                                          <p:spTgt spid="9"/>
                                        </p:tgtEl>
                                        <p:attrNameLst>
                                          <p:attrName>ppt_x</p:attrName>
                                          <p:attrName>ppt_y</p:attrName>
                                        </p:attrNameLst>
                                      </p:cBhvr>
                                      <p:rCtr x="23333" y="1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29" y="1557337"/>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6705600" y="2194951"/>
            <a:ext cx="438149"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5108575" y="2571749"/>
            <a:ext cx="441326"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32895" y="224288"/>
            <a:ext cx="8505646" cy="830997"/>
          </a:xfrm>
          <a:prstGeom prst="rect">
            <a:avLst/>
          </a:prstGeom>
        </p:spPr>
        <p:txBody>
          <a:bodyPr wrap="square">
            <a:spAutoFit/>
          </a:bodyPr>
          <a:lstStyle/>
          <a:p>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154077" y="15440"/>
            <a:ext cx="1979523" cy="369332"/>
          </a:xfrm>
          <a:prstGeom prst="rect">
            <a:avLst/>
          </a:prstGeom>
        </p:spPr>
        <p:txBody>
          <a:bodyPr wrap="square">
            <a:spAutoFit/>
          </a:bodyPr>
          <a:lstStyle/>
          <a:p>
            <a:r>
              <a:rPr lang="en-US" altLang="zh-CN" sz="1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1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1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18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tranh</a:t>
            </a:r>
            <a:endParaRPr lang="zh-CN" altLang="en-US" sz="1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3"/>
          <a:srcRect t="29400"/>
          <a:stretch/>
        </p:blipFill>
        <p:spPr bwMode="auto">
          <a:xfrm>
            <a:off x="154077" y="384771"/>
            <a:ext cx="8875623" cy="3569863"/>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154077" y="4095369"/>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154077" y="4557034"/>
            <a:ext cx="8233884"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
        <p:nvSpPr>
          <p:cNvPr id="28" name="Right Arrow 27"/>
          <p:cNvSpPr/>
          <p:nvPr/>
        </p:nvSpPr>
        <p:spPr>
          <a:xfrm rot="5400000" flipV="1">
            <a:off x="6797996" y="3228729"/>
            <a:ext cx="353367" cy="2524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35967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584699" y="2044700"/>
            <a:ext cx="4559301" cy="2876753"/>
          </a:xfrm>
          <a:prstGeom prst="rect">
            <a:avLst/>
          </a:prstGeom>
          <a:noFill/>
        </p:spPr>
        <p:txBody>
          <a:bodyPr lIns="0" tIns="0" rIns="0" bIns="0"/>
          <a:lstStyle/>
          <a:p>
            <a:pPr>
              <a:lnSpc>
                <a:spcPct val="150000"/>
              </a:lnSpc>
            </a:pPr>
            <a:r>
              <a:rPr lang="en-US" sz="1400" dirty="0"/>
              <a:t>       </a:t>
            </a:r>
            <a:r>
              <a:rPr lang="vi-VN" sz="1600" dirty="0">
                <a:latin typeface="Arial-Rounded" charset="0"/>
                <a:ea typeface="Arial-Rounded" charset="0"/>
                <a:cs typeface="Arial-Rounded" charset="0"/>
              </a:rPr>
              <a:t>Công viên đ</a:t>
            </a:r>
            <a:r>
              <a:rPr lang="en-US" sz="1600" dirty="0">
                <a:latin typeface="Arial-Rounded" charset="0"/>
                <a:ea typeface="Arial-Rounded" charset="0"/>
                <a:cs typeface="Arial-Rounded" charset="0"/>
              </a:rPr>
              <a:t>ẹ</a:t>
            </a:r>
            <a:r>
              <a:rPr lang="vi-VN" sz="1600" dirty="0">
                <a:latin typeface="Arial-Rounded" charset="0"/>
                <a:ea typeface="Arial-Rounded" charset="0"/>
                <a:cs typeface="Arial-Rounded" charset="0"/>
              </a:rPr>
              <a:t>p qu</a:t>
            </a:r>
            <a:r>
              <a:rPr lang="en-US" sz="1600" dirty="0">
                <a:latin typeface="Arial-Rounded" charset="0"/>
                <a:ea typeface="Arial-Rounded" charset="0"/>
                <a:cs typeface="Arial-Rounded" charset="0"/>
              </a:rPr>
              <a:t>á</a:t>
            </a:r>
            <a:r>
              <a:rPr lang="vi-VN" sz="1600" dirty="0">
                <a:latin typeface="Arial-Rounded" charset="0"/>
                <a:ea typeface="Arial-Rounded" charset="0"/>
                <a:cs typeface="Arial-Rounded" charset="0"/>
              </a:rPr>
              <a:t>. Nam cứ mài mê xem hết chỗ này đến chỗ khác. Lúc ngoảnh l</a:t>
            </a:r>
            <a:r>
              <a:rPr lang="en-GB" sz="1600" dirty="0">
                <a:latin typeface="Arial-Rounded" charset="0"/>
                <a:ea typeface="Arial-Rounded" charset="0"/>
                <a:cs typeface="Arial-Rounded" charset="0"/>
              </a:rPr>
              <a:t>ạ</a:t>
            </a:r>
            <a:r>
              <a:rPr lang="vi-VN" sz="1600" dirty="0">
                <a:latin typeface="Arial-Rounded" charset="0"/>
                <a:ea typeface="Arial-Rounded" charset="0"/>
                <a:cs typeface="Arial-Rounded" charset="0"/>
              </a:rPr>
              <a:t>i thì không thốy bố và em đâu. Nam vừa chạy tìm vừa gọi “Bố ơi! Bố ơi!”. Hoảng hốt, Nam suýt khóc. Ch</a:t>
            </a:r>
            <a:r>
              <a:rPr lang="en-GB" sz="1600" dirty="0">
                <a:latin typeface="Arial-Rounded" charset="0"/>
                <a:ea typeface="Arial-Rounded" charset="0"/>
                <a:cs typeface="Arial-Rounded" charset="0"/>
              </a:rPr>
              <a:t>ợ</a:t>
            </a:r>
            <a:r>
              <a:rPr lang="vi-VN" sz="16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600" dirty="0">
              <a:latin typeface="Arial-Rounded" charset="0"/>
              <a:ea typeface="Arial-Rounded" charset="0"/>
              <a:cs typeface="Arial-Rounded" charset="0"/>
            </a:endParaRPr>
          </a:p>
          <a:p>
            <a:pPr>
              <a:lnSpc>
                <a:spcPct val="150000"/>
              </a:lnSpc>
            </a:pPr>
            <a:r>
              <a:rPr lang="en-US" sz="1600" i="1" dirty="0">
                <a:latin typeface="Arial-Rounded" charset="0"/>
                <a:ea typeface="Arial-Rounded" charset="0"/>
                <a:cs typeface="Arial-Rounded" charset="0"/>
              </a:rPr>
              <a:t>                     </a:t>
            </a:r>
            <a:r>
              <a:rPr lang="vi-VN" sz="1600" i="1" dirty="0">
                <a:latin typeface="Arial-Rounded" charset="0"/>
                <a:ea typeface="Arial-Rounded" charset="0"/>
                <a:cs typeface="Arial-Rounded" charset="0"/>
              </a:rPr>
              <a:t>     </a:t>
            </a:r>
            <a:r>
              <a:rPr lang="en-US" sz="1600" i="1" dirty="0">
                <a:latin typeface="Arial-Rounded" charset="0"/>
                <a:ea typeface="Arial-Rounded" charset="0"/>
                <a:cs typeface="Arial-Rounded" charset="0"/>
              </a:rPr>
              <a:t>      ( T</a:t>
            </a:r>
            <a:r>
              <a:rPr lang="vi-VN" sz="1600" i="1" dirty="0">
                <a:latin typeface="Arial-Rounded" charset="0"/>
                <a:ea typeface="Arial-Rounded" charset="0"/>
                <a:cs typeface="Arial-Rounded" charset="0"/>
              </a:rPr>
              <a:t>heo</a:t>
            </a:r>
            <a:r>
              <a:rPr lang="vi-VN" sz="1600" dirty="0">
                <a:latin typeface="Arial-Rounded" charset="0"/>
                <a:ea typeface="Arial-Rounded" charset="0"/>
                <a:cs typeface="Arial-Rounded" charset="0"/>
              </a:rPr>
              <a:t> Phạm Thị Thuý - Tuấn Hiển</a:t>
            </a:r>
            <a:r>
              <a:rPr lang="en-US" sz="1600" dirty="0">
                <a:latin typeface="Arial-Rounded" charset="0"/>
                <a:ea typeface="Arial-Rounded" charset="0"/>
                <a:cs typeface="Arial-Rounded" charset="0"/>
              </a:rPr>
              <a:t>)</a:t>
            </a:r>
            <a:endParaRPr lang="en-US" sz="1600" i="1" dirty="0">
              <a:latin typeface="Arial-Rounded" charset="0"/>
              <a:ea typeface="Arial-Rounded" charset="0"/>
              <a:cs typeface="Arial-Rounded" charset="0"/>
            </a:endParaRPr>
          </a:p>
          <a:p>
            <a:pPr indent="228600" algn="just">
              <a:lnSpc>
                <a:spcPct val="150000"/>
              </a:lnSpc>
              <a:spcAft>
                <a:spcPts val="0"/>
              </a:spcAft>
            </a:pPr>
            <a:endParaRPr lang="en-US" sz="1400" dirty="0">
              <a:effectLst/>
              <a:latin typeface="Arial"/>
              <a:ea typeface="Arial"/>
            </a:endParaRPr>
          </a:p>
        </p:txBody>
      </p:sp>
      <p:sp>
        <p:nvSpPr>
          <p:cNvPr id="7" name="Shape 660"/>
          <p:cNvSpPr txBox="1"/>
          <p:nvPr/>
        </p:nvSpPr>
        <p:spPr>
          <a:xfrm>
            <a:off x="95249" y="2628901"/>
            <a:ext cx="4044951" cy="1967230"/>
          </a:xfrm>
          <a:prstGeom prst="rect">
            <a:avLst/>
          </a:prstGeom>
          <a:noFill/>
        </p:spPr>
        <p:txBody>
          <a:bodyPr lIns="0" tIns="0" rIns="0" bIns="0"/>
          <a:lstStyle/>
          <a:p>
            <a:pPr indent="228600" algn="just">
              <a:lnSpc>
                <a:spcPct val="132000"/>
              </a:lnSpc>
              <a:spcAft>
                <a:spcPts val="0"/>
              </a:spcAft>
            </a:pPr>
            <a:r>
              <a:rPr lang="vi-VN" sz="1600" dirty="0">
                <a:latin typeface="Arial-Rounded" charset="0"/>
                <a:ea typeface="Arial-Rounded" charset="0"/>
                <a:cs typeface="Arial-Rounded" charset="0"/>
              </a:rPr>
              <a:t>Sáng chủ nhật, bố cho Nam và em đi công viên. Công viên đông như hội. Khi vào cổng, b</a:t>
            </a:r>
            <a:r>
              <a:rPr lang="en-US" sz="1600" dirty="0">
                <a:latin typeface="Arial-Rounded" charset="0"/>
                <a:ea typeface="Arial-Rounded" charset="0"/>
                <a:cs typeface="Arial-Rounded" charset="0"/>
              </a:rPr>
              <a:t>ố</a:t>
            </a:r>
            <a:r>
              <a:rPr lang="vi-VN" sz="16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600" dirty="0">
                <a:effectLst/>
                <a:latin typeface="Arial-Rounded" charset="0"/>
                <a:ea typeface="Arial-Rounded" charset="0"/>
                <a:cs typeface="Arial-Rounded" charset="0"/>
              </a:rPr>
              <a:t>.</a:t>
            </a:r>
            <a:endParaRPr lang="en-US" sz="1600" dirty="0">
              <a:effectLst/>
              <a:latin typeface="Arial-Rounded" charset="0"/>
              <a:ea typeface="Arial-Rounded" charset="0"/>
              <a:cs typeface="Arial-Rounded" charset="0"/>
            </a:endParaRPr>
          </a:p>
        </p:txBody>
      </p:sp>
      <p:pic>
        <p:nvPicPr>
          <p:cNvPr id="8" name="Picutre 487"/>
          <p:cNvPicPr/>
          <p:nvPr/>
        </p:nvPicPr>
        <p:blipFill rotWithShape="1">
          <a:blip r:embed="rId3"/>
          <a:srcRect t="29400"/>
          <a:stretch/>
        </p:blipFill>
        <p:spPr bwMode="auto">
          <a:xfrm>
            <a:off x="0" y="1"/>
            <a:ext cx="4295776" cy="2209800"/>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4"/>
          <a:srcRect b="74449"/>
          <a:stretch/>
        </p:blipFill>
        <p:spPr bwMode="auto">
          <a:xfrm>
            <a:off x="4406900" y="1"/>
            <a:ext cx="4737099" cy="2044699"/>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288852" y="2214663"/>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a:t>
            </a:r>
            <a:r>
              <a:rPr lang="vi-VN" sz="2600">
                <a:solidFill>
                  <a:schemeClr val="tx1"/>
                </a:solidFill>
                <a:latin typeface="Arial-Rounded" charset="0"/>
                <a:ea typeface="Arial-Rounded" charset="0"/>
                <a:cs typeface="Arial-Rounded" charset="0"/>
              </a:rPr>
              <a:t>cổng n</a:t>
            </a:r>
            <a:r>
              <a:rPr lang="en-US" sz="2600">
                <a:solidFill>
                  <a:schemeClr val="tx1"/>
                </a:solidFill>
                <a:latin typeface="Arial-Rounded" charset="0"/>
                <a:ea typeface="Arial-Rounded" charset="0"/>
                <a:cs typeface="Arial-Rounded" charset="0"/>
              </a:rPr>
              <a:t>ày</a:t>
            </a:r>
            <a:r>
              <a:rPr lang="vi-VN" sz="260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a:t>
            </a:r>
            <a:r>
              <a:rPr lang="vi-VN" sz="2600">
                <a:solidFill>
                  <a:schemeClr val="tx1"/>
                </a:solidFill>
                <a:latin typeface="Arial-Rounded" charset="0"/>
                <a:ea typeface="Arial-Rounded" charset="0"/>
                <a:cs typeface="Arial-Rounded" charset="0"/>
              </a:rPr>
              <a:t>cứ m</a:t>
            </a:r>
            <a:r>
              <a:rPr lang="en-US" sz="2600">
                <a:solidFill>
                  <a:schemeClr val="tx1"/>
                </a:solidFill>
                <a:latin typeface="Arial-Rounded" charset="0"/>
                <a:ea typeface="Arial-Rounded" charset="0"/>
                <a:cs typeface="Arial-Rounded" charset="0"/>
              </a:rPr>
              <a:t>ải</a:t>
            </a:r>
            <a:r>
              <a:rPr lang="vi-VN" sz="260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24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584699" y="2044700"/>
            <a:ext cx="4559301" cy="2876753"/>
          </a:xfrm>
          <a:prstGeom prst="rect">
            <a:avLst/>
          </a:prstGeom>
          <a:noFill/>
        </p:spPr>
        <p:txBody>
          <a:bodyPr lIns="0" tIns="0" rIns="0" bIns="0"/>
          <a:lstStyle/>
          <a:p>
            <a:pPr>
              <a:lnSpc>
                <a:spcPct val="150000"/>
              </a:lnSpc>
            </a:pPr>
            <a:r>
              <a:rPr lang="en-US" sz="1400" dirty="0"/>
              <a:t>       </a:t>
            </a:r>
            <a:r>
              <a:rPr lang="vi-VN" sz="1600" dirty="0">
                <a:latin typeface="Arial-Rounded" charset="0"/>
                <a:ea typeface="Arial-Rounded" charset="0"/>
                <a:cs typeface="Arial-Rounded" charset="0"/>
              </a:rPr>
              <a:t>Công viên đ</a:t>
            </a:r>
            <a:r>
              <a:rPr lang="en-US" sz="1600" dirty="0">
                <a:latin typeface="Arial-Rounded" charset="0"/>
                <a:ea typeface="Arial-Rounded" charset="0"/>
                <a:cs typeface="Arial-Rounded" charset="0"/>
              </a:rPr>
              <a:t>ẹ</a:t>
            </a:r>
            <a:r>
              <a:rPr lang="vi-VN" sz="1600" dirty="0">
                <a:latin typeface="Arial-Rounded" charset="0"/>
                <a:ea typeface="Arial-Rounded" charset="0"/>
                <a:cs typeface="Arial-Rounded" charset="0"/>
              </a:rPr>
              <a:t>p qu</a:t>
            </a:r>
            <a:r>
              <a:rPr lang="en-US" sz="1600" dirty="0">
                <a:latin typeface="Arial-Rounded" charset="0"/>
                <a:ea typeface="Arial-Rounded" charset="0"/>
                <a:cs typeface="Arial-Rounded" charset="0"/>
              </a:rPr>
              <a:t>á</a:t>
            </a:r>
            <a:r>
              <a:rPr lang="vi-VN" sz="1600" dirty="0">
                <a:latin typeface="Arial-Rounded" charset="0"/>
                <a:ea typeface="Arial-Rounded" charset="0"/>
                <a:cs typeface="Arial-Rounded" charset="0"/>
              </a:rPr>
              <a:t>. Nam cứ mài mê xem hết chỗ này đến chỗ khác. Lúc ngoảnh l</a:t>
            </a:r>
            <a:r>
              <a:rPr lang="en-GB" sz="1600" dirty="0">
                <a:latin typeface="Arial-Rounded" charset="0"/>
                <a:ea typeface="Arial-Rounded" charset="0"/>
                <a:cs typeface="Arial-Rounded" charset="0"/>
              </a:rPr>
              <a:t>ạ</a:t>
            </a:r>
            <a:r>
              <a:rPr lang="vi-VN" sz="1600" dirty="0">
                <a:latin typeface="Arial-Rounded" charset="0"/>
                <a:ea typeface="Arial-Rounded" charset="0"/>
                <a:cs typeface="Arial-Rounded" charset="0"/>
              </a:rPr>
              <a:t>i thì không thốy bố và em đâu. Nam vừa chạy tìm vừa gọi “Bố ơi! Bố ơi!”. Hoảng hốt, Nam suýt khóc. Ch</a:t>
            </a:r>
            <a:r>
              <a:rPr lang="en-GB" sz="1600" dirty="0">
                <a:latin typeface="Arial-Rounded" charset="0"/>
                <a:ea typeface="Arial-Rounded" charset="0"/>
                <a:cs typeface="Arial-Rounded" charset="0"/>
              </a:rPr>
              <a:t>ợ</a:t>
            </a:r>
            <a:r>
              <a:rPr lang="vi-VN" sz="16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600" dirty="0">
              <a:latin typeface="Arial-Rounded" charset="0"/>
              <a:ea typeface="Arial-Rounded" charset="0"/>
              <a:cs typeface="Arial-Rounded" charset="0"/>
            </a:endParaRPr>
          </a:p>
          <a:p>
            <a:pPr>
              <a:lnSpc>
                <a:spcPct val="150000"/>
              </a:lnSpc>
            </a:pPr>
            <a:r>
              <a:rPr lang="en-US" sz="1600" i="1" dirty="0">
                <a:latin typeface="Arial-Rounded" charset="0"/>
                <a:ea typeface="Arial-Rounded" charset="0"/>
                <a:cs typeface="Arial-Rounded" charset="0"/>
              </a:rPr>
              <a:t>                     </a:t>
            </a:r>
            <a:r>
              <a:rPr lang="vi-VN" sz="1600" i="1" dirty="0">
                <a:latin typeface="Arial-Rounded" charset="0"/>
                <a:ea typeface="Arial-Rounded" charset="0"/>
                <a:cs typeface="Arial-Rounded" charset="0"/>
              </a:rPr>
              <a:t>     </a:t>
            </a:r>
            <a:r>
              <a:rPr lang="en-US" sz="1600" i="1" dirty="0">
                <a:latin typeface="Arial-Rounded" charset="0"/>
                <a:ea typeface="Arial-Rounded" charset="0"/>
                <a:cs typeface="Arial-Rounded" charset="0"/>
              </a:rPr>
              <a:t>      ( T</a:t>
            </a:r>
            <a:r>
              <a:rPr lang="vi-VN" sz="1600" i="1" dirty="0">
                <a:latin typeface="Arial-Rounded" charset="0"/>
                <a:ea typeface="Arial-Rounded" charset="0"/>
                <a:cs typeface="Arial-Rounded" charset="0"/>
              </a:rPr>
              <a:t>heo</a:t>
            </a:r>
            <a:r>
              <a:rPr lang="vi-VN" sz="1600" dirty="0">
                <a:latin typeface="Arial-Rounded" charset="0"/>
                <a:ea typeface="Arial-Rounded" charset="0"/>
                <a:cs typeface="Arial-Rounded" charset="0"/>
              </a:rPr>
              <a:t> Phạm Thị Thuý - Tuấn Hiển</a:t>
            </a:r>
            <a:r>
              <a:rPr lang="en-US" sz="1600" dirty="0">
                <a:latin typeface="Arial-Rounded" charset="0"/>
                <a:ea typeface="Arial-Rounded" charset="0"/>
                <a:cs typeface="Arial-Rounded" charset="0"/>
              </a:rPr>
              <a:t>)</a:t>
            </a:r>
            <a:endParaRPr lang="en-US" sz="1600" i="1" dirty="0">
              <a:latin typeface="Arial-Rounded" charset="0"/>
              <a:ea typeface="Arial-Rounded" charset="0"/>
              <a:cs typeface="Arial-Rounded" charset="0"/>
            </a:endParaRPr>
          </a:p>
          <a:p>
            <a:pPr indent="228600" algn="just">
              <a:lnSpc>
                <a:spcPct val="150000"/>
              </a:lnSpc>
              <a:spcAft>
                <a:spcPts val="0"/>
              </a:spcAft>
            </a:pPr>
            <a:endParaRPr lang="en-US" sz="1400" dirty="0">
              <a:effectLst/>
              <a:latin typeface="Arial"/>
              <a:ea typeface="Arial"/>
            </a:endParaRPr>
          </a:p>
        </p:txBody>
      </p:sp>
      <p:sp>
        <p:nvSpPr>
          <p:cNvPr id="7" name="Shape 660"/>
          <p:cNvSpPr txBox="1"/>
          <p:nvPr/>
        </p:nvSpPr>
        <p:spPr>
          <a:xfrm>
            <a:off x="95249" y="2628901"/>
            <a:ext cx="4044951" cy="1967230"/>
          </a:xfrm>
          <a:prstGeom prst="rect">
            <a:avLst/>
          </a:prstGeom>
          <a:noFill/>
        </p:spPr>
        <p:txBody>
          <a:bodyPr lIns="0" tIns="0" rIns="0" bIns="0"/>
          <a:lstStyle/>
          <a:p>
            <a:pPr indent="228600" algn="just">
              <a:lnSpc>
                <a:spcPct val="132000"/>
              </a:lnSpc>
              <a:spcAft>
                <a:spcPts val="0"/>
              </a:spcAft>
            </a:pPr>
            <a:r>
              <a:rPr lang="vi-VN" sz="1600" dirty="0">
                <a:latin typeface="Arial-Rounded" charset="0"/>
                <a:ea typeface="Arial-Rounded" charset="0"/>
                <a:cs typeface="Arial-Rounded" charset="0"/>
              </a:rPr>
              <a:t>Sáng chủ nhật, bố cho Nam và em đi công viên. Công viên đông như hội. Khi vào cổng, b</a:t>
            </a:r>
            <a:r>
              <a:rPr lang="en-US" sz="1600" dirty="0">
                <a:latin typeface="Arial-Rounded" charset="0"/>
                <a:ea typeface="Arial-Rounded" charset="0"/>
                <a:cs typeface="Arial-Rounded" charset="0"/>
              </a:rPr>
              <a:t>ố</a:t>
            </a:r>
            <a:r>
              <a:rPr lang="vi-VN" sz="16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600" dirty="0">
                <a:effectLst/>
                <a:latin typeface="Arial-Rounded" charset="0"/>
                <a:ea typeface="Arial-Rounded" charset="0"/>
                <a:cs typeface="Arial-Rounded" charset="0"/>
              </a:rPr>
              <a:t>.</a:t>
            </a:r>
            <a:endParaRPr lang="en-US" sz="1600" dirty="0">
              <a:effectLst/>
              <a:latin typeface="Arial-Rounded" charset="0"/>
              <a:ea typeface="Arial-Rounded" charset="0"/>
              <a:cs typeface="Arial-Rounded" charset="0"/>
            </a:endParaRPr>
          </a:p>
        </p:txBody>
      </p:sp>
      <p:pic>
        <p:nvPicPr>
          <p:cNvPr id="8" name="Picutre 487"/>
          <p:cNvPicPr/>
          <p:nvPr/>
        </p:nvPicPr>
        <p:blipFill rotWithShape="1">
          <a:blip r:embed="rId3"/>
          <a:srcRect t="29400"/>
          <a:stretch/>
        </p:blipFill>
        <p:spPr bwMode="auto">
          <a:xfrm>
            <a:off x="0" y="1"/>
            <a:ext cx="4295776" cy="2209800"/>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4"/>
          <a:srcRect b="74449"/>
          <a:stretch/>
        </p:blipFill>
        <p:spPr bwMode="auto">
          <a:xfrm>
            <a:off x="4406900" y="1"/>
            <a:ext cx="4737099" cy="2044699"/>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288852" y="2214663"/>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4410122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2962" y="728762"/>
            <a:ext cx="7590539" cy="523220"/>
          </a:xfrm>
          <a:prstGeom prst="rect">
            <a:avLst/>
          </a:prstGeom>
        </p:spPr>
        <p:txBody>
          <a:bodyPr wrap="none">
            <a:spAutoFit/>
          </a:bodyPr>
          <a:lstStyle/>
          <a:p>
            <a:r>
              <a:rPr lang="vi-VN" sz="2800">
                <a:latin typeface="Arial-Rounded" charset="0"/>
                <a:ea typeface="Arial-Rounded" charset="0"/>
                <a:cs typeface="Arial-Rounded" charset="0"/>
              </a:rPr>
              <a:t>Sáng chủ nhật, </a:t>
            </a:r>
            <a:r>
              <a:rPr lang="en-US" sz="2800">
                <a:latin typeface="Arial-Rounded" charset="0"/>
                <a:ea typeface="Arial-Rounded" charset="0"/>
                <a:cs typeface="Arial-Rounded" charset="0"/>
              </a:rPr>
              <a:t>  </a:t>
            </a:r>
            <a:r>
              <a:rPr lang="vi-VN" sz="2800">
                <a:latin typeface="Arial-Rounded" charset="0"/>
                <a:ea typeface="Arial-Rounded" charset="0"/>
                <a:cs typeface="Arial-Rounded" charset="0"/>
              </a:rPr>
              <a:t>bố cho Nam và em </a:t>
            </a:r>
            <a:r>
              <a:rPr lang="en-US" sz="2800">
                <a:latin typeface="Arial-Rounded" charset="0"/>
                <a:ea typeface="Arial-Rounded" charset="0"/>
                <a:cs typeface="Arial-Rounded" charset="0"/>
              </a:rPr>
              <a:t> </a:t>
            </a:r>
            <a:r>
              <a:rPr lang="vi-VN" sz="2800">
                <a:latin typeface="Arial-Rounded" charset="0"/>
                <a:ea typeface="Arial-Rounded" charset="0"/>
                <a:cs typeface="Arial-Rounded" charset="0"/>
              </a:rPr>
              <a:t>đi công viên</a:t>
            </a:r>
            <a:r>
              <a:rPr lang="en-US" sz="2800">
                <a:latin typeface="Arial-Rounded" charset="0"/>
                <a:ea typeface="Arial-Rounded" charset="0"/>
                <a:cs typeface="Arial-Rounded" charset="0"/>
              </a:rPr>
              <a:t>.</a:t>
            </a:r>
            <a:endParaRPr lang="en-US" sz="2400"/>
          </a:p>
        </p:txBody>
      </p:sp>
      <p:sp>
        <p:nvSpPr>
          <p:cNvPr id="3" name="Rectangle 2"/>
          <p:cNvSpPr/>
          <p:nvPr/>
        </p:nvSpPr>
        <p:spPr>
          <a:xfrm>
            <a:off x="962962" y="1478062"/>
            <a:ext cx="7577715" cy="523220"/>
          </a:xfrm>
          <a:prstGeom prst="rect">
            <a:avLst/>
          </a:prstGeom>
        </p:spPr>
        <p:txBody>
          <a:bodyPr wrap="none">
            <a:spAutoFit/>
          </a:bodyPr>
          <a:lstStyle/>
          <a:p>
            <a:r>
              <a:rPr lang="vi-VN" sz="2800">
                <a:latin typeface="Arial-Rounded" charset="0"/>
                <a:ea typeface="Arial-Rounded" charset="0"/>
                <a:cs typeface="Arial-Rounded" charset="0"/>
              </a:rPr>
              <a:t>Nam cứ m</a:t>
            </a:r>
            <a:r>
              <a:rPr lang="en-US" sz="2800">
                <a:latin typeface="Arial-Rounded" charset="0"/>
                <a:ea typeface="Arial-Rounded" charset="0"/>
                <a:cs typeface="Arial-Rounded" charset="0"/>
              </a:rPr>
              <a:t>ải</a:t>
            </a:r>
            <a:r>
              <a:rPr lang="vi-VN" sz="2800">
                <a:latin typeface="Arial-Rounded" charset="0"/>
                <a:ea typeface="Arial-Rounded" charset="0"/>
                <a:cs typeface="Arial-Rounded" charset="0"/>
              </a:rPr>
              <a:t> mê xem </a:t>
            </a:r>
            <a:r>
              <a:rPr lang="en-US" sz="2800">
                <a:latin typeface="Arial-Rounded" charset="0"/>
                <a:ea typeface="Arial-Rounded" charset="0"/>
                <a:cs typeface="Arial-Rounded" charset="0"/>
              </a:rPr>
              <a:t>  </a:t>
            </a:r>
            <a:r>
              <a:rPr lang="vi-VN" sz="2800">
                <a:latin typeface="Arial-Rounded" charset="0"/>
                <a:ea typeface="Arial-Rounded" charset="0"/>
                <a:cs typeface="Arial-Rounded" charset="0"/>
              </a:rPr>
              <a:t>hết chỗ này </a:t>
            </a:r>
            <a:r>
              <a:rPr lang="en-US" sz="2800">
                <a:latin typeface="Arial-Rounded" charset="0"/>
                <a:ea typeface="Arial-Rounded" charset="0"/>
                <a:cs typeface="Arial-Rounded" charset="0"/>
              </a:rPr>
              <a:t> </a:t>
            </a:r>
            <a:r>
              <a:rPr lang="vi-VN" sz="2800">
                <a:latin typeface="Arial-Rounded" charset="0"/>
                <a:ea typeface="Arial-Rounded" charset="0"/>
                <a:cs typeface="Arial-Rounded" charset="0"/>
              </a:rPr>
              <a:t>đến chỗ khác.</a:t>
            </a:r>
            <a:endParaRPr lang="en-US" sz="2400"/>
          </a:p>
        </p:txBody>
      </p:sp>
      <p:cxnSp>
        <p:nvCxnSpPr>
          <p:cNvPr id="4" name="Straight Connector 3"/>
          <p:cNvCxnSpPr/>
          <p:nvPr/>
        </p:nvCxnSpPr>
        <p:spPr>
          <a:xfrm flipV="1">
            <a:off x="3338746" y="821303"/>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412146" y="821303"/>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414711" y="821303"/>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518677" y="834003"/>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02346" y="1570603"/>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20046" y="1574344"/>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370806" y="1603385"/>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479565" y="1614180"/>
            <a:ext cx="147871" cy="338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3009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584699" y="2044700"/>
            <a:ext cx="4559301" cy="2876753"/>
          </a:xfrm>
          <a:prstGeom prst="rect">
            <a:avLst/>
          </a:prstGeom>
          <a:noFill/>
        </p:spPr>
        <p:txBody>
          <a:bodyPr lIns="0" tIns="0" rIns="0" bIns="0"/>
          <a:lstStyle/>
          <a:p>
            <a:pPr>
              <a:lnSpc>
                <a:spcPct val="150000"/>
              </a:lnSpc>
            </a:pPr>
            <a:r>
              <a:rPr lang="en-US" sz="1400" dirty="0"/>
              <a:t>       </a:t>
            </a:r>
            <a:r>
              <a:rPr lang="vi-VN" sz="1600" dirty="0">
                <a:latin typeface="Arial-Rounded" charset="0"/>
                <a:ea typeface="Arial-Rounded" charset="0"/>
                <a:cs typeface="Arial-Rounded" charset="0"/>
              </a:rPr>
              <a:t>Công viên đ</a:t>
            </a:r>
            <a:r>
              <a:rPr lang="en-US" sz="1600" dirty="0">
                <a:latin typeface="Arial-Rounded" charset="0"/>
                <a:ea typeface="Arial-Rounded" charset="0"/>
                <a:cs typeface="Arial-Rounded" charset="0"/>
              </a:rPr>
              <a:t>ẹ</a:t>
            </a:r>
            <a:r>
              <a:rPr lang="vi-VN" sz="1600" dirty="0">
                <a:latin typeface="Arial-Rounded" charset="0"/>
                <a:ea typeface="Arial-Rounded" charset="0"/>
                <a:cs typeface="Arial-Rounded" charset="0"/>
              </a:rPr>
              <a:t>p qu</a:t>
            </a:r>
            <a:r>
              <a:rPr lang="en-US" sz="1600" dirty="0">
                <a:latin typeface="Arial-Rounded" charset="0"/>
                <a:ea typeface="Arial-Rounded" charset="0"/>
                <a:cs typeface="Arial-Rounded" charset="0"/>
              </a:rPr>
              <a:t>á</a:t>
            </a:r>
            <a:r>
              <a:rPr lang="vi-VN" sz="1600" dirty="0">
                <a:latin typeface="Arial-Rounded" charset="0"/>
                <a:ea typeface="Arial-Rounded" charset="0"/>
                <a:cs typeface="Arial-Rounded" charset="0"/>
              </a:rPr>
              <a:t>. Nam cứ mài mê xem hết chỗ này đến chỗ khác. Lúc ngoảnh l</a:t>
            </a:r>
            <a:r>
              <a:rPr lang="en-GB" sz="1600" dirty="0">
                <a:latin typeface="Arial-Rounded" charset="0"/>
                <a:ea typeface="Arial-Rounded" charset="0"/>
                <a:cs typeface="Arial-Rounded" charset="0"/>
              </a:rPr>
              <a:t>ạ</a:t>
            </a:r>
            <a:r>
              <a:rPr lang="vi-VN" sz="1600" dirty="0">
                <a:latin typeface="Arial-Rounded" charset="0"/>
                <a:ea typeface="Arial-Rounded" charset="0"/>
                <a:cs typeface="Arial-Rounded" charset="0"/>
              </a:rPr>
              <a:t>i thì không thốy bố và em đâu. Nam vừa chạy tìm vừa gọi “Bố ơi! Bố ơi!”. Hoảng hốt, Nam suýt khóc. Ch</a:t>
            </a:r>
            <a:r>
              <a:rPr lang="en-GB" sz="1600" dirty="0">
                <a:latin typeface="Arial-Rounded" charset="0"/>
                <a:ea typeface="Arial-Rounded" charset="0"/>
                <a:cs typeface="Arial-Rounded" charset="0"/>
              </a:rPr>
              <a:t>ợ</a:t>
            </a:r>
            <a:r>
              <a:rPr lang="vi-VN" sz="16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600" dirty="0">
              <a:latin typeface="Arial-Rounded" charset="0"/>
              <a:ea typeface="Arial-Rounded" charset="0"/>
              <a:cs typeface="Arial-Rounded" charset="0"/>
            </a:endParaRPr>
          </a:p>
          <a:p>
            <a:pPr>
              <a:lnSpc>
                <a:spcPct val="150000"/>
              </a:lnSpc>
            </a:pPr>
            <a:r>
              <a:rPr lang="en-US" sz="1600" i="1" dirty="0">
                <a:latin typeface="Arial-Rounded" charset="0"/>
                <a:ea typeface="Arial-Rounded" charset="0"/>
                <a:cs typeface="Arial-Rounded" charset="0"/>
              </a:rPr>
              <a:t>                     </a:t>
            </a:r>
            <a:r>
              <a:rPr lang="vi-VN" sz="1600" i="1" dirty="0">
                <a:latin typeface="Arial-Rounded" charset="0"/>
                <a:ea typeface="Arial-Rounded" charset="0"/>
                <a:cs typeface="Arial-Rounded" charset="0"/>
              </a:rPr>
              <a:t>     </a:t>
            </a:r>
            <a:r>
              <a:rPr lang="en-US" sz="1600" i="1" dirty="0">
                <a:latin typeface="Arial-Rounded" charset="0"/>
                <a:ea typeface="Arial-Rounded" charset="0"/>
                <a:cs typeface="Arial-Rounded" charset="0"/>
              </a:rPr>
              <a:t>      ( T</a:t>
            </a:r>
            <a:r>
              <a:rPr lang="vi-VN" sz="1600" i="1" dirty="0">
                <a:latin typeface="Arial-Rounded" charset="0"/>
                <a:ea typeface="Arial-Rounded" charset="0"/>
                <a:cs typeface="Arial-Rounded" charset="0"/>
              </a:rPr>
              <a:t>heo</a:t>
            </a:r>
            <a:r>
              <a:rPr lang="vi-VN" sz="1600" dirty="0">
                <a:latin typeface="Arial-Rounded" charset="0"/>
                <a:ea typeface="Arial-Rounded" charset="0"/>
                <a:cs typeface="Arial-Rounded" charset="0"/>
              </a:rPr>
              <a:t> Phạm Thị Thuý - Tuấn Hiển</a:t>
            </a:r>
            <a:r>
              <a:rPr lang="en-US" sz="1600" dirty="0">
                <a:latin typeface="Arial-Rounded" charset="0"/>
                <a:ea typeface="Arial-Rounded" charset="0"/>
                <a:cs typeface="Arial-Rounded" charset="0"/>
              </a:rPr>
              <a:t>)</a:t>
            </a:r>
            <a:endParaRPr lang="en-US" sz="1600" i="1" dirty="0">
              <a:latin typeface="Arial-Rounded" charset="0"/>
              <a:ea typeface="Arial-Rounded" charset="0"/>
              <a:cs typeface="Arial-Rounded" charset="0"/>
            </a:endParaRPr>
          </a:p>
          <a:p>
            <a:pPr indent="228600" algn="just">
              <a:lnSpc>
                <a:spcPct val="150000"/>
              </a:lnSpc>
              <a:spcAft>
                <a:spcPts val="0"/>
              </a:spcAft>
            </a:pPr>
            <a:endParaRPr lang="en-US" sz="1400" dirty="0">
              <a:effectLst/>
              <a:latin typeface="Arial"/>
              <a:ea typeface="Arial"/>
            </a:endParaRPr>
          </a:p>
        </p:txBody>
      </p:sp>
      <p:sp>
        <p:nvSpPr>
          <p:cNvPr id="7" name="Shape 660"/>
          <p:cNvSpPr txBox="1"/>
          <p:nvPr/>
        </p:nvSpPr>
        <p:spPr>
          <a:xfrm>
            <a:off x="95249" y="2628901"/>
            <a:ext cx="4044951" cy="1967230"/>
          </a:xfrm>
          <a:prstGeom prst="rect">
            <a:avLst/>
          </a:prstGeom>
          <a:noFill/>
        </p:spPr>
        <p:txBody>
          <a:bodyPr lIns="0" tIns="0" rIns="0" bIns="0"/>
          <a:lstStyle/>
          <a:p>
            <a:pPr indent="228600" algn="just">
              <a:lnSpc>
                <a:spcPct val="132000"/>
              </a:lnSpc>
              <a:spcAft>
                <a:spcPts val="0"/>
              </a:spcAft>
            </a:pPr>
            <a:r>
              <a:rPr lang="en-US" sz="1600">
                <a:latin typeface="Arial-Rounded" charset="0"/>
                <a:ea typeface="Arial-Rounded" charset="0"/>
                <a:cs typeface="Arial-Rounded" charset="0"/>
              </a:rPr>
              <a:t>   </a:t>
            </a:r>
            <a:r>
              <a:rPr lang="vi-VN" sz="1600">
                <a:latin typeface="Arial-Rounded" charset="0"/>
                <a:ea typeface="Arial-Rounded" charset="0"/>
                <a:cs typeface="Arial-Rounded" charset="0"/>
              </a:rPr>
              <a:t>Sáng </a:t>
            </a:r>
            <a:r>
              <a:rPr lang="vi-VN" sz="1600" dirty="0">
                <a:latin typeface="Arial-Rounded" charset="0"/>
                <a:ea typeface="Arial-Rounded" charset="0"/>
                <a:cs typeface="Arial-Rounded" charset="0"/>
              </a:rPr>
              <a:t>chủ nhật, bố cho Nam và em đi công viên. Công viên đông như hội. Khi vào cổng, b</a:t>
            </a:r>
            <a:r>
              <a:rPr lang="en-US" sz="1600" dirty="0">
                <a:latin typeface="Arial-Rounded" charset="0"/>
                <a:ea typeface="Arial-Rounded" charset="0"/>
                <a:cs typeface="Arial-Rounded" charset="0"/>
              </a:rPr>
              <a:t>ố</a:t>
            </a:r>
            <a:r>
              <a:rPr lang="vi-VN" sz="16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600" dirty="0">
                <a:effectLst/>
                <a:latin typeface="Arial-Rounded" charset="0"/>
                <a:ea typeface="Arial-Rounded" charset="0"/>
                <a:cs typeface="Arial-Rounded" charset="0"/>
              </a:rPr>
              <a:t>.</a:t>
            </a:r>
            <a:endParaRPr lang="en-US" sz="1600" dirty="0">
              <a:effectLst/>
              <a:latin typeface="Arial-Rounded" charset="0"/>
              <a:ea typeface="Arial-Rounded" charset="0"/>
              <a:cs typeface="Arial-Rounded" charset="0"/>
            </a:endParaRPr>
          </a:p>
        </p:txBody>
      </p:sp>
      <p:pic>
        <p:nvPicPr>
          <p:cNvPr id="8" name="Picutre 487"/>
          <p:cNvPicPr/>
          <p:nvPr/>
        </p:nvPicPr>
        <p:blipFill rotWithShape="1">
          <a:blip r:embed="rId3"/>
          <a:srcRect t="29400"/>
          <a:stretch/>
        </p:blipFill>
        <p:spPr bwMode="auto">
          <a:xfrm>
            <a:off x="0" y="1"/>
            <a:ext cx="4295776" cy="2209800"/>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4"/>
          <a:srcRect b="74449"/>
          <a:stretch/>
        </p:blipFill>
        <p:spPr bwMode="auto">
          <a:xfrm>
            <a:off x="4406900" y="1"/>
            <a:ext cx="4737099" cy="2044699"/>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288852" y="2214663"/>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Lưu đồ: Đường kết nối 8">
            <a:extLst>
              <a:ext uri="{FF2B5EF4-FFF2-40B4-BE49-F238E27FC236}">
                <a16:creationId xmlns:a16="http://schemas.microsoft.com/office/drawing/2014/main" id="{A3F0B0FD-818E-4BBD-B401-3895387E3487}"/>
              </a:ext>
            </a:extLst>
          </p:cNvPr>
          <p:cNvSpPr/>
          <p:nvPr/>
        </p:nvSpPr>
        <p:spPr>
          <a:xfrm>
            <a:off x="0" y="259302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8">
            <a:extLst>
              <a:ext uri="{FF2B5EF4-FFF2-40B4-BE49-F238E27FC236}">
                <a16:creationId xmlns:a16="http://schemas.microsoft.com/office/drawing/2014/main" id="{A3F0B0FD-818E-4BBD-B401-3895387E3487}"/>
              </a:ext>
            </a:extLst>
          </p:cNvPr>
          <p:cNvSpPr/>
          <p:nvPr/>
        </p:nvSpPr>
        <p:spPr>
          <a:xfrm>
            <a:off x="4762500" y="20447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69031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488"/>
          <p:cNvPicPr/>
          <p:nvPr/>
        </p:nvPicPr>
        <p:blipFill rotWithShape="1">
          <a:blip r:embed="rId3"/>
          <a:srcRect b="74449"/>
          <a:stretch/>
        </p:blipFill>
        <p:spPr bwMode="auto">
          <a:xfrm>
            <a:off x="4406900" y="1"/>
            <a:ext cx="4737099" cy="5143499"/>
          </a:xfrm>
          <a:prstGeom prst="rect">
            <a:avLst/>
          </a:prstGeom>
          <a:ln>
            <a:noFill/>
          </a:ln>
          <a:extLst>
            <a:ext uri="{53640926-AAD7-44D8-BBD7-CCE9431645EC}">
              <a14:shadowObscured xmlns:a14="http://schemas.microsoft.com/office/drawing/2010/main"/>
            </a:ext>
          </a:extLst>
        </p:spPr>
      </p:pic>
      <p:sp>
        <p:nvSpPr>
          <p:cNvPr id="3" name="矩形 8">
            <a:extLst>
              <a:ext uri="{FF2B5EF4-FFF2-40B4-BE49-F238E27FC236}">
                <a16:creationId xmlns:a16="http://schemas.microsoft.com/office/drawing/2014/main" id="{DAECB3AA-DE44-4B2E-8E42-EC1E254E3EC5}"/>
              </a:ext>
            </a:extLst>
          </p:cNvPr>
          <p:cNvSpPr/>
          <p:nvPr/>
        </p:nvSpPr>
        <p:spPr>
          <a:xfrm>
            <a:off x="330200" y="198239"/>
            <a:ext cx="3581400" cy="954107"/>
          </a:xfrm>
          <a:prstGeom prst="rect">
            <a:avLst/>
          </a:prstGeom>
        </p:spPr>
        <p:txBody>
          <a:bodyPr wrap="square">
            <a:spAutoFit/>
          </a:bodyPr>
          <a:lstStyle/>
          <a:p>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97AFF8F-506F-4519-A1B5-52D97C6C130F}"/>
              </a:ext>
            </a:extLst>
          </p:cNvPr>
          <p:cNvSpPr/>
          <p:nvPr/>
        </p:nvSpPr>
        <p:spPr>
          <a:xfrm>
            <a:off x="330200" y="1394649"/>
            <a:ext cx="3683000" cy="1384995"/>
          </a:xfrm>
          <a:prstGeom prst="rect">
            <a:avLst/>
          </a:prstGeom>
        </p:spPr>
        <p:txBody>
          <a:bodyPr wrap="square">
            <a:spAutoFit/>
          </a:bodyPr>
          <a:lstStyle/>
          <a:p>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9894891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BEF69370-038A-4CCC-B259-2DF7CD5468DF}"/>
              </a:ext>
            </a:extLst>
          </p:cNvPr>
          <p:cNvSpPr/>
          <p:nvPr/>
        </p:nvSpPr>
        <p:spPr>
          <a:xfrm>
            <a:off x="304800" y="743068"/>
            <a:ext cx="3568700" cy="954107"/>
          </a:xfrm>
          <a:prstGeom prst="rect">
            <a:avLst/>
          </a:prstGeom>
        </p:spPr>
        <p:txBody>
          <a:bodyPr wrap="square">
            <a:spAutoFit/>
          </a:bodyPr>
          <a:lstStyle/>
          <a:p>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3"/>
          <a:srcRect t="69997" b="3807"/>
          <a:stretch/>
        </p:blipFill>
        <p:spPr bwMode="auto">
          <a:xfrm>
            <a:off x="4394200" y="0"/>
            <a:ext cx="4749800" cy="50164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 name="ISPRING_LMS_API_VERSION" val="SCORM 2004 (2nd edition)"/>
  <p:tag name="ISPRING_ULTRA_SCORM_COURCE_TITLE" val="neu khong may bi lac"/>
  <p:tag name="ISPRING_ULTRA_SCORM_COURSE_ID" val="D111E3F9-C03F-4837-A5AE-D1932AB5E43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07\u0002\uFFFD{922B3C48-57E0-4212-BDF6-41558BA8EA54}&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neu khong may bi lac"/>
  <p:tag name="ISPRING_FIRST_PUBLISH"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BBF27-AEA7-4E39-9873-833F6E66B524}">
  <ds:schemaRef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2954521b-b4ab-4ce3-8aa8-8bfa99a4c36e"/>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624</TotalTime>
  <Words>1072</Words>
  <Application>Microsoft Office PowerPoint</Application>
  <PresentationFormat>On-screen Show (16:9)</PresentationFormat>
  <Paragraphs>90</Paragraphs>
  <Slides>20</Slides>
  <Notes>20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Times New Roman</vt:lpstr>
      <vt:lpstr>Arial</vt:lpstr>
      <vt:lpstr>HL Hoctro</vt:lpstr>
      <vt:lpstr>Calibri</vt:lpstr>
      <vt:lpstr>Arial-Rounded</vt:lpstr>
      <vt:lpstr>HP001 4 hàng</vt:lpstr>
      <vt:lpstr>DFPOP1-W9</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 khong may bi lac</dc:title>
  <dc:creator>Pham Thi Minh Phuong</dc:creator>
  <cp:lastModifiedBy>Vũ  Hạnh</cp:lastModifiedBy>
  <cp:revision>62</cp:revision>
  <dcterms:created xsi:type="dcterms:W3CDTF">2020-08-13T09:19:08Z</dcterms:created>
  <dcterms:modified xsi:type="dcterms:W3CDTF">2025-03-11T13:34:48Z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