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91" r:id="rId3"/>
    <p:sldId id="277" r:id="rId4"/>
    <p:sldId id="290" r:id="rId5"/>
    <p:sldId id="292" r:id="rId6"/>
    <p:sldId id="293" r:id="rId7"/>
    <p:sldId id="278" r:id="rId8"/>
    <p:sldId id="294" r:id="rId9"/>
    <p:sldId id="285" r:id="rId11"/>
    <p:sldId id="297" r:id="rId12"/>
    <p:sldId id="279" r:id="rId13"/>
    <p:sldId id="270" r:id="rId14"/>
    <p:sldId id="298" r:id="rId15"/>
    <p:sldId id="280" r:id="rId16"/>
    <p:sldId id="281" r:id="rId17"/>
    <p:sldId id="299" r:id="rId18"/>
    <p:sldId id="300" r:id="rId19"/>
    <p:sldId id="289" r:id="rId20"/>
    <p:sldId id="301" r:id="rId21"/>
  </p:sldIdLst>
  <p:sldSz cx="17373600" cy="10058400"/>
  <p:notesSz cx="6858000" cy="9144000"/>
  <p:defaultTextStyle>
    <a:defPPr>
      <a:defRPr lang="en-US"/>
    </a:defPPr>
    <a:lvl1pPr marL="0" algn="l" defTabSz="141414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7390" algn="l" defTabSz="141414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14145" algn="l" defTabSz="141414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21535" algn="l" defTabSz="141414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28290" algn="l" defTabSz="141414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35680" algn="l" defTabSz="141414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42435" algn="l" defTabSz="141414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49825" algn="l" defTabSz="141414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56580" algn="l" defTabSz="141414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  <p15:guide id="4" pos="5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9CCD"/>
    <a:srgbClr val="CA42C0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3" d="100"/>
          <a:sy n="43" d="100"/>
        </p:scale>
        <p:origin x="860" y="72"/>
      </p:cViewPr>
      <p:guideLst>
        <p:guide orient="horz" pos="2160"/>
        <p:guide pos="2880"/>
        <p:guide orient="horz" pos="316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DA4C9-075D-400C-9789-0D789E5BD4D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7641E-6E07-41C0-BF56-51B206B593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7641E-6E07-41C0-BF56-51B206B593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020" y="3124626"/>
            <a:ext cx="14767560" cy="21560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6040" y="5699760"/>
            <a:ext cx="121615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0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2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8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35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42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49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56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95860" y="402805"/>
            <a:ext cx="390906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680" y="402805"/>
            <a:ext cx="1143762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395" y="6463453"/>
            <a:ext cx="14767560" cy="1997710"/>
          </a:xfrm>
        </p:spPr>
        <p:txBody>
          <a:bodyPr anchor="t"/>
          <a:lstStyle>
            <a:lvl1pPr algn="l">
              <a:defRPr sz="62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2395" y="4263182"/>
            <a:ext cx="14767560" cy="2200274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0739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414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215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8282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5356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2424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9498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6565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8680" y="2346963"/>
            <a:ext cx="7673340" cy="663807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31580" y="2346963"/>
            <a:ext cx="7673340" cy="6638078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81" y="2251500"/>
            <a:ext cx="7676357" cy="93831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7390" indent="0">
              <a:buNone/>
              <a:defRPr sz="3100" b="1"/>
            </a:lvl2pPr>
            <a:lvl3pPr marL="1414145" indent="0">
              <a:buNone/>
              <a:defRPr sz="2800" b="1"/>
            </a:lvl3pPr>
            <a:lvl4pPr marL="2121535" indent="0">
              <a:buNone/>
              <a:defRPr sz="2500" b="1"/>
            </a:lvl4pPr>
            <a:lvl5pPr marL="2828290" indent="0">
              <a:buNone/>
              <a:defRPr sz="2500" b="1"/>
            </a:lvl5pPr>
            <a:lvl6pPr marL="3535680" indent="0">
              <a:buNone/>
              <a:defRPr sz="2500" b="1"/>
            </a:lvl6pPr>
            <a:lvl7pPr marL="4242435" indent="0">
              <a:buNone/>
              <a:defRPr sz="2500" b="1"/>
            </a:lvl7pPr>
            <a:lvl8pPr marL="4949825" indent="0">
              <a:buNone/>
              <a:defRPr sz="2500" b="1"/>
            </a:lvl8pPr>
            <a:lvl9pPr marL="565658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681" y="3189817"/>
            <a:ext cx="7676357" cy="579522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25550" y="2251500"/>
            <a:ext cx="7679373" cy="93831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7390" indent="0">
              <a:buNone/>
              <a:defRPr sz="3100" b="1"/>
            </a:lvl2pPr>
            <a:lvl3pPr marL="1414145" indent="0">
              <a:buNone/>
              <a:defRPr sz="2800" b="1"/>
            </a:lvl3pPr>
            <a:lvl4pPr marL="2121535" indent="0">
              <a:buNone/>
              <a:defRPr sz="2500" b="1"/>
            </a:lvl4pPr>
            <a:lvl5pPr marL="2828290" indent="0">
              <a:buNone/>
              <a:defRPr sz="2500" b="1"/>
            </a:lvl5pPr>
            <a:lvl6pPr marL="3535680" indent="0">
              <a:buNone/>
              <a:defRPr sz="2500" b="1"/>
            </a:lvl6pPr>
            <a:lvl7pPr marL="4242435" indent="0">
              <a:buNone/>
              <a:defRPr sz="2500" b="1"/>
            </a:lvl7pPr>
            <a:lvl8pPr marL="4949825" indent="0">
              <a:buNone/>
              <a:defRPr sz="2500" b="1"/>
            </a:lvl8pPr>
            <a:lvl9pPr marL="565658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25550" y="3189817"/>
            <a:ext cx="7679373" cy="579522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3" y="400473"/>
            <a:ext cx="5715795" cy="170434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597" y="400476"/>
            <a:ext cx="9712325" cy="8584566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683" y="2104816"/>
            <a:ext cx="5715795" cy="6880226"/>
          </a:xfrm>
        </p:spPr>
        <p:txBody>
          <a:bodyPr/>
          <a:lstStyle>
            <a:lvl1pPr marL="0" indent="0">
              <a:buNone/>
              <a:defRPr sz="2100"/>
            </a:lvl1pPr>
            <a:lvl2pPr marL="707390" indent="0">
              <a:buNone/>
              <a:defRPr sz="1900"/>
            </a:lvl2pPr>
            <a:lvl3pPr marL="1414145" indent="0">
              <a:buNone/>
              <a:defRPr sz="1600"/>
            </a:lvl3pPr>
            <a:lvl4pPr marL="2121535" indent="0">
              <a:buNone/>
              <a:defRPr sz="1400"/>
            </a:lvl4pPr>
            <a:lvl5pPr marL="2828290" indent="0">
              <a:buNone/>
              <a:defRPr sz="1400"/>
            </a:lvl5pPr>
            <a:lvl6pPr marL="3535680" indent="0">
              <a:buNone/>
              <a:defRPr sz="1400"/>
            </a:lvl6pPr>
            <a:lvl7pPr marL="4242435" indent="0">
              <a:buNone/>
              <a:defRPr sz="1400"/>
            </a:lvl7pPr>
            <a:lvl8pPr marL="4949825" indent="0">
              <a:buNone/>
              <a:defRPr sz="1400"/>
            </a:lvl8pPr>
            <a:lvl9pPr marL="565658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5347" y="7040881"/>
            <a:ext cx="10424160" cy="831216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5347" y="898737"/>
            <a:ext cx="10424160" cy="6035040"/>
          </a:xfrm>
        </p:spPr>
        <p:txBody>
          <a:bodyPr/>
          <a:lstStyle>
            <a:lvl1pPr marL="0" indent="0">
              <a:buNone/>
              <a:defRPr sz="4900"/>
            </a:lvl1pPr>
            <a:lvl2pPr marL="707390" indent="0">
              <a:buNone/>
              <a:defRPr sz="4300"/>
            </a:lvl2pPr>
            <a:lvl3pPr marL="1414145" indent="0">
              <a:buNone/>
              <a:defRPr sz="3700"/>
            </a:lvl3pPr>
            <a:lvl4pPr marL="2121535" indent="0">
              <a:buNone/>
              <a:defRPr sz="3100"/>
            </a:lvl4pPr>
            <a:lvl5pPr marL="2828290" indent="0">
              <a:buNone/>
              <a:defRPr sz="3100"/>
            </a:lvl5pPr>
            <a:lvl6pPr marL="3535680" indent="0">
              <a:buNone/>
              <a:defRPr sz="3100"/>
            </a:lvl6pPr>
            <a:lvl7pPr marL="4242435" indent="0">
              <a:buNone/>
              <a:defRPr sz="3100"/>
            </a:lvl7pPr>
            <a:lvl8pPr marL="4949825" indent="0">
              <a:buNone/>
              <a:defRPr sz="3100"/>
            </a:lvl8pPr>
            <a:lvl9pPr marL="5656580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5347" y="7872097"/>
            <a:ext cx="10424160" cy="1180464"/>
          </a:xfrm>
        </p:spPr>
        <p:txBody>
          <a:bodyPr/>
          <a:lstStyle>
            <a:lvl1pPr marL="0" indent="0">
              <a:buNone/>
              <a:defRPr sz="2100"/>
            </a:lvl1pPr>
            <a:lvl2pPr marL="707390" indent="0">
              <a:buNone/>
              <a:defRPr sz="1900"/>
            </a:lvl2pPr>
            <a:lvl3pPr marL="1414145" indent="0">
              <a:buNone/>
              <a:defRPr sz="1600"/>
            </a:lvl3pPr>
            <a:lvl4pPr marL="2121535" indent="0">
              <a:buNone/>
              <a:defRPr sz="1400"/>
            </a:lvl4pPr>
            <a:lvl5pPr marL="2828290" indent="0">
              <a:buNone/>
              <a:defRPr sz="1400"/>
            </a:lvl5pPr>
            <a:lvl6pPr marL="3535680" indent="0">
              <a:buNone/>
              <a:defRPr sz="1400"/>
            </a:lvl6pPr>
            <a:lvl7pPr marL="4242435" indent="0">
              <a:buNone/>
              <a:defRPr sz="1400"/>
            </a:lvl7pPr>
            <a:lvl8pPr marL="4949825" indent="0">
              <a:buNone/>
              <a:defRPr sz="1400"/>
            </a:lvl8pPr>
            <a:lvl9pPr marL="565658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8680" y="402803"/>
            <a:ext cx="15636240" cy="1676400"/>
          </a:xfrm>
          <a:prstGeom prst="rect">
            <a:avLst/>
          </a:prstGeom>
        </p:spPr>
        <p:txBody>
          <a:bodyPr vert="horz" lIns="141418" tIns="70710" rIns="141418" bIns="7071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680" y="2346963"/>
            <a:ext cx="15636240" cy="6638078"/>
          </a:xfrm>
          <a:prstGeom prst="rect">
            <a:avLst/>
          </a:prstGeom>
        </p:spPr>
        <p:txBody>
          <a:bodyPr vert="horz" lIns="141418" tIns="70710" rIns="141418" bIns="7071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680" y="9322649"/>
            <a:ext cx="4053840" cy="535517"/>
          </a:xfrm>
          <a:prstGeom prst="rect">
            <a:avLst/>
          </a:prstGeom>
        </p:spPr>
        <p:txBody>
          <a:bodyPr vert="horz" lIns="141418" tIns="70710" rIns="141418" bIns="7071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35980" y="9322649"/>
            <a:ext cx="5501640" cy="535517"/>
          </a:xfrm>
          <a:prstGeom prst="rect">
            <a:avLst/>
          </a:prstGeom>
        </p:spPr>
        <p:txBody>
          <a:bodyPr vert="horz" lIns="141418" tIns="70710" rIns="141418" bIns="7071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51080" y="9322649"/>
            <a:ext cx="4053840" cy="535517"/>
          </a:xfrm>
          <a:prstGeom prst="rect">
            <a:avLst/>
          </a:prstGeom>
        </p:spPr>
        <p:txBody>
          <a:bodyPr vert="horz" lIns="141418" tIns="70710" rIns="141418" bIns="7071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14145" rtl="0" eaLnBrk="1" latinLnBrk="0" hangingPunct="1">
        <a:spcBef>
          <a:spcPct val="0"/>
        </a:spcBef>
        <a:buNone/>
        <a:defRPr sz="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0225" indent="-530225" algn="l" defTabSz="1414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8715" indent="-441960" algn="l" defTabSz="1414145" rtl="0" eaLnBrk="1" latinLnBrk="0" hangingPunct="1">
        <a:spcBef>
          <a:spcPct val="20000"/>
        </a:spcBef>
        <a:buFont typeface="Arial" panose="020B0604020202020204" pitchFamily="34" charset="0"/>
        <a:buChar char="–"/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67840" indent="-353695" algn="l" defTabSz="1414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74595" indent="-353695" algn="l" defTabSz="14141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81985" indent="-353695" algn="l" defTabSz="1414145" rtl="0" eaLnBrk="1" latinLnBrk="0" hangingPunct="1">
        <a:spcBef>
          <a:spcPct val="20000"/>
        </a:spcBef>
        <a:buFont typeface="Arial" panose="020B0604020202020204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88740" indent="-353695" algn="l" defTabSz="1414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96130" indent="-353695" algn="l" defTabSz="1414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02885" indent="-353695" algn="l" defTabSz="1414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10275" indent="-353695" algn="l" defTabSz="1414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1414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7390" algn="l" defTabSz="141414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145" algn="l" defTabSz="141414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21535" algn="l" defTabSz="141414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8290" algn="l" defTabSz="141414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35680" algn="l" defTabSz="141414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42435" algn="l" defTabSz="141414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49825" algn="l" defTabSz="141414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56580" algn="l" defTabSz="141414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7+ Hình Nền Slide Powerpoint Đẹp Nhức Nhối Con Ti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7354862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3700" y="2514600"/>
            <a:ext cx="1150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ahnschrift" panose="020B0502040204020203" pitchFamily="34" charset="0"/>
              </a:rPr>
              <a:t>CHÀO MỪNG CÁC CON ĐẾN TIẾT HỌC NGÀY HÔM NAY</a:t>
            </a:r>
            <a:endParaRPr lang="en-US" sz="8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97574" y="0"/>
            <a:ext cx="13676026" cy="1989460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391" t="-94" r="72653" b="74849"/>
          <a:stretch>
            <a:fillRect/>
          </a:stretch>
        </p:blipFill>
        <p:spPr>
          <a:xfrm>
            <a:off x="-24984" y="0"/>
            <a:ext cx="3758784" cy="1752426"/>
          </a:xfrm>
          <a:prstGeom prst="rect">
            <a:avLst/>
          </a:prstGeom>
        </p:spPr>
      </p:pic>
      <p:sp>
        <p:nvSpPr>
          <p:cNvPr id="2" name="AutoShape 2" descr="SGK Scan] ✓ Bài 23: Biết nhận lỗi - Sách Giáo Khoa - Học Online Cùng  Sachgiaibaitap.com"/>
          <p:cNvSpPr>
            <a:spLocks noChangeAspect="1" noChangeArrowheads="1"/>
          </p:cNvSpPr>
          <p:nvPr/>
        </p:nvSpPr>
        <p:spPr bwMode="auto">
          <a:xfrm>
            <a:off x="8534400" y="487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3078" name="Picture 6" descr="Đạo Đức lớp 1. Bài 23. Biết nhận lỗi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t="37778" r="51611" b="9999"/>
          <a:stretch>
            <a:fillRect/>
          </a:stretch>
        </p:blipFill>
        <p:spPr bwMode="auto">
          <a:xfrm>
            <a:off x="457200" y="1867261"/>
            <a:ext cx="7543801" cy="6628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ạo Đức lớp 1. Bài 23. Biết nhận lỗi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3" t="39999" r="12887" b="12223"/>
          <a:stretch>
            <a:fillRect/>
          </a:stretch>
        </p:blipFill>
        <p:spPr bwMode="auto">
          <a:xfrm>
            <a:off x="8534400" y="2285290"/>
            <a:ext cx="8153400" cy="5793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200900" y="2284694"/>
            <a:ext cx="1066800" cy="10681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849600" y="2280946"/>
            <a:ext cx="1066800" cy="10681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18" y="8050371"/>
            <a:ext cx="171343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Bahnschrift" panose="020B0502040204020203" pitchFamily="34" charset="0"/>
              </a:rPr>
              <a:t>: </a:t>
            </a:r>
            <a:r>
              <a:rPr lang="vi-VN" sz="4000" b="1" dirty="0">
                <a:solidFill>
                  <a:srgbClr val="0000FF"/>
                </a:solidFill>
                <a:latin typeface="Bahnschrift" panose="020B0502040204020203" pitchFamily="34" charset="0"/>
              </a:rPr>
              <a:t>Biết nhận lỗi khi làm giây màu vẽ nước ra áo bạn; mải chơi, xô ngã làm bạn bị đau, </a:t>
            </a:r>
            <a:r>
              <a:rPr lang="en-US" sz="4000" b="1" dirty="0">
                <a:solidFill>
                  <a:srgbClr val="0000FF"/>
                </a:solidFill>
                <a:latin typeface="Bahnschrift" panose="020B0502040204020203" pitchFamily="34" charset="0"/>
              </a:rPr>
              <a:t>con </a:t>
            </a:r>
            <a:r>
              <a:rPr lang="en-US" sz="4000" b="1" dirty="0" err="1">
                <a:solidFill>
                  <a:srgbClr val="0000FF"/>
                </a:solidFill>
                <a:latin typeface="Bahnschrift" panose="020B0502040204020203" pitchFamily="34" charset="0"/>
              </a:rPr>
              <a:t>cần</a:t>
            </a:r>
            <a:r>
              <a:rPr lang="vi-VN" sz="4000" b="1" dirty="0">
                <a:solidFill>
                  <a:srgbClr val="0000FF"/>
                </a:solidFill>
                <a:latin typeface="Bahnschrift" panose="020B0502040204020203" pitchFamily="34" charset="0"/>
              </a:rPr>
              <a:t> thành thật xin lỗi </a:t>
            </a:r>
            <a:r>
              <a:rPr lang="en-US" sz="4000" b="1" dirty="0" err="1">
                <a:solidFill>
                  <a:srgbClr val="0000FF"/>
                </a:solidFill>
                <a:latin typeface="Bahnschrift" panose="020B0502040204020203" pitchFamily="34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vi-VN" sz="4000" b="1" dirty="0">
                <a:solidFill>
                  <a:srgbClr val="0000FF"/>
                </a:solidFill>
                <a:latin typeface="Bahnschrift" panose="020B0502040204020203" pitchFamily="34" charset="0"/>
              </a:rPr>
              <a:t>là cách xử lí đáng khen.</a:t>
            </a:r>
            <a:endParaRPr lang="en-US" sz="4000" b="1" dirty="0">
              <a:solidFill>
                <a:srgbClr val="0000FF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28" y="-304800"/>
            <a:ext cx="17559728" cy="1036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62200" y="2819400"/>
            <a:ext cx="11003280" cy="1754397"/>
          </a:xfrm>
        </p:spPr>
        <p:txBody>
          <a:bodyPr>
            <a:noAutofit/>
          </a:bodyPr>
          <a:lstStyle/>
          <a:p>
            <a:r>
              <a:rPr lang="en-US" sz="7200" b="1" noProof="1">
                <a:solidFill>
                  <a:srgbClr val="0000FF"/>
                </a:solidFill>
                <a:latin typeface="HP-089" pitchFamily="34" charset="0"/>
              </a:rPr>
              <a:t>Chia sẻ</a:t>
            </a:r>
            <a:endParaRPr lang="vi-VN" sz="72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022954"/>
            <a:ext cx="14859000" cy="3189789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từng mắc lỗi với ai chưa? </a:t>
            </a:r>
            <a:endParaRPr lang="en-US" sz="6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làm gì để nhận lỗi và sửa lỗi?</a:t>
            </a:r>
            <a:endParaRPr lang="en-US" sz="6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75+ hình nền powerpoint học tập chất lượng full hd cực đẹp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9" y="-17489"/>
            <a:ext cx="17373600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038600"/>
            <a:ext cx="15636240" cy="16764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Constantia" panose="02030602050306030303" pitchFamily="18" charset="0"/>
              </a:rPr>
              <a:t>VẬN DỤNG</a:t>
            </a:r>
            <a:endParaRPr lang="en-US" sz="150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461260" y="-77997"/>
            <a:ext cx="11003280" cy="1754397"/>
          </a:xfrm>
        </p:spPr>
        <p:txBody>
          <a:bodyPr>
            <a:noAutofit/>
          </a:bodyPr>
          <a:lstStyle/>
          <a:p>
            <a:r>
              <a:rPr lang="en-US" sz="5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5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5000" y="779546"/>
            <a:ext cx="9982200" cy="896854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dirty="0"/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4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4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197" t="8298" r="21297" b="10620"/>
          <a:stretch>
            <a:fillRect/>
          </a:stretch>
        </p:blipFill>
        <p:spPr>
          <a:xfrm>
            <a:off x="-16239" y="0"/>
            <a:ext cx="9372600" cy="7156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7570738"/>
            <a:ext cx="1714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Bahnschrift" panose="020B0502040204020203" pitchFamily="34" charset="0"/>
              </a:rPr>
              <a:t>luận</a:t>
            </a:r>
            <a:r>
              <a:rPr lang="en-US" sz="4800" b="1" dirty="0">
                <a:solidFill>
                  <a:srgbClr val="FF0000"/>
                </a:solidFill>
                <a:latin typeface="Bahnschrift" panose="020B0502040204020203" pitchFamily="34" charset="0"/>
              </a:rPr>
              <a:t>: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Khi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mắc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lỗi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biết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nhận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lỗi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và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xin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lỗi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sẽ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được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mọi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người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sẵn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sàng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tha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thứ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yêu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quý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và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tin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tưởng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mình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hơn.Và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vì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thế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chúng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ta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không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nên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đổ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lỗi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cho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người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Bahnschrift" panose="020B0502040204020203" pitchFamily="34" charset="0"/>
              </a:rPr>
              <a:t>khác</a:t>
            </a:r>
            <a:r>
              <a:rPr lang="en-US" sz="4800" dirty="0">
                <a:solidFill>
                  <a:srgbClr val="0000FF"/>
                </a:solidFill>
                <a:latin typeface="Bahnschrift" panose="020B0502040204020203" pitchFamily="34" charset="0"/>
              </a:rPr>
              <a:t>.</a:t>
            </a:r>
            <a:endParaRPr lang="en-US" sz="4800" dirty="0">
              <a:solidFill>
                <a:srgbClr val="0000FF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9601200" y="1676400"/>
            <a:ext cx="7543800" cy="546981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err="1">
                <a:solidFill>
                  <a:schemeClr val="tx1"/>
                </a:solidFill>
              </a:rPr>
              <a:t>Với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bức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tranh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này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các</a:t>
            </a:r>
            <a:r>
              <a:rPr lang="en-US" sz="3600" i="1" dirty="0">
                <a:solidFill>
                  <a:schemeClr val="tx1"/>
                </a:solidFill>
              </a:rPr>
              <a:t> con </a:t>
            </a:r>
            <a:r>
              <a:rPr lang="en-US" sz="3600" i="1" dirty="0" err="1">
                <a:solidFill>
                  <a:schemeClr val="tx1"/>
                </a:solidFill>
              </a:rPr>
              <a:t>nên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khoanh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tay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và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thành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thật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xin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lỗi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mẹ</a:t>
            </a:r>
            <a:r>
              <a:rPr lang="en-US" sz="3600" i="1" dirty="0">
                <a:solidFill>
                  <a:schemeClr val="tx1"/>
                </a:solidFill>
              </a:rPr>
              <a:t>: “</a:t>
            </a:r>
            <a:r>
              <a:rPr lang="en-US" sz="3600" i="1" dirty="0" err="1">
                <a:solidFill>
                  <a:schemeClr val="tx1"/>
                </a:solidFill>
              </a:rPr>
              <a:t>Mẹ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ơi</a:t>
            </a:r>
            <a:r>
              <a:rPr lang="en-US" sz="3600" i="1" dirty="0">
                <a:solidFill>
                  <a:schemeClr val="tx1"/>
                </a:solidFill>
              </a:rPr>
              <a:t>, con </a:t>
            </a:r>
            <a:r>
              <a:rPr lang="en-US" sz="3600" i="1" dirty="0" err="1">
                <a:solidFill>
                  <a:schemeClr val="tx1"/>
                </a:solidFill>
              </a:rPr>
              <a:t>xin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lỗi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mẹ</a:t>
            </a:r>
            <a:r>
              <a:rPr lang="en-US" sz="3600" i="1" dirty="0">
                <a:solidFill>
                  <a:schemeClr val="tx1"/>
                </a:solidFill>
              </a:rPr>
              <a:t> ạ! Con </a:t>
            </a:r>
            <a:r>
              <a:rPr lang="en-US" sz="3600" i="1" dirty="0" err="1">
                <a:solidFill>
                  <a:schemeClr val="tx1"/>
                </a:solidFill>
              </a:rPr>
              <a:t>lỡ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đá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bóng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vào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bình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hoa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nên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bình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hoa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bị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rơi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và</a:t>
            </a:r>
            <a:r>
              <a:rPr lang="en-US" sz="3600" i="1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chemeClr val="tx1"/>
                </a:solidFill>
              </a:rPr>
              <a:t>vỡ</a:t>
            </a:r>
            <a:r>
              <a:rPr lang="en-US" sz="3600" i="1" dirty="0">
                <a:solidFill>
                  <a:schemeClr val="tx1"/>
                </a:solidFill>
              </a:rPr>
              <a:t> ạ!”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ega.com.vn/media/news/2707_nen-slide-chu-de-giao-duc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62" y="0"/>
            <a:ext cx="17407328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3505200"/>
            <a:ext cx="10972800" cy="1989460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pPr algn="ctr"/>
            <a:r>
              <a:rPr lang="en-US" sz="6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60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6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6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6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6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6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60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mega.com.vn/media/news/2707_nen-powerpoint-hoc-tap-dep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30"/>
            <a:ext cx="17373600" cy="990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914400"/>
            <a:ext cx="1386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như em đang chơi trò chơi chạy xe đạp, vô tình chạy ngang một v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nước, nước bắn lên làm ướt cây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một bé gái đứng gần đó, em sẽ làm gì?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5181600"/>
            <a:ext cx="1127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v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ũ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nước và đi về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l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ỗi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xin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vi-VN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gái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4269E-6 1.11111E-6 L 3.74269E-6 -0.07213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4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ổng hợp 200+ hình ảnh cúi đầu cảm ơn mới nhất - Wikipedi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1" y="2403594"/>
            <a:ext cx="3217890" cy="387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-28731" y="23707"/>
            <a:ext cx="4284689" cy="2109893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311" y="505145"/>
            <a:ext cx="4284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Cách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lỗi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8390" y="1520808"/>
            <a:ext cx="13030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vi-VN" sz="5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 người lớn</a:t>
            </a:r>
            <a:r>
              <a:rPr lang="en-US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 khoanh tay, cúi đầu, xưng hô lễ phép, nh</a:t>
            </a:r>
            <a:r>
              <a:rPr lang="en-US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 thẳng vào người</a:t>
            </a:r>
            <a:r>
              <a:rPr lang="en-US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mình xin lỗi.</a:t>
            </a:r>
            <a:endParaRPr lang="en-US" sz="5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vi-VN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 bạn bè</a:t>
            </a:r>
            <a:r>
              <a:rPr lang="vi-VN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có thể nắm tay, nhìn vào bạn</a:t>
            </a:r>
            <a:r>
              <a:rPr lang="en-US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thành thật xin lỗi</a:t>
            </a:r>
            <a:r>
              <a:rPr lang="en-US" sz="5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9" y="6858000"/>
            <a:ext cx="173723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Kết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luận</a:t>
            </a:r>
            <a:r>
              <a:rPr lang="en-US" sz="6000" b="1" dirty="0">
                <a:solidFill>
                  <a:srgbClr val="FF0000"/>
                </a:solidFill>
              </a:rPr>
              <a:t>: </a:t>
            </a:r>
            <a:r>
              <a:rPr lang="en-US" sz="6000" dirty="0" err="1"/>
              <a:t>Để</a:t>
            </a:r>
            <a:r>
              <a:rPr lang="en-US" sz="6000" dirty="0"/>
              <a:t> </a:t>
            </a:r>
            <a:r>
              <a:rPr lang="en-US" sz="6000" dirty="0" err="1"/>
              <a:t>trở</a:t>
            </a:r>
            <a:r>
              <a:rPr lang="en-US" sz="6000" dirty="0"/>
              <a:t> </a:t>
            </a:r>
            <a:r>
              <a:rPr lang="en-US" sz="6000" dirty="0" err="1"/>
              <a:t>thành</a:t>
            </a:r>
            <a:r>
              <a:rPr lang="en-US" sz="6000" dirty="0"/>
              <a:t> </a:t>
            </a:r>
            <a:r>
              <a:rPr lang="en-US" sz="6000" dirty="0" err="1"/>
              <a:t>người</a:t>
            </a:r>
            <a:r>
              <a:rPr lang="en-US" sz="6000" dirty="0"/>
              <a:t> </a:t>
            </a:r>
            <a:r>
              <a:rPr lang="en-US" sz="6000" dirty="0" err="1"/>
              <a:t>biết</a:t>
            </a:r>
            <a:r>
              <a:rPr lang="en-US" sz="6000" dirty="0"/>
              <a:t> </a:t>
            </a:r>
            <a:r>
              <a:rPr lang="en-US" sz="6000" dirty="0" err="1"/>
              <a:t>cư</a:t>
            </a:r>
            <a:r>
              <a:rPr lang="en-US" sz="6000" dirty="0"/>
              <a:t> </a:t>
            </a:r>
            <a:r>
              <a:rPr lang="en-US" sz="6000" dirty="0" err="1"/>
              <a:t>xử</a:t>
            </a:r>
            <a:r>
              <a:rPr lang="en-US" sz="6000" dirty="0"/>
              <a:t> </a:t>
            </a:r>
            <a:r>
              <a:rPr lang="en-US" sz="6000" dirty="0" err="1"/>
              <a:t>lịch</a:t>
            </a:r>
            <a:r>
              <a:rPr lang="en-US" sz="6000" dirty="0"/>
              <a:t> </a:t>
            </a:r>
            <a:r>
              <a:rPr lang="en-US" sz="6000" dirty="0" err="1"/>
              <a:t>sự</a:t>
            </a:r>
            <a:r>
              <a:rPr lang="en-US" sz="6000" dirty="0"/>
              <a:t>, </a:t>
            </a:r>
            <a:r>
              <a:rPr lang="en-US" sz="6000" dirty="0" err="1"/>
              <a:t>em</a:t>
            </a:r>
            <a:r>
              <a:rPr lang="en-US" sz="6000" dirty="0"/>
              <a:t> </a:t>
            </a:r>
            <a:r>
              <a:rPr lang="en-US" sz="6000" dirty="0" err="1"/>
              <a:t>cần</a:t>
            </a:r>
            <a:r>
              <a:rPr lang="en-US" sz="6000" dirty="0"/>
              <a:t> </a:t>
            </a:r>
            <a:r>
              <a:rPr lang="en-US" sz="6000" dirty="0" err="1"/>
              <a:t>biết</a:t>
            </a:r>
            <a:r>
              <a:rPr lang="en-US" sz="6000" dirty="0"/>
              <a:t> </a:t>
            </a:r>
            <a:r>
              <a:rPr lang="en-US" sz="6000" dirty="0" err="1"/>
              <a:t>nhận</a:t>
            </a:r>
            <a:r>
              <a:rPr lang="en-US" sz="6000" dirty="0"/>
              <a:t> </a:t>
            </a:r>
            <a:r>
              <a:rPr lang="en-US" sz="6000" dirty="0" err="1"/>
              <a:t>lỗi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dirty="0" err="1"/>
              <a:t>dũng</a:t>
            </a:r>
            <a:r>
              <a:rPr lang="en-US" sz="6000" dirty="0"/>
              <a:t> </a:t>
            </a:r>
            <a:r>
              <a:rPr lang="en-US" sz="6000" dirty="0" err="1"/>
              <a:t>cảm</a:t>
            </a:r>
            <a:r>
              <a:rPr lang="en-US" sz="6000" dirty="0"/>
              <a:t> </a:t>
            </a:r>
            <a:r>
              <a:rPr lang="en-US" sz="6000" dirty="0" err="1"/>
              <a:t>sửa</a:t>
            </a:r>
            <a:r>
              <a:rPr lang="en-US" sz="6000" dirty="0"/>
              <a:t> </a:t>
            </a:r>
            <a:r>
              <a:rPr lang="en-US" sz="6000" dirty="0" err="1"/>
              <a:t>lỗi</a:t>
            </a:r>
            <a:r>
              <a:rPr lang="en-US" sz="6000" dirty="0"/>
              <a:t>, </a:t>
            </a:r>
            <a:r>
              <a:rPr lang="en-US" sz="6000" dirty="0" err="1"/>
              <a:t>có</a:t>
            </a:r>
            <a:r>
              <a:rPr lang="en-US" sz="6000" dirty="0"/>
              <a:t> </a:t>
            </a:r>
            <a:r>
              <a:rPr lang="en-US" sz="6000" dirty="0" err="1"/>
              <a:t>như</a:t>
            </a:r>
            <a:r>
              <a:rPr lang="en-US" sz="6000" dirty="0"/>
              <a:t> </a:t>
            </a:r>
            <a:r>
              <a:rPr lang="en-US" sz="6000" dirty="0" err="1"/>
              <a:t>vậy</a:t>
            </a:r>
            <a:r>
              <a:rPr lang="en-US" sz="6000" dirty="0"/>
              <a:t> </a:t>
            </a:r>
            <a:r>
              <a:rPr lang="en-US" sz="6000" dirty="0" err="1"/>
              <a:t>em</a:t>
            </a:r>
            <a:r>
              <a:rPr lang="en-US" sz="6000" dirty="0"/>
              <a:t> </a:t>
            </a:r>
            <a:r>
              <a:rPr lang="en-US" sz="6000" dirty="0" err="1"/>
              <a:t>sẽ</a:t>
            </a:r>
            <a:r>
              <a:rPr lang="en-US" sz="6000" dirty="0"/>
              <a:t> </a:t>
            </a:r>
            <a:r>
              <a:rPr lang="en-US" sz="6000" dirty="0" err="1"/>
              <a:t>nhận</a:t>
            </a:r>
            <a:r>
              <a:rPr lang="en-US" sz="6000" dirty="0"/>
              <a:t> </a:t>
            </a:r>
            <a:r>
              <a:rPr lang="en-US" sz="6000" dirty="0" err="1"/>
              <a:t>được</a:t>
            </a:r>
            <a:r>
              <a:rPr lang="en-US" sz="6000" dirty="0"/>
              <a:t> </a:t>
            </a:r>
            <a:r>
              <a:rPr lang="en-US" sz="6000" dirty="0" err="1"/>
              <a:t>sự</a:t>
            </a:r>
            <a:r>
              <a:rPr lang="en-US" sz="6000" dirty="0"/>
              <a:t> </a:t>
            </a:r>
            <a:r>
              <a:rPr lang="en-US" sz="6000" dirty="0" err="1"/>
              <a:t>tha</a:t>
            </a:r>
            <a:r>
              <a:rPr lang="en-US" sz="6000" dirty="0"/>
              <a:t> </a:t>
            </a:r>
            <a:r>
              <a:rPr lang="en-US" sz="6000" dirty="0" err="1"/>
              <a:t>thứ</a:t>
            </a:r>
            <a:r>
              <a:rPr lang="en-US" sz="6000" dirty="0"/>
              <a:t> </a:t>
            </a:r>
            <a:r>
              <a:rPr lang="en-US" sz="6000" dirty="0" err="1"/>
              <a:t>khi</a:t>
            </a:r>
            <a:r>
              <a:rPr lang="en-US" sz="6000" dirty="0"/>
              <a:t> </a:t>
            </a:r>
            <a:r>
              <a:rPr lang="en-US" sz="6000" dirty="0" err="1"/>
              <a:t>em</a:t>
            </a:r>
            <a:r>
              <a:rPr lang="en-US" sz="6000" dirty="0"/>
              <a:t> </a:t>
            </a:r>
            <a:r>
              <a:rPr lang="en-US" sz="6000" dirty="0" err="1"/>
              <a:t>mắc</a:t>
            </a:r>
            <a:r>
              <a:rPr lang="en-US" sz="6000" dirty="0"/>
              <a:t> </a:t>
            </a:r>
            <a:r>
              <a:rPr lang="en-US" sz="6000" dirty="0" err="1"/>
              <a:t>lỗi</a:t>
            </a:r>
            <a:r>
              <a:rPr lang="en-US" sz="6000" dirty="0"/>
              <a:t>.</a:t>
            </a:r>
            <a:endParaRPr lang="en-US" sz="6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50+ hình nền powerpoint cho trẻ mầm mon đẹp, dễ thươ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/>
          <a:stretch>
            <a:fillRect/>
          </a:stretch>
        </p:blipFill>
        <p:spPr bwMode="auto">
          <a:xfrm>
            <a:off x="0" y="6246"/>
            <a:ext cx="17373600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2187810"/>
            <a:ext cx="9829800" cy="4574784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endParaRPr lang="en-US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b="2225"/>
          <a:stretch>
            <a:fillRect/>
          </a:stretch>
        </p:blipFill>
        <p:spPr>
          <a:xfrm>
            <a:off x="-47469" y="16238"/>
            <a:ext cx="17402331" cy="1004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75+ hình nền Powerpoint chuyên nghiệp – background Powerpoint  chuyên nghiệp chất lượng – Địa ốc Vinahom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73600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4038600"/>
            <a:ext cx="11201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" panose="020B0502040204020203" pitchFamily="34" charset="0"/>
              </a:rPr>
              <a:t>KHỞI ĐỘNG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ahnschrift" panose="020B0502040204020203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+ Hình nền Powerpoint đẹp và chất lượng nhấ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" y="0"/>
            <a:ext cx="17373599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728" y="334580"/>
            <a:ext cx="14401800" cy="1447800"/>
          </a:xfrm>
        </p:spPr>
        <p:txBody>
          <a:bodyPr>
            <a:noAutofit/>
          </a:bodyPr>
          <a:lstStyle/>
          <a:p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Sau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Vô-va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mắc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lỗi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342275" y="2039957"/>
            <a:ext cx="16821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Vô-va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7001" y="6640261"/>
            <a:ext cx="1531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Theo con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742066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vi-VN" sz="4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 ta cần biết nhận lỗi khi mắc lỗi. Biết nhận lỗi chứng tỏ mình là người dũng cảm, trung thực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8" y="2925561"/>
            <a:ext cx="1264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Vô-va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4971" y="4683788"/>
            <a:ext cx="1386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Vô-va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772634"/>
            <a:ext cx="17481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Vô-va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558269"/>
            <a:ext cx="13353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0+ ảnh nền Powerpoint dễ thương, cute để làm slid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98"/>
            <a:ext cx="17373600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0"/>
            <a:ext cx="9220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n w="66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5100" y="2209800"/>
            <a:ext cx="1196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23: BIẾT NHẬN LỖI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89+ Hình Nền Powerpoint Đẹp [CHUẨN KHÔNG CẦN CHỈNH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73599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ave 4"/>
          <p:cNvSpPr/>
          <p:nvPr/>
        </p:nvSpPr>
        <p:spPr>
          <a:xfrm>
            <a:off x="4572000" y="1828800"/>
            <a:ext cx="7924800" cy="4114800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0"/>
            <a:ext cx="16248089" cy="896854"/>
          </a:xfrm>
          <a:prstGeom prst="rect">
            <a:avLst/>
          </a:prstGeom>
          <a:noFill/>
        </p:spPr>
        <p:txBody>
          <a:bodyPr wrap="square" lIns="141418" tIns="70710" rIns="141418" bIns="70710" rtlCol="0">
            <a:spAutoFit/>
          </a:bodyPr>
          <a:lstStyle/>
          <a:p>
            <a:r>
              <a:rPr lang="en-US" sz="4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9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33" y="2286000"/>
            <a:ext cx="9041567" cy="777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90088" y="1481401"/>
            <a:ext cx="7802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 trai vô tình giẫm vào chân em gái. Khi thấy em gái khóc vì đau, anh trai đã xin lỗi và hỏi han em.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90087" y="4125898"/>
            <a:ext cx="7802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Tranh 2: Trong lớp học, vào giờ uống sữa, bạn gái vô tình làm đổ sữa vào áo của bạn ngồi bên cạnh và đã xin lỗi bạn</a:t>
            </a:r>
            <a:r>
              <a:rPr lang="vi-VN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9390087" y="7299726"/>
            <a:ext cx="7717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 3: Ba bạn nam chơi đá bóng làm vỡ cửa kính nhà bác hàng xóm nhưng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 nhận lỗi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 lỗi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 cùng nhau trốn đi nơi khác.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75124" y="-438651"/>
            <a:ext cx="27113236" cy="319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100+ hình nền powerpoint tinh tế - hinhanhsieudep.ne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" y="0"/>
            <a:ext cx="17391862" cy="102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90882" y="389444"/>
            <a:ext cx="1425411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dirty="0"/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7540" y="1993526"/>
            <a:ext cx="1424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0970" y="4545926"/>
            <a:ext cx="13525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0880" y="6966432"/>
            <a:ext cx="1325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70+ hình nền PowerPoint học tập, giáo dục, trường học có chọn l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0" y="0"/>
            <a:ext cx="17369852" cy="100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914400"/>
            <a:ext cx="15849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TOP 16 hình nền powerpoint ngộ nghĩnh, đáng yêu nhất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77"/>
            <a:ext cx="17373600" cy="1009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3505200"/>
            <a:ext cx="9525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oloLens MDL2 Assets" panose="050A0102010101010101" pitchFamily="18" charset="0"/>
              </a:rPr>
              <a:t>LUYỆN TẬP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HoloLens MDL2 Assets" panose="050A0102010101010101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2766</Words>
  <Application>WPS Presentation</Application>
  <PresentationFormat>Custom</PresentationFormat>
  <Paragraphs>93</Paragraphs>
  <Slides>18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SimSun</vt:lpstr>
      <vt:lpstr>Wingdings</vt:lpstr>
      <vt:lpstr>Bahnschrift</vt:lpstr>
      <vt:lpstr>Times New Roman</vt:lpstr>
      <vt:lpstr>Calibri</vt:lpstr>
      <vt:lpstr>HoloLens MDL2 Assets</vt:lpstr>
      <vt:lpstr>Microsoft YaHei</vt:lpstr>
      <vt:lpstr>Arial Unicode MS</vt:lpstr>
      <vt:lpstr>HP-089</vt:lpstr>
      <vt:lpstr>Segoe Print</vt:lpstr>
      <vt:lpstr>HP001 TD 4H</vt:lpstr>
      <vt:lpstr>Constantia</vt:lpstr>
      <vt:lpstr>Office Theme</vt:lpstr>
      <vt:lpstr>PowerPoint 演示文稿</vt:lpstr>
      <vt:lpstr>PowerPoint 演示文稿</vt:lpstr>
      <vt:lpstr>* Sau khi được nghe câu chuyện “Cái bình hoa” thì các con hãy cho cô biết bạn Vô-va đã mắc lỗi gì 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Chia sẻ</vt:lpstr>
      <vt:lpstr>VẬN DỤNG</vt:lpstr>
      <vt:lpstr>Vận dụng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Kiều Trang Nguyễn</cp:lastModifiedBy>
  <cp:revision>78</cp:revision>
  <dcterms:created xsi:type="dcterms:W3CDTF">2006-08-16T00:00:00Z</dcterms:created>
  <dcterms:modified xsi:type="dcterms:W3CDTF">2025-03-17T02:34:43Z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17D8FF9E784F4667AC81518D96420086_12</vt:lpwstr>
  </property>
  <property fmtid="{D5CDD505-2E9C-101B-9397-08002B2CF9AE}" pid="3" name="KSOProductBuildVer">
    <vt:lpwstr>1033-12.2.0.20326</vt:lpwstr>
  </property>
</Properties>
</file>