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3"/>
  </p:notesMasterIdLst>
  <p:sldIdLst>
    <p:sldId id="256" r:id="rId5"/>
    <p:sldId id="258" r:id="rId6"/>
    <p:sldId id="275" r:id="rId7"/>
    <p:sldId id="266" r:id="rId8"/>
    <p:sldId id="276" r:id="rId9"/>
    <p:sldId id="291" r:id="rId10"/>
    <p:sldId id="277" r:id="rId11"/>
    <p:sldId id="289" r:id="rId12"/>
  </p:sldIdLst>
  <p:sldSz cx="9144000" cy="5143500" type="screen16x9"/>
  <p:notesSz cx="6858000" cy="9144000"/>
  <p:embeddedFontLst>
    <p:embeddedFont>
      <p:font typeface="DFPOP1-W9" panose="020B0604020202020204" charset="-128"/>
      <p:regular r:id="rId14"/>
    </p:embeddedFont>
    <p:embeddedFont>
      <p:font typeface="Arial-Rounded" panose="020B0500000000000000" charset="0"/>
      <p:regular r:id="rId15"/>
    </p:embeddedFont>
  </p:embeddedFontLst>
  <p:custDataLst>
    <p:tags r:id="rId1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256"/>
          </p14:sldIdLst>
        </p14:section>
        <p14:section name="Tiết 1" id="{694160BE-F2C5-4F1F-9227-A8A060926D5B}">
          <p14:sldIdLst>
            <p14:sldId id="258"/>
            <p14:sldId id="275"/>
            <p14:sldId id="266"/>
            <p14:sldId id="276"/>
            <p14:sldId id="291"/>
            <p14:sldId id="277"/>
            <p14:sldId id="28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420"/>
    <a:srgbClr val="F14420"/>
    <a:srgbClr val="C4D836"/>
    <a:srgbClr val="679C31"/>
    <a:srgbClr val="920000"/>
    <a:srgbClr val="F56636"/>
    <a:srgbClr val="EF2A19"/>
    <a:srgbClr val="A9250B"/>
    <a:srgbClr val="FF6600"/>
    <a:srgbClr val="8CB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643" y="91"/>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2025/3/17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93255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a:t>
            </a:fld>
            <a:endParaRPr lang="zh-CN" altLang="en-US"/>
          </a:p>
        </p:txBody>
      </p:sp>
    </p:spTree>
    <p:extLst>
      <p:ext uri="{BB962C8B-B14F-4D97-AF65-F5344CB8AC3E}">
        <p14:creationId xmlns:p14="http://schemas.microsoft.com/office/powerpoint/2010/main" val="134336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421859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2025/3/17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2025/3/17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2025/3/17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2025/3/17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2025/3/17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2025/3/17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2025/3/17</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2.png"/><Relationship Id="rId12" Type="http://schemas.openxmlformats.org/officeDocument/2006/relationships/image" Target="../media/image1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png"/><Relationship Id="rId11" Type="http://schemas.openxmlformats.org/officeDocument/2006/relationships/image" Target="../media/image12.png"/><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notesSlide" Target="../notesSlides/notesSlide1.xml"/><Relationship Id="rId9" Type="http://schemas.openxmlformats.org/officeDocument/2006/relationships/image" Target="../media/image9.pn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82" name="图片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72" y="321272"/>
            <a:ext cx="9248571" cy="8019887"/>
          </a:xfrm>
          <a:prstGeom prst="rect">
            <a:avLst/>
          </a:prstGeom>
        </p:spPr>
      </p:pic>
      <p:sp>
        <p:nvSpPr>
          <p:cNvPr id="26" name="任意多边形 25"/>
          <p:cNvSpPr/>
          <p:nvPr/>
        </p:nvSpPr>
        <p:spPr>
          <a:xfrm>
            <a:off x="1436915" y="1401208"/>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00" name="组合 99"/>
          <p:cNvGrpSpPr/>
          <p:nvPr/>
        </p:nvGrpSpPr>
        <p:grpSpPr>
          <a:xfrm>
            <a:off x="2117435" y="2749807"/>
            <a:ext cx="4928076" cy="720628"/>
            <a:chOff x="2281392" y="2694234"/>
            <a:chExt cx="4928076" cy="720628"/>
          </a:xfrm>
        </p:grpSpPr>
        <p:sp>
          <p:nvSpPr>
            <p:cNvPr id="93" name="文本框 92"/>
            <p:cNvSpPr txBox="1"/>
            <p:nvPr/>
          </p:nvSpPr>
          <p:spPr>
            <a:xfrm>
              <a:off x="2281392" y="2727523"/>
              <a:ext cx="4872801" cy="687339"/>
            </a:xfrm>
            <a:prstGeom prst="rect">
              <a:avLst/>
            </a:prstGeom>
            <a:noFill/>
          </p:spPr>
          <p:txBody>
            <a:bodyPr wrap="none" rtlCol="0">
              <a:prstTxWarp prst="textDoubleWave1">
                <a:avLst/>
              </a:prstTxWarp>
              <a:spAutoFit/>
            </a:bodyPr>
            <a:lstStyle/>
            <a:p>
              <a:r>
                <a:rPr lang="en-US" altLang="zh-CN" sz="3600" dirty="0">
                  <a:ln w="10160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NẾU KHÔNG MAY BỊ LẠC</a:t>
              </a:r>
              <a:endParaRPr lang="zh-CN" altLang="en-US" sz="3600" dirty="0">
                <a:ln w="10160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5" name="文本框 94"/>
            <p:cNvSpPr txBox="1"/>
            <p:nvPr/>
          </p:nvSpPr>
          <p:spPr>
            <a:xfrm>
              <a:off x="2332368" y="2694234"/>
              <a:ext cx="4872801" cy="687339"/>
            </a:xfrm>
            <a:prstGeom prst="rect">
              <a:avLst/>
            </a:prstGeom>
            <a:noFill/>
          </p:spPr>
          <p:txBody>
            <a:bodyPr wrap="none" rtlCol="0">
              <a:prstTxWarp prst="textDoubleWave1">
                <a:avLst/>
              </a:prstTxWarp>
              <a:spAutoFit/>
            </a:bodyPr>
            <a:lstStyle/>
            <a:p>
              <a:r>
                <a:rPr lang="en-US" altLang="zh-CN" sz="3600"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NẾU KHÔNG MAY BỊ LẠC</a:t>
              </a:r>
              <a:endParaRPr lang="zh-CN" altLang="en-US" sz="3600"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6" name="文本框 95"/>
            <p:cNvSpPr txBox="1"/>
            <p:nvPr/>
          </p:nvSpPr>
          <p:spPr>
            <a:xfrm>
              <a:off x="2336667" y="2715485"/>
              <a:ext cx="4872801" cy="687339"/>
            </a:xfrm>
            <a:prstGeom prst="rect">
              <a:avLst/>
            </a:prstGeom>
            <a:noFill/>
          </p:spPr>
          <p:txBody>
            <a:bodyPr wrap="none" rtlCol="0">
              <a:prstTxWarp prst="textDoubleWave1">
                <a:avLst/>
              </a:prstTxWarp>
              <a:spAutoFit/>
            </a:bodyPr>
            <a:lstStyle/>
            <a:p>
              <a:r>
                <a:rPr lang="en-US" altLang="zh-CN" sz="3600"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NẾU KHÔNG MAY BỊ LẠC</a:t>
              </a:r>
              <a:endParaRPr lang="zh-CN" altLang="en-US" sz="3600"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nvGrpSpPr>
          <p:cNvPr id="99" name="组合 98"/>
          <p:cNvGrpSpPr/>
          <p:nvPr/>
        </p:nvGrpSpPr>
        <p:grpSpPr>
          <a:xfrm>
            <a:off x="3823375" y="1810662"/>
            <a:ext cx="1628781" cy="938719"/>
            <a:chOff x="3295926" y="1799676"/>
            <a:chExt cx="1628781" cy="938719"/>
          </a:xfrm>
        </p:grpSpPr>
        <p:sp>
          <p:nvSpPr>
            <p:cNvPr id="94" name="矩形 93"/>
            <p:cNvSpPr/>
            <p:nvPr/>
          </p:nvSpPr>
          <p:spPr>
            <a:xfrm>
              <a:off x="3295926" y="1815065"/>
              <a:ext cx="1620957" cy="923330"/>
            </a:xfrm>
            <a:prstGeom prst="rect">
              <a:avLst/>
            </a:prstGeom>
          </p:spPr>
          <p:txBody>
            <a:bodyPr wrap="none">
              <a:spAutoFit/>
            </a:bodyPr>
            <a:lstStyle/>
            <a:p>
              <a:r>
                <a:rPr lang="en-US" altLang="zh-CN" sz="5400" b="1" dirty="0" err="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4</a:t>
              </a:r>
              <a:endParaRPr lang="zh-CN" altLang="en-US" sz="48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7" name="矩形 96"/>
            <p:cNvSpPr/>
            <p:nvPr/>
          </p:nvSpPr>
          <p:spPr>
            <a:xfrm>
              <a:off x="3295926" y="1803678"/>
              <a:ext cx="1620957" cy="923330"/>
            </a:xfrm>
            <a:prstGeom prst="rect">
              <a:avLst/>
            </a:prstGeom>
          </p:spPr>
          <p:txBody>
            <a:bodyPr wrap="none">
              <a:spAutoFit/>
            </a:bodyPr>
            <a:lstStyle/>
            <a:p>
              <a:r>
                <a:rPr lang="en-US" altLang="zh-CN" sz="5400" b="1" dirty="0" err="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 4</a:t>
              </a:r>
              <a:endParaRPr lang="zh-CN" altLang="en-US" sz="48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8" name="矩形 97"/>
            <p:cNvSpPr/>
            <p:nvPr/>
          </p:nvSpPr>
          <p:spPr>
            <a:xfrm>
              <a:off x="3303750" y="1799676"/>
              <a:ext cx="1620957" cy="923330"/>
            </a:xfrm>
            <a:prstGeom prst="rect">
              <a:avLst/>
            </a:prstGeom>
          </p:spPr>
          <p:txBody>
            <a:bodyPr wrap="none">
              <a:spAutoFit/>
            </a:bodyPr>
            <a:lstStyle/>
            <a:p>
              <a:pPr algn="l"/>
              <a:r>
                <a:rPr lang="en-US" altLang="zh-CN" sz="5400" b="1" dirty="0" err="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 4</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pic>
        <p:nvPicPr>
          <p:cNvPr id="89" name="图片 88"/>
          <p:cNvPicPr>
            <a:picLocks noChangeAspect="1"/>
          </p:cNvPicPr>
          <p:nvPr/>
        </p:nvPicPr>
        <p:blipFill rotWithShape="1">
          <a:blip r:embed="rId9">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80" name="图片 79"/>
          <p:cNvPicPr>
            <a:picLocks noChangeAspect="1"/>
          </p:cNvPicPr>
          <p:nvPr/>
        </p:nvPicPr>
        <p:blipFill rotWithShape="1">
          <a:blip r:embed="rId10">
            <a:extLst>
              <a:ext uri="{28A0092B-C50C-407E-A947-70E740481C1C}">
                <a14:useLocalDpi xmlns:a14="http://schemas.microsoft.com/office/drawing/2010/main" val="0"/>
              </a:ext>
            </a:extLst>
          </a:blip>
          <a:srcRect l="1" r="77432"/>
          <a:stretch>
            <a:fillRect/>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l="77162"/>
          <a:stretch>
            <a:fillRect/>
          </a:stretch>
        </p:blipFill>
        <p:spPr>
          <a:xfrm>
            <a:off x="7055708" y="3600543"/>
            <a:ext cx="2088292" cy="1215615"/>
          </a:xfrm>
          <a:prstGeom prst="rect">
            <a:avLst/>
          </a:prstGeom>
        </p:spPr>
      </p:pic>
      <p:pic>
        <p:nvPicPr>
          <p:cNvPr id="27" name="图片 26"/>
          <p:cNvPicPr>
            <a:picLocks noChangeAspect="1"/>
          </p:cNvPicPr>
          <p:nvPr/>
        </p:nvPicPr>
        <p:blipFill rotWithShape="1">
          <a:blip r:embed="rId14" cstate="print">
            <a:extLst>
              <a:ext uri="{28A0092B-C50C-407E-A947-70E740481C1C}">
                <a14:useLocalDpi xmlns:a14="http://schemas.microsoft.com/office/drawing/2010/main" val="0"/>
              </a:ext>
            </a:extLst>
          </a:blip>
          <a:srcRect r="45910"/>
          <a:stretch>
            <a:fillRect/>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7 Princess-甜蜜的爱">
            <a:hlinkClick r:id="" action="ppaction://media"/>
          </p:cNvPr>
          <p:cNvPicPr>
            <a:picLocks noChangeAspect="1"/>
          </p:cNvPicPr>
          <p:nvPr>
            <a:audioFile r:link="rId1"/>
            <p:extLst>
              <p:ext uri="{DAA4B4D4-6D71-4841-9C94-3DE7FCFB9230}">
                <p14:media xmlns:p14="http://schemas.microsoft.com/office/powerpoint/2010/main" r:embed="rId2">
                  <p14:trim st="8900"/>
                </p14:media>
              </p:ext>
            </p:extLst>
          </p:nvPr>
        </p:nvPicPr>
        <p:blipFill>
          <a:blip r:embed="rId15"/>
          <a:stretch>
            <a:fillRect/>
          </a:stretch>
        </p:blipFill>
        <p:spPr>
          <a:xfrm>
            <a:off x="9308757" y="-766706"/>
            <a:ext cx="609600" cy="609600"/>
          </a:xfrm>
          <a:prstGeom prst="rect">
            <a:avLst/>
          </a:prstGeom>
        </p:spPr>
      </p:pic>
      <p:sp>
        <p:nvSpPr>
          <p:cNvPr id="4" name="矩形 3"/>
          <p:cNvSpPr/>
          <p:nvPr/>
        </p:nvSpPr>
        <p:spPr>
          <a:xfrm>
            <a:off x="3075226" y="4073598"/>
            <a:ext cx="976549" cy="376834"/>
          </a:xfrm>
          <a:prstGeom prst="rect">
            <a:avLst/>
          </a:prstGeom>
        </p:spPr>
        <p:txBody>
          <a:bodyPr wrap="none">
            <a:spAutoFit/>
          </a:bodyPr>
          <a:lstStyle/>
          <a:p>
            <a:pPr>
              <a:lnSpc>
                <a:spcPct val="150000"/>
              </a:lnSpc>
            </a:pPr>
            <a:r>
              <a:rPr lang="en-US" altLang="zh-CN" sz="1400" b="1" kern="0" dirty="0" err="1">
                <a:latin typeface="Times New Roman" panose="02020603050405020304" pitchFamily="18" charset="0"/>
                <a:ea typeface="微软雅黑" panose="020B0503020204020204" pitchFamily="34" charset="-122"/>
                <a:cs typeface="Times New Roman" panose="02020603050405020304" pitchFamily="18" charset="0"/>
              </a:rPr>
              <a:t>Giáo</a:t>
            </a:r>
            <a:r>
              <a:rPr lang="en-US" altLang="zh-CN" sz="1400" b="1" kern="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b="1" kern="0" dirty="0" err="1">
                <a:latin typeface="Times New Roman" panose="02020603050405020304" pitchFamily="18" charset="0"/>
                <a:ea typeface="微软雅黑" panose="020B0503020204020204" pitchFamily="34" charset="-122"/>
                <a:cs typeface="Times New Roman" panose="02020603050405020304" pitchFamily="18" charset="0"/>
              </a:rPr>
              <a:t>viên</a:t>
            </a:r>
            <a:r>
              <a:rPr lang="en-US" altLang="zh-CN" sz="1400" b="1" ker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1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矩形 97"/>
          <p:cNvSpPr/>
          <p:nvPr/>
        </p:nvSpPr>
        <p:spPr>
          <a:xfrm>
            <a:off x="2168411" y="1706186"/>
            <a:ext cx="4689277" cy="1264660"/>
          </a:xfrm>
          <a:prstGeom prst="rect">
            <a:avLst/>
          </a:prstGeom>
        </p:spPr>
        <p:txBody>
          <a:bodyPr spcFirstLastPara="1" wrap="none" numCol="1">
            <a:prstTxWarp prst="textButto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GB" altLang="zh-CN"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Chủ</a:t>
            </a:r>
            <a:r>
              <a:rPr lang="en-GB"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đề</a:t>
            </a:r>
            <a:r>
              <a:rPr lang="en-GB"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4: </a:t>
            </a:r>
            <a:r>
              <a:rPr lang="en-GB" altLang="zh-CN"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Điều</a:t>
            </a:r>
            <a:r>
              <a:rPr lang="en-GB"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cần</a:t>
            </a:r>
            <a:r>
              <a:rPr lang="en-GB"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biết</a:t>
            </a:r>
            <a:endPar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4000"/>
                            </p:stCondLst>
                            <p:childTnLst>
                              <p:par>
                                <p:cTn id="37" presetID="8" presetClass="emph" presetSubtype="0" fill="hold" nodeType="afterEffect">
                                  <p:stCondLst>
                                    <p:cond delay="0"/>
                                  </p:stCondLst>
                                  <p:childTnLst>
                                    <p:animRot by="21600000">
                                      <p:cBhvr>
                                        <p:cTn id="38" dur="10000" fill="hold"/>
                                        <p:tgtEl>
                                          <p:spTgt spid="23"/>
                                        </p:tgtEl>
                                        <p:attrNameLst>
                                          <p:attrName>r</p:attrName>
                                        </p:attrNameLst>
                                      </p:cBhvr>
                                    </p:animRot>
                                  </p:childTnLst>
                                </p:cTn>
                              </p:par>
                              <p:par>
                                <p:cTn id="39" presetID="22" presetClass="entr" presetSubtype="8" fill="hold" nodeType="withEffect">
                                  <p:stCondLst>
                                    <p:cond delay="50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500"/>
                                        <p:tgtEl>
                                          <p:spTgt spid="80"/>
                                        </p:tgtEl>
                                      </p:cBhvr>
                                    </p:animEffect>
                                  </p:childTnLst>
                                </p:cTn>
                              </p:par>
                              <p:par>
                                <p:cTn id="42" presetID="22" presetClass="entr" presetSubtype="2" fill="hold" nodeType="withEffect">
                                  <p:stCondLst>
                                    <p:cond delay="500"/>
                                  </p:stCondLst>
                                  <p:childTnLst>
                                    <p:set>
                                      <p:cBhvr>
                                        <p:cTn id="43" dur="1" fill="hold">
                                          <p:stCondLst>
                                            <p:cond delay="0"/>
                                          </p:stCondLst>
                                        </p:cTn>
                                        <p:tgtEl>
                                          <p:spTgt spid="86"/>
                                        </p:tgtEl>
                                        <p:attrNameLst>
                                          <p:attrName>style.visibility</p:attrName>
                                        </p:attrNameLst>
                                      </p:cBhvr>
                                      <p:to>
                                        <p:strVal val="visible"/>
                                      </p:to>
                                    </p:set>
                                    <p:animEffect transition="in" filter="wipe(right)">
                                      <p:cBhvr>
                                        <p:cTn id="44" dur="500"/>
                                        <p:tgtEl>
                                          <p:spTgt spid="86"/>
                                        </p:tgtEl>
                                      </p:cBhvr>
                                    </p:animEffect>
                                  </p:childTnLst>
                                </p:cTn>
                              </p:par>
                              <p:par>
                                <p:cTn id="45" presetID="42" presetClass="entr" presetSubtype="0" fill="hold" nodeType="withEffect">
                                  <p:stCondLst>
                                    <p:cond delay="1000"/>
                                  </p:stCondLst>
                                  <p:childTnLst>
                                    <p:set>
                                      <p:cBhvr>
                                        <p:cTn id="46" dur="1" fill="hold">
                                          <p:stCondLst>
                                            <p:cond delay="0"/>
                                          </p:stCondLst>
                                        </p:cTn>
                                        <p:tgtEl>
                                          <p:spTgt spid="108"/>
                                        </p:tgtEl>
                                        <p:attrNameLst>
                                          <p:attrName>style.visibility</p:attrName>
                                        </p:attrNameLst>
                                      </p:cBhvr>
                                      <p:to>
                                        <p:strVal val="visible"/>
                                      </p:to>
                                    </p:set>
                                    <p:animEffect transition="in" filter="fade">
                                      <p:cBhvr>
                                        <p:cTn id="47" dur="1000"/>
                                        <p:tgtEl>
                                          <p:spTgt spid="108"/>
                                        </p:tgtEl>
                                      </p:cBhvr>
                                    </p:animEffect>
                                    <p:anim calcmode="lin" valueType="num">
                                      <p:cBhvr>
                                        <p:cTn id="48" dur="1000" fill="hold"/>
                                        <p:tgtEl>
                                          <p:spTgt spid="108"/>
                                        </p:tgtEl>
                                        <p:attrNameLst>
                                          <p:attrName>ppt_x</p:attrName>
                                        </p:attrNameLst>
                                      </p:cBhvr>
                                      <p:tavLst>
                                        <p:tav tm="0">
                                          <p:val>
                                            <p:strVal val="#ppt_x"/>
                                          </p:val>
                                        </p:tav>
                                        <p:tav tm="100000">
                                          <p:val>
                                            <p:strVal val="#ppt_x"/>
                                          </p:val>
                                        </p:tav>
                                      </p:tavLst>
                                    </p:anim>
                                    <p:anim calcmode="lin" valueType="num">
                                      <p:cBhvr>
                                        <p:cTn id="49" dur="1000" fill="hold"/>
                                        <p:tgtEl>
                                          <p:spTgt spid="10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10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par>
                                <p:cTn id="55" presetID="53" presetClass="entr" presetSubtype="528" fill="hold" nodeType="withEffect">
                                  <p:stCondLst>
                                    <p:cond delay="2000"/>
                                  </p:stCondLst>
                                  <p:childTnLst>
                                    <p:set>
                                      <p:cBhvr>
                                        <p:cTn id="56" dur="1" fill="hold">
                                          <p:stCondLst>
                                            <p:cond delay="0"/>
                                          </p:stCondLst>
                                        </p:cTn>
                                        <p:tgtEl>
                                          <p:spTgt spid="2"/>
                                        </p:tgtEl>
                                        <p:attrNameLst>
                                          <p:attrName>style.visibility</p:attrName>
                                        </p:attrNameLst>
                                      </p:cBhvr>
                                      <p:to>
                                        <p:strVal val="visible"/>
                                      </p:to>
                                    </p:set>
                                    <p:anim calcmode="lin" valueType="num">
                                      <p:cBhvr>
                                        <p:cTn id="57" dur="1250" fill="hold"/>
                                        <p:tgtEl>
                                          <p:spTgt spid="2"/>
                                        </p:tgtEl>
                                        <p:attrNameLst>
                                          <p:attrName>ppt_w</p:attrName>
                                        </p:attrNameLst>
                                      </p:cBhvr>
                                      <p:tavLst>
                                        <p:tav tm="0">
                                          <p:val>
                                            <p:fltVal val="0"/>
                                          </p:val>
                                        </p:tav>
                                        <p:tav tm="100000">
                                          <p:val>
                                            <p:strVal val="#ppt_w"/>
                                          </p:val>
                                        </p:tav>
                                      </p:tavLst>
                                    </p:anim>
                                    <p:anim calcmode="lin" valueType="num">
                                      <p:cBhvr>
                                        <p:cTn id="58" dur="1250" fill="hold"/>
                                        <p:tgtEl>
                                          <p:spTgt spid="2"/>
                                        </p:tgtEl>
                                        <p:attrNameLst>
                                          <p:attrName>ppt_h</p:attrName>
                                        </p:attrNameLst>
                                      </p:cBhvr>
                                      <p:tavLst>
                                        <p:tav tm="0">
                                          <p:val>
                                            <p:fltVal val="0"/>
                                          </p:val>
                                        </p:tav>
                                        <p:tav tm="100000">
                                          <p:val>
                                            <p:strVal val="#ppt_h"/>
                                          </p:val>
                                        </p:tav>
                                      </p:tavLst>
                                    </p:anim>
                                    <p:animEffect transition="in" filter="fade">
                                      <p:cBhvr>
                                        <p:cTn id="59" dur="1250"/>
                                        <p:tgtEl>
                                          <p:spTgt spid="2"/>
                                        </p:tgtEl>
                                      </p:cBhvr>
                                    </p:animEffect>
                                    <p:anim calcmode="lin" valueType="num">
                                      <p:cBhvr>
                                        <p:cTn id="60" dur="1250" fill="hold"/>
                                        <p:tgtEl>
                                          <p:spTgt spid="2"/>
                                        </p:tgtEl>
                                        <p:attrNameLst>
                                          <p:attrName>ppt_x</p:attrName>
                                        </p:attrNameLst>
                                      </p:cBhvr>
                                      <p:tavLst>
                                        <p:tav tm="0">
                                          <p:val>
                                            <p:fltVal val="0.5"/>
                                          </p:val>
                                        </p:tav>
                                        <p:tav tm="100000">
                                          <p:val>
                                            <p:strVal val="#ppt_x"/>
                                          </p:val>
                                        </p:tav>
                                      </p:tavLst>
                                    </p:anim>
                                    <p:anim calcmode="lin" valueType="num">
                                      <p:cBhvr>
                                        <p:cTn id="61" dur="1250" fill="hold"/>
                                        <p:tgtEl>
                                          <p:spTgt spid="2"/>
                                        </p:tgtEl>
                                        <p:attrNameLst>
                                          <p:attrName>ppt_y</p:attrName>
                                        </p:attrNameLst>
                                      </p:cBhvr>
                                      <p:tavLst>
                                        <p:tav tm="0">
                                          <p:val>
                                            <p:fltVal val="0.5"/>
                                          </p:val>
                                        </p:tav>
                                        <p:tav tm="100000">
                                          <p:val>
                                            <p:strVal val="#ppt_y"/>
                                          </p:val>
                                        </p:tav>
                                      </p:tavLst>
                                    </p:anim>
                                  </p:childTnLst>
                                </p:cTn>
                              </p:par>
                              <p:par>
                                <p:cTn id="62" presetID="53" presetClass="entr" presetSubtype="16" fill="hold" nodeType="withEffect">
                                  <p:stCondLst>
                                    <p:cond delay="3000"/>
                                  </p:stCondLst>
                                  <p:childTnLst>
                                    <p:set>
                                      <p:cBhvr>
                                        <p:cTn id="63" dur="1" fill="hold">
                                          <p:stCondLst>
                                            <p:cond delay="0"/>
                                          </p:stCondLst>
                                        </p:cTn>
                                        <p:tgtEl>
                                          <p:spTgt spid="99"/>
                                        </p:tgtEl>
                                        <p:attrNameLst>
                                          <p:attrName>style.visibility</p:attrName>
                                        </p:attrNameLst>
                                      </p:cBhvr>
                                      <p:to>
                                        <p:strVal val="visible"/>
                                      </p:to>
                                    </p:set>
                                    <p:anim calcmode="lin" valueType="num">
                                      <p:cBhvr>
                                        <p:cTn id="64" dur="1000" fill="hold"/>
                                        <p:tgtEl>
                                          <p:spTgt spid="99"/>
                                        </p:tgtEl>
                                        <p:attrNameLst>
                                          <p:attrName>ppt_w</p:attrName>
                                        </p:attrNameLst>
                                      </p:cBhvr>
                                      <p:tavLst>
                                        <p:tav tm="0">
                                          <p:val>
                                            <p:fltVal val="0"/>
                                          </p:val>
                                        </p:tav>
                                        <p:tav tm="100000">
                                          <p:val>
                                            <p:strVal val="#ppt_w"/>
                                          </p:val>
                                        </p:tav>
                                      </p:tavLst>
                                    </p:anim>
                                    <p:anim calcmode="lin" valueType="num">
                                      <p:cBhvr>
                                        <p:cTn id="65" dur="1000" fill="hold"/>
                                        <p:tgtEl>
                                          <p:spTgt spid="99"/>
                                        </p:tgtEl>
                                        <p:attrNameLst>
                                          <p:attrName>ppt_h</p:attrName>
                                        </p:attrNameLst>
                                      </p:cBhvr>
                                      <p:tavLst>
                                        <p:tav tm="0">
                                          <p:val>
                                            <p:fltVal val="0"/>
                                          </p:val>
                                        </p:tav>
                                        <p:tav tm="100000">
                                          <p:val>
                                            <p:strVal val="#ppt_h"/>
                                          </p:val>
                                        </p:tav>
                                      </p:tavLst>
                                    </p:anim>
                                    <p:animEffect transition="in" filter="fade">
                                      <p:cBhvr>
                                        <p:cTn id="66" dur="1000"/>
                                        <p:tgtEl>
                                          <p:spTgt spid="99"/>
                                        </p:tgtEl>
                                      </p:cBhvr>
                                    </p:animEffect>
                                  </p:childTnLst>
                                </p:cTn>
                              </p:par>
                              <p:par>
                                <p:cTn id="67" presetID="53" presetClass="entr" presetSubtype="16" fill="hold" nodeType="withEffect">
                                  <p:stCondLst>
                                    <p:cond delay="3000"/>
                                  </p:stCondLst>
                                  <p:childTnLst>
                                    <p:set>
                                      <p:cBhvr>
                                        <p:cTn id="68" dur="1" fill="hold">
                                          <p:stCondLst>
                                            <p:cond delay="0"/>
                                          </p:stCondLst>
                                        </p:cTn>
                                        <p:tgtEl>
                                          <p:spTgt spid="100"/>
                                        </p:tgtEl>
                                        <p:attrNameLst>
                                          <p:attrName>style.visibility</p:attrName>
                                        </p:attrNameLst>
                                      </p:cBhvr>
                                      <p:to>
                                        <p:strVal val="visible"/>
                                      </p:to>
                                    </p:set>
                                    <p:anim calcmode="lin" valueType="num">
                                      <p:cBhvr>
                                        <p:cTn id="69" dur="1000" fill="hold"/>
                                        <p:tgtEl>
                                          <p:spTgt spid="100"/>
                                        </p:tgtEl>
                                        <p:attrNameLst>
                                          <p:attrName>ppt_w</p:attrName>
                                        </p:attrNameLst>
                                      </p:cBhvr>
                                      <p:tavLst>
                                        <p:tav tm="0">
                                          <p:val>
                                            <p:fltVal val="0"/>
                                          </p:val>
                                        </p:tav>
                                        <p:tav tm="100000">
                                          <p:val>
                                            <p:strVal val="#ppt_w"/>
                                          </p:val>
                                        </p:tav>
                                      </p:tavLst>
                                    </p:anim>
                                    <p:anim calcmode="lin" valueType="num">
                                      <p:cBhvr>
                                        <p:cTn id="70" dur="1000" fill="hold"/>
                                        <p:tgtEl>
                                          <p:spTgt spid="100"/>
                                        </p:tgtEl>
                                        <p:attrNameLst>
                                          <p:attrName>ppt_h</p:attrName>
                                        </p:attrNameLst>
                                      </p:cBhvr>
                                      <p:tavLst>
                                        <p:tav tm="0">
                                          <p:val>
                                            <p:fltVal val="0"/>
                                          </p:val>
                                        </p:tav>
                                        <p:tav tm="100000">
                                          <p:val>
                                            <p:strVal val="#ppt_h"/>
                                          </p:val>
                                        </p:tav>
                                      </p:tavLst>
                                    </p:anim>
                                    <p:animEffect transition="in" filter="fade">
                                      <p:cBhvr>
                                        <p:cTn id="71" dur="1000"/>
                                        <p:tgtEl>
                                          <p:spTgt spid="100"/>
                                        </p:tgtEl>
                                      </p:cBhvr>
                                    </p:animEffect>
                                  </p:childTnLst>
                                </p:cTn>
                              </p:par>
                              <p:par>
                                <p:cTn id="72" presetID="14" presetClass="entr" presetSubtype="5" fill="hold" nodeType="withEffect">
                                  <p:stCondLst>
                                    <p:cond delay="3000"/>
                                  </p:stCondLst>
                                  <p:childTnLst>
                                    <p:set>
                                      <p:cBhvr>
                                        <p:cTn id="73" dur="1" fill="hold">
                                          <p:stCondLst>
                                            <p:cond delay="0"/>
                                          </p:stCondLst>
                                        </p:cTn>
                                        <p:tgtEl>
                                          <p:spTgt spid="99"/>
                                        </p:tgtEl>
                                        <p:attrNameLst>
                                          <p:attrName>style.visibility</p:attrName>
                                        </p:attrNameLst>
                                      </p:cBhvr>
                                      <p:to>
                                        <p:strVal val="visible"/>
                                      </p:to>
                                    </p:set>
                                    <p:animEffect transition="in" filter="randombar(vertical)">
                                      <p:cBhvr>
                                        <p:cTn id="74" dur="1500"/>
                                        <p:tgtEl>
                                          <p:spTgt spid="99"/>
                                        </p:tgtEl>
                                      </p:cBhvr>
                                    </p:animEffect>
                                  </p:childTnLst>
                                </p:cTn>
                              </p:par>
                              <p:par>
                                <p:cTn id="75" presetID="14" presetClass="entr" presetSubtype="5" fill="hold" nodeType="withEffect">
                                  <p:stCondLst>
                                    <p:cond delay="3000"/>
                                  </p:stCondLst>
                                  <p:childTnLst>
                                    <p:set>
                                      <p:cBhvr>
                                        <p:cTn id="76" dur="1" fill="hold">
                                          <p:stCondLst>
                                            <p:cond delay="0"/>
                                          </p:stCondLst>
                                        </p:cTn>
                                        <p:tgtEl>
                                          <p:spTgt spid="100"/>
                                        </p:tgtEl>
                                        <p:attrNameLst>
                                          <p:attrName>style.visibility</p:attrName>
                                        </p:attrNameLst>
                                      </p:cBhvr>
                                      <p:to>
                                        <p:strVal val="visible"/>
                                      </p:to>
                                    </p:set>
                                    <p:animEffect transition="in" filter="randombar(vertical)">
                                      <p:cBhvr>
                                        <p:cTn id="77" dur="1500"/>
                                        <p:tgtEl>
                                          <p:spTgt spid="100"/>
                                        </p:tgtEl>
                                      </p:cBhvr>
                                    </p:animEffect>
                                  </p:childTnLst>
                                </p:cTn>
                              </p:par>
                              <p:par>
                                <p:cTn id="78" presetID="37" presetClass="entr" presetSubtype="0" fill="hold" nodeType="withEffect">
                                  <p:stCondLst>
                                    <p:cond delay="300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750"/>
                                        <p:tgtEl>
                                          <p:spTgt spid="99"/>
                                        </p:tgtEl>
                                      </p:cBhvr>
                                    </p:animEffect>
                                    <p:anim calcmode="lin" valueType="num">
                                      <p:cBhvr>
                                        <p:cTn id="81" dur="750" fill="hold"/>
                                        <p:tgtEl>
                                          <p:spTgt spid="99"/>
                                        </p:tgtEl>
                                        <p:attrNameLst>
                                          <p:attrName>ppt_x</p:attrName>
                                        </p:attrNameLst>
                                      </p:cBhvr>
                                      <p:tavLst>
                                        <p:tav tm="0">
                                          <p:val>
                                            <p:strVal val="#ppt_x"/>
                                          </p:val>
                                        </p:tav>
                                        <p:tav tm="100000">
                                          <p:val>
                                            <p:strVal val="#ppt_x"/>
                                          </p:val>
                                        </p:tav>
                                      </p:tavLst>
                                    </p:anim>
                                    <p:anim calcmode="lin" valueType="num">
                                      <p:cBhvr>
                                        <p:cTn id="82" dur="675" decel="100000" fill="hold"/>
                                        <p:tgtEl>
                                          <p:spTgt spid="99"/>
                                        </p:tgtEl>
                                        <p:attrNameLst>
                                          <p:attrName>ppt_y</p:attrName>
                                        </p:attrNameLst>
                                      </p:cBhvr>
                                      <p:tavLst>
                                        <p:tav tm="0">
                                          <p:val>
                                            <p:strVal val="#ppt_y+1"/>
                                          </p:val>
                                        </p:tav>
                                        <p:tav tm="100000">
                                          <p:val>
                                            <p:strVal val="#ppt_y-.03"/>
                                          </p:val>
                                        </p:tav>
                                      </p:tavLst>
                                    </p:anim>
                                    <p:anim calcmode="lin" valueType="num">
                                      <p:cBhvr>
                                        <p:cTn id="83" dur="75" accel="100000" fill="hold">
                                          <p:stCondLst>
                                            <p:cond delay="675"/>
                                          </p:stCondLst>
                                        </p:cTn>
                                        <p:tgtEl>
                                          <p:spTgt spid="99"/>
                                        </p:tgtEl>
                                        <p:attrNameLst>
                                          <p:attrName>ppt_y</p:attrName>
                                        </p:attrNameLst>
                                      </p:cBhvr>
                                      <p:tavLst>
                                        <p:tav tm="0">
                                          <p:val>
                                            <p:strVal val="#ppt_y-.03"/>
                                          </p:val>
                                        </p:tav>
                                        <p:tav tm="100000">
                                          <p:val>
                                            <p:strVal val="#ppt_y"/>
                                          </p:val>
                                        </p:tav>
                                      </p:tavLst>
                                    </p:anim>
                                  </p:childTnLst>
                                </p:cTn>
                              </p:par>
                              <p:par>
                                <p:cTn id="84" presetID="37" presetClass="entr" presetSubtype="0" fill="hold" nodeType="withEffect">
                                  <p:stCondLst>
                                    <p:cond delay="3000"/>
                                  </p:stCondLst>
                                  <p:childTnLst>
                                    <p:set>
                                      <p:cBhvr>
                                        <p:cTn id="85" dur="1" fill="hold">
                                          <p:stCondLst>
                                            <p:cond delay="0"/>
                                          </p:stCondLst>
                                        </p:cTn>
                                        <p:tgtEl>
                                          <p:spTgt spid="100"/>
                                        </p:tgtEl>
                                        <p:attrNameLst>
                                          <p:attrName>style.visibility</p:attrName>
                                        </p:attrNameLst>
                                      </p:cBhvr>
                                      <p:to>
                                        <p:strVal val="visible"/>
                                      </p:to>
                                    </p:set>
                                    <p:animEffect transition="in" filter="fade">
                                      <p:cBhvr>
                                        <p:cTn id="86" dur="750"/>
                                        <p:tgtEl>
                                          <p:spTgt spid="100"/>
                                        </p:tgtEl>
                                      </p:cBhvr>
                                    </p:animEffect>
                                    <p:anim calcmode="lin" valueType="num">
                                      <p:cBhvr>
                                        <p:cTn id="87" dur="750" fill="hold"/>
                                        <p:tgtEl>
                                          <p:spTgt spid="100"/>
                                        </p:tgtEl>
                                        <p:attrNameLst>
                                          <p:attrName>ppt_x</p:attrName>
                                        </p:attrNameLst>
                                      </p:cBhvr>
                                      <p:tavLst>
                                        <p:tav tm="0">
                                          <p:val>
                                            <p:strVal val="#ppt_x"/>
                                          </p:val>
                                        </p:tav>
                                        <p:tav tm="100000">
                                          <p:val>
                                            <p:strVal val="#ppt_x"/>
                                          </p:val>
                                        </p:tav>
                                      </p:tavLst>
                                    </p:anim>
                                    <p:anim calcmode="lin" valueType="num">
                                      <p:cBhvr>
                                        <p:cTn id="88" dur="675" decel="100000" fill="hold"/>
                                        <p:tgtEl>
                                          <p:spTgt spid="100"/>
                                        </p:tgtEl>
                                        <p:attrNameLst>
                                          <p:attrName>ppt_y</p:attrName>
                                        </p:attrNameLst>
                                      </p:cBhvr>
                                      <p:tavLst>
                                        <p:tav tm="0">
                                          <p:val>
                                            <p:strVal val="#ppt_y+1"/>
                                          </p:val>
                                        </p:tav>
                                        <p:tav tm="100000">
                                          <p:val>
                                            <p:strVal val="#ppt_y-.03"/>
                                          </p:val>
                                        </p:tav>
                                      </p:tavLst>
                                    </p:anim>
                                    <p:anim calcmode="lin" valueType="num">
                                      <p:cBhvr>
                                        <p:cTn id="89" dur="75" accel="100000" fill="hold">
                                          <p:stCondLst>
                                            <p:cond delay="675"/>
                                          </p:stCondLst>
                                        </p:cTn>
                                        <p:tgtEl>
                                          <p:spTgt spid="10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0" repeatCount="indefinite" fill="hold" display="0">
                  <p:stCondLst>
                    <p:cond delay="indefinite"/>
                  </p:stCondLst>
                  <p:endCondLst>
                    <p:cond evt="onStopAudio" delay="0">
                      <p:tgtEl>
                        <p:sldTgt/>
                      </p:tgtEl>
                    </p:cond>
                  </p:endCondLst>
                </p:cTn>
                <p:tgtEl>
                  <p:spTgt spid="3"/>
                </p:tgtEl>
              </p:cMediaNode>
            </p:audio>
          </p:childTnLst>
        </p:cTn>
      </p:par>
    </p:tnLst>
    <p:bldLst>
      <p:bldP spid="26" grpId="0" animBg="1"/>
      <p:bldP spid="92" grpId="0" animBg="1"/>
      <p:bldP spid="111" grpId="0" animBg="1"/>
      <p:bldP spid="112" grpId="0" animBg="1"/>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Khởi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矩形 8">
            <a:extLst>
              <a:ext uri="{FF2B5EF4-FFF2-40B4-BE49-F238E27FC236}">
                <a16:creationId xmlns:a16="http://schemas.microsoft.com/office/drawing/2014/main" id="{6F1162E0-5263-4568-95A7-97DE0AA56844}"/>
              </a:ext>
            </a:extLst>
          </p:cNvPr>
          <p:cNvSpPr/>
          <p:nvPr/>
        </p:nvSpPr>
        <p:spPr>
          <a:xfrm>
            <a:off x="319177" y="15440"/>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1.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nhỏ</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trong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Picutre 487"/>
          <p:cNvPicPr/>
          <p:nvPr/>
        </p:nvPicPr>
        <p:blipFill rotWithShape="1">
          <a:blip r:embed="rId2"/>
          <a:srcRect t="29400"/>
          <a:stretch/>
        </p:blipFill>
        <p:spPr bwMode="auto">
          <a:xfrm>
            <a:off x="1933574" y="582743"/>
            <a:ext cx="5276790" cy="3371891"/>
          </a:xfrm>
          <a:prstGeom prst="rect">
            <a:avLst/>
          </a:prstGeom>
          <a:ln>
            <a:noFill/>
          </a:ln>
          <a:extLst>
            <a:ext uri="{53640926-AAD7-44D8-BBD7-CCE9431645EC}">
              <a14:shadowObscured xmlns:a14="http://schemas.microsoft.com/office/drawing/2010/main"/>
            </a:ext>
          </a:extLst>
        </p:spPr>
      </p:pic>
      <p:sp>
        <p:nvSpPr>
          <p:cNvPr id="6" name="矩形 8">
            <a:extLst>
              <a:ext uri="{FF2B5EF4-FFF2-40B4-BE49-F238E27FC236}">
                <a16:creationId xmlns:a16="http://schemas.microsoft.com/office/drawing/2014/main" id="{6F1162E0-5263-4568-95A7-97DE0AA56844}"/>
              </a:ext>
            </a:extLst>
          </p:cNvPr>
          <p:cNvSpPr/>
          <p:nvPr/>
        </p:nvSpPr>
        <p:spPr>
          <a:xfrm>
            <a:off x="319177" y="3886200"/>
            <a:ext cx="8505646" cy="553998"/>
          </a:xfrm>
          <a:prstGeom prst="rect">
            <a:avLst/>
          </a:prstGeom>
        </p:spPr>
        <p:txBody>
          <a:bodyPr wrap="square">
            <a:spAutoFit/>
          </a:bodyPr>
          <a:lstStyle/>
          <a:p>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a.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nhỏ</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đang</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ở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đâu</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Vì</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sao</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ấy</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khóc</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0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矩形 8">
            <a:extLst>
              <a:ext uri="{FF2B5EF4-FFF2-40B4-BE49-F238E27FC236}">
                <a16:creationId xmlns:a16="http://schemas.microsoft.com/office/drawing/2014/main" id="{6F1162E0-5263-4568-95A7-97DE0AA56844}"/>
              </a:ext>
            </a:extLst>
          </p:cNvPr>
          <p:cNvSpPr/>
          <p:nvPr/>
        </p:nvSpPr>
        <p:spPr>
          <a:xfrm>
            <a:off x="310224" y="3880770"/>
            <a:ext cx="8233884" cy="1015663"/>
          </a:xfrm>
          <a:prstGeom prst="rect">
            <a:avLst/>
          </a:prstGeom>
        </p:spPr>
        <p:txBody>
          <a:bodyPr wrap="square">
            <a:spAutoFit/>
          </a:bodyPr>
          <a:lstStyle/>
          <a:p>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b.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gặp</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phải</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trường</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hợp</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như</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nhỏ</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em</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sẽ</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0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5769359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6" grpId="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15987904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66"/>
          <p:cNvSpPr txBox="1"/>
          <p:nvPr/>
        </p:nvSpPr>
        <p:spPr>
          <a:xfrm>
            <a:off x="4606945" y="2716849"/>
            <a:ext cx="4537055" cy="2204604"/>
          </a:xfrm>
          <a:prstGeom prst="rect">
            <a:avLst/>
          </a:prstGeom>
          <a:noFill/>
        </p:spPr>
        <p:txBody>
          <a:bodyPr lIns="0" tIns="0" rIns="0" bIns="0"/>
          <a:lstStyle/>
          <a:p>
            <a:pPr>
              <a:lnSpc>
                <a:spcPct val="150000"/>
              </a:lnSpc>
            </a:pPr>
            <a:r>
              <a:rPr lang="en-US" sz="1200" dirty="0"/>
              <a:t>       </a:t>
            </a:r>
            <a:r>
              <a:rPr lang="vi-VN" sz="1400" dirty="0">
                <a:latin typeface="Arial-Rounded" charset="0"/>
                <a:ea typeface="Arial-Rounded" charset="0"/>
                <a:cs typeface="Arial-Rounded" charset="0"/>
              </a:rPr>
              <a:t>Công viên đ</a:t>
            </a:r>
            <a:r>
              <a:rPr lang="en-US" sz="1400" dirty="0">
                <a:latin typeface="Arial-Rounded" charset="0"/>
                <a:ea typeface="Arial-Rounded" charset="0"/>
                <a:cs typeface="Arial-Rounded" charset="0"/>
              </a:rPr>
              <a:t>ẹ</a:t>
            </a:r>
            <a:r>
              <a:rPr lang="vi-VN" sz="1400" dirty="0">
                <a:latin typeface="Arial-Rounded" charset="0"/>
                <a:ea typeface="Arial-Rounded" charset="0"/>
                <a:cs typeface="Arial-Rounded" charset="0"/>
              </a:rPr>
              <a:t>p qu</a:t>
            </a:r>
            <a:r>
              <a:rPr lang="en-US" sz="1400" dirty="0">
                <a:latin typeface="Arial-Rounded" charset="0"/>
                <a:ea typeface="Arial-Rounded" charset="0"/>
                <a:cs typeface="Arial-Rounded" charset="0"/>
              </a:rPr>
              <a:t>á</a:t>
            </a:r>
            <a:r>
              <a:rPr lang="vi-VN" sz="1400" dirty="0">
                <a:latin typeface="Arial-Rounded" charset="0"/>
                <a:ea typeface="Arial-Rounded" charset="0"/>
                <a:cs typeface="Arial-Rounded" charset="0"/>
              </a:rPr>
              <a:t>. Nam cứ mài mê xem hết chỗ này đến chỗ khác. Lúc ngoảnh l</a:t>
            </a:r>
            <a:r>
              <a:rPr lang="en-GB" sz="1400" dirty="0">
                <a:latin typeface="Arial-Rounded" charset="0"/>
                <a:ea typeface="Arial-Rounded" charset="0"/>
                <a:cs typeface="Arial-Rounded" charset="0"/>
              </a:rPr>
              <a:t>ạ</a:t>
            </a:r>
            <a:r>
              <a:rPr lang="vi-VN" sz="1400" dirty="0">
                <a:latin typeface="Arial-Rounded" charset="0"/>
                <a:ea typeface="Arial-Rounded" charset="0"/>
                <a:cs typeface="Arial-Rounded" charset="0"/>
              </a:rPr>
              <a:t>i thì không thốy bố và em đâu. Nam vừa chạy tìm vừa gọi “Bố ơi! Bố ơi!”. Hoảng hốt, Nam suýt khóc. Ch</a:t>
            </a:r>
            <a:r>
              <a:rPr lang="en-GB" sz="1400" dirty="0">
                <a:latin typeface="Arial-Rounded" charset="0"/>
                <a:ea typeface="Arial-Rounded" charset="0"/>
                <a:cs typeface="Arial-Rounded" charset="0"/>
              </a:rPr>
              <a:t>ợ</a:t>
            </a:r>
            <a:r>
              <a:rPr lang="vi-VN" sz="1400" dirty="0">
                <a:latin typeface="Arial-Rounded" charset="0"/>
                <a:ea typeface="Arial-Rounded" charset="0"/>
                <a:cs typeface="Arial-Rounded" charset="0"/>
              </a:rPr>
              <a:t>t Nam nhìn thấy tấm biển "Lối ra cổng". Nhớ lời bố dặn, Nam đi theo hướng tấm biển chỉ đường. “A, lá cờ kia rồi!”. Nam mừng rỡ khi thấy bố và em đang chờ ở đó.</a:t>
            </a:r>
            <a:endParaRPr lang="en-US" sz="1400" dirty="0">
              <a:latin typeface="Arial-Rounded" charset="0"/>
              <a:ea typeface="Arial-Rounded" charset="0"/>
              <a:cs typeface="Arial-Rounded" charset="0"/>
            </a:endParaRPr>
          </a:p>
          <a:p>
            <a:pPr>
              <a:lnSpc>
                <a:spcPct val="150000"/>
              </a:lnSpc>
            </a:pPr>
            <a:r>
              <a:rPr lang="en-US" sz="1400" i="1" dirty="0">
                <a:latin typeface="Arial-Rounded" charset="0"/>
                <a:ea typeface="Arial-Rounded" charset="0"/>
                <a:cs typeface="Arial-Rounded" charset="0"/>
              </a:rPr>
              <a:t>                     </a:t>
            </a:r>
            <a:r>
              <a:rPr lang="vi-VN" sz="1400" i="1" dirty="0">
                <a:latin typeface="Arial-Rounded" charset="0"/>
                <a:ea typeface="Arial-Rounded" charset="0"/>
                <a:cs typeface="Arial-Rounded" charset="0"/>
              </a:rPr>
              <a:t>     </a:t>
            </a:r>
            <a:r>
              <a:rPr lang="en-US" sz="1400" i="1" dirty="0">
                <a:latin typeface="Arial-Rounded" charset="0"/>
                <a:ea typeface="Arial-Rounded" charset="0"/>
                <a:cs typeface="Arial-Rounded" charset="0"/>
              </a:rPr>
              <a:t>      ( T</a:t>
            </a:r>
            <a:r>
              <a:rPr lang="vi-VN" sz="1400" i="1" dirty="0">
                <a:latin typeface="Arial-Rounded" charset="0"/>
                <a:ea typeface="Arial-Rounded" charset="0"/>
                <a:cs typeface="Arial-Rounded" charset="0"/>
              </a:rPr>
              <a:t>heo</a:t>
            </a:r>
            <a:r>
              <a:rPr lang="vi-VN" sz="1400" dirty="0">
                <a:latin typeface="Arial-Rounded" charset="0"/>
                <a:ea typeface="Arial-Rounded" charset="0"/>
                <a:cs typeface="Arial-Rounded" charset="0"/>
              </a:rPr>
              <a:t> Phạm Thị Thuý - Tuấn Hiển</a:t>
            </a:r>
            <a:r>
              <a:rPr lang="en-US" sz="1400" dirty="0">
                <a:latin typeface="Arial-Rounded" charset="0"/>
                <a:ea typeface="Arial-Rounded" charset="0"/>
                <a:cs typeface="Arial-Rounded" charset="0"/>
              </a:rPr>
              <a:t>)</a:t>
            </a:r>
            <a:endParaRPr lang="en-US" sz="1400" i="1" dirty="0">
              <a:latin typeface="Arial-Rounded" charset="0"/>
              <a:ea typeface="Arial-Rounded" charset="0"/>
              <a:cs typeface="Arial-Rounded" charset="0"/>
            </a:endParaRPr>
          </a:p>
          <a:p>
            <a:pPr indent="228600" algn="just">
              <a:lnSpc>
                <a:spcPct val="150000"/>
              </a:lnSpc>
              <a:spcAft>
                <a:spcPts val="0"/>
              </a:spcAft>
            </a:pPr>
            <a:endParaRPr lang="en-US" sz="1300" dirty="0">
              <a:effectLst/>
              <a:latin typeface="Arial"/>
              <a:ea typeface="Arial"/>
            </a:endParaRPr>
          </a:p>
        </p:txBody>
      </p:sp>
      <p:sp>
        <p:nvSpPr>
          <p:cNvPr id="7" name="Shape 660"/>
          <p:cNvSpPr txBox="1"/>
          <p:nvPr/>
        </p:nvSpPr>
        <p:spPr>
          <a:xfrm>
            <a:off x="95249" y="3419475"/>
            <a:ext cx="4200525" cy="1176655"/>
          </a:xfrm>
          <a:prstGeom prst="rect">
            <a:avLst/>
          </a:prstGeom>
          <a:noFill/>
        </p:spPr>
        <p:txBody>
          <a:bodyPr lIns="0" tIns="0" rIns="0" bIns="0"/>
          <a:lstStyle/>
          <a:p>
            <a:pPr indent="228600" algn="just">
              <a:lnSpc>
                <a:spcPct val="132000"/>
              </a:lnSpc>
              <a:spcAft>
                <a:spcPts val="0"/>
              </a:spcAft>
            </a:pPr>
            <a:r>
              <a:rPr lang="vi-VN" sz="1400" dirty="0">
                <a:latin typeface="Arial-Rounded" charset="0"/>
                <a:ea typeface="Arial-Rounded" charset="0"/>
                <a:cs typeface="Arial-Rounded" charset="0"/>
              </a:rPr>
              <a:t>Sáng chủ nhật, bố cho Nam và em đi công viên. Công viên đông như hội. Khi vào cổng, b</a:t>
            </a:r>
            <a:r>
              <a:rPr lang="en-US" sz="1400" dirty="0">
                <a:latin typeface="Arial-Rounded" charset="0"/>
                <a:ea typeface="Arial-Rounded" charset="0"/>
                <a:cs typeface="Arial-Rounded" charset="0"/>
              </a:rPr>
              <a:t>ố</a:t>
            </a:r>
            <a:r>
              <a:rPr lang="vi-VN" sz="1400" dirty="0">
                <a:latin typeface="Arial-Rounded" charset="0"/>
                <a:ea typeface="Arial-Rounded" charset="0"/>
                <a:cs typeface="Arial-Rounded" charset="0"/>
              </a:rPr>
              <a:t> dặn: "Các con cẩn thận kẻo bị lạc. Nếu không may bị lạc, các con nhớ đi ra cổng nãy. Nhìn kìa, trên cổng có lá cờ rất to".</a:t>
            </a:r>
            <a:r>
              <a:rPr lang="vi-VN" sz="1400" dirty="0">
                <a:effectLst/>
                <a:latin typeface="Arial-Rounded" charset="0"/>
                <a:ea typeface="Arial-Rounded" charset="0"/>
                <a:cs typeface="Arial-Rounded" charset="0"/>
              </a:rPr>
              <a:t>.</a:t>
            </a:r>
            <a:endParaRPr lang="en-US" sz="1400" dirty="0">
              <a:effectLst/>
              <a:latin typeface="Arial-Rounded" charset="0"/>
              <a:ea typeface="Arial-Rounded" charset="0"/>
              <a:cs typeface="Arial-Rounded" charset="0"/>
            </a:endParaRPr>
          </a:p>
        </p:txBody>
      </p:sp>
      <p:pic>
        <p:nvPicPr>
          <p:cNvPr id="8" name="Picutre 487"/>
          <p:cNvPicPr/>
          <p:nvPr/>
        </p:nvPicPr>
        <p:blipFill rotWithShape="1">
          <a:blip r:embed="rId4"/>
          <a:srcRect t="29400"/>
          <a:stretch/>
        </p:blipFill>
        <p:spPr bwMode="auto">
          <a:xfrm>
            <a:off x="0" y="0"/>
            <a:ext cx="4295776" cy="2828925"/>
          </a:xfrm>
          <a:prstGeom prst="rect">
            <a:avLst/>
          </a:prstGeom>
          <a:ln>
            <a:noFill/>
          </a:ln>
          <a:extLst>
            <a:ext uri="{53640926-AAD7-44D8-BBD7-CCE9431645EC}">
              <a14:shadowObscured xmlns:a14="http://schemas.microsoft.com/office/drawing/2010/main"/>
            </a:ext>
          </a:extLst>
        </p:spPr>
      </p:pic>
      <p:pic>
        <p:nvPicPr>
          <p:cNvPr id="9" name="Shape 488"/>
          <p:cNvPicPr/>
          <p:nvPr/>
        </p:nvPicPr>
        <p:blipFill rotWithShape="1">
          <a:blip r:embed="rId5"/>
          <a:srcRect b="74449"/>
          <a:stretch/>
        </p:blipFill>
        <p:spPr bwMode="auto">
          <a:xfrm>
            <a:off x="4657724" y="0"/>
            <a:ext cx="4486275" cy="2752725"/>
          </a:xfrm>
          <a:prstGeom prst="rect">
            <a:avLst/>
          </a:prstGeom>
          <a:ln>
            <a:noFill/>
          </a:ln>
          <a:extLst>
            <a:ext uri="{53640926-AAD7-44D8-BBD7-CCE9431645EC}">
              <a14:shadowObscured xmlns:a14="http://schemas.microsoft.com/office/drawing/2010/main"/>
            </a:ext>
          </a:extLst>
        </p:spPr>
      </p:pic>
      <p:pic>
        <p:nvPicPr>
          <p:cNvPr id="2" name="Nếu không may bị lạc.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4600" y="3703003"/>
            <a:ext cx="609600" cy="609600"/>
          </a:xfrm>
          <a:prstGeom prst="rect">
            <a:avLst/>
          </a:prstGeom>
        </p:spPr>
      </p:pic>
      <p:sp>
        <p:nvSpPr>
          <p:cNvPr id="3" name="Rectangle 2"/>
          <p:cNvSpPr/>
          <p:nvPr/>
        </p:nvSpPr>
        <p:spPr>
          <a:xfrm>
            <a:off x="1288852" y="3002062"/>
            <a:ext cx="1813317" cy="307777"/>
          </a:xfrm>
          <a:prstGeom prst="rect">
            <a:avLst/>
          </a:prstGeom>
        </p:spPr>
        <p:txBody>
          <a:bodyPr wrap="none">
            <a:spAutoFit/>
          </a:bodyPr>
          <a:lstStyle/>
          <a:p>
            <a:pPr algn="ctr"/>
            <a:r>
              <a:rPr lang="en-US" altLang="zh-CN" sz="14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14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14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14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may </a:t>
            </a:r>
            <a:r>
              <a:rPr lang="en-US" altLang="zh-CN" sz="14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bị</a:t>
            </a:r>
            <a:r>
              <a:rPr lang="en-US" altLang="zh-CN" sz="14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14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lạc</a:t>
            </a:r>
            <a:endParaRPr lang="en-US" altLang="zh-CN" sz="14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463504728"/>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06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bldLst>
      <p:bldP spid="5" grpId="1"/>
      <p:bldP spid="7" grpId="1"/>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97CDA310-DDA7-47C0-8950-DB78C5D823B7}"/>
              </a:ext>
            </a:extLst>
          </p:cNvPr>
          <p:cNvSpPr/>
          <p:nvPr/>
        </p:nvSpPr>
        <p:spPr>
          <a:xfrm>
            <a:off x="1" y="-334508"/>
            <a:ext cx="9143999" cy="6129338"/>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may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bị</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lạc</a:t>
            </a:r>
            <a:endPar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sz="2600" dirty="0">
                <a:solidFill>
                  <a:schemeClr val="tx1"/>
                </a:solidFill>
                <a:latin typeface="Arial-Rounded" charset="0"/>
                <a:ea typeface="Arial-Rounded" charset="0"/>
                <a:cs typeface="Arial-Rounded" charset="0"/>
              </a:rPr>
              <a:t>Sáng chủ nhật, bố cho Nam và em đi công viên. Công viên đông như hội. Khi vào cổng, b</a:t>
            </a:r>
            <a:r>
              <a:rPr lang="en-US" sz="2600" dirty="0">
                <a:solidFill>
                  <a:schemeClr val="tx1"/>
                </a:solidFill>
                <a:latin typeface="Arial-Rounded" charset="0"/>
                <a:ea typeface="Arial-Rounded" charset="0"/>
                <a:cs typeface="Arial-Rounded" charset="0"/>
              </a:rPr>
              <a:t>ố</a:t>
            </a:r>
            <a:r>
              <a:rPr lang="vi-VN" sz="2600" dirty="0">
                <a:solidFill>
                  <a:schemeClr val="tx1"/>
                </a:solidFill>
                <a:latin typeface="Arial-Rounded" charset="0"/>
                <a:ea typeface="Arial-Rounded" charset="0"/>
                <a:cs typeface="Arial-Rounded" charset="0"/>
              </a:rPr>
              <a:t> dặn: "Các con cẩn thận kẻo bị lạc. Nếu không may bị lạc, các con nhớ đi ra cổng nãy. Nhìn kìa, trên cổng có lá cờ rất to"..</a:t>
            </a:r>
            <a:endParaRPr lang="en-US" sz="2600" dirty="0">
              <a:solidFill>
                <a:schemeClr val="tx1"/>
              </a:solidFill>
              <a:latin typeface="Arial-Rounded" charset="0"/>
              <a:ea typeface="Arial-Rounded" charset="0"/>
              <a:cs typeface="Arial-Rounded" charset="0"/>
            </a:endParaRPr>
          </a:p>
          <a:p>
            <a:pPr algn="just"/>
            <a:r>
              <a:rPr lang="en-US" sz="2600" dirty="0">
                <a:solidFill>
                  <a:schemeClr val="tx1"/>
                </a:solidFill>
                <a:latin typeface="Arial-Rounded" charset="0"/>
                <a:ea typeface="Arial-Rounded" charset="0"/>
                <a:cs typeface="Arial-Rounded" charset="0"/>
              </a:rPr>
              <a:t>	</a:t>
            </a:r>
            <a:r>
              <a:rPr lang="vi-VN" sz="2600" dirty="0">
                <a:solidFill>
                  <a:schemeClr val="tx1"/>
                </a:solidFill>
                <a:latin typeface="Arial-Rounded" charset="0"/>
                <a:ea typeface="Arial-Rounded" charset="0"/>
                <a:cs typeface="Arial-Rounded" charset="0"/>
              </a:rPr>
              <a:t>Công viên đ</a:t>
            </a:r>
            <a:r>
              <a:rPr lang="en-US" sz="2600" dirty="0">
                <a:solidFill>
                  <a:schemeClr val="tx1"/>
                </a:solidFill>
                <a:latin typeface="Arial-Rounded" charset="0"/>
                <a:ea typeface="Arial-Rounded" charset="0"/>
                <a:cs typeface="Arial-Rounded" charset="0"/>
              </a:rPr>
              <a:t>ẹ</a:t>
            </a:r>
            <a:r>
              <a:rPr lang="vi-VN" sz="2600" dirty="0">
                <a:solidFill>
                  <a:schemeClr val="tx1"/>
                </a:solidFill>
                <a:latin typeface="Arial-Rounded" charset="0"/>
                <a:ea typeface="Arial-Rounded" charset="0"/>
                <a:cs typeface="Arial-Rounded" charset="0"/>
              </a:rPr>
              <a:t>p qu</a:t>
            </a:r>
            <a:r>
              <a:rPr lang="en-US" sz="2600" dirty="0">
                <a:solidFill>
                  <a:schemeClr val="tx1"/>
                </a:solidFill>
                <a:latin typeface="Arial-Rounded" charset="0"/>
                <a:ea typeface="Arial-Rounded" charset="0"/>
                <a:cs typeface="Arial-Rounded" charset="0"/>
              </a:rPr>
              <a:t>á</a:t>
            </a:r>
            <a:r>
              <a:rPr lang="vi-VN" sz="2600" dirty="0">
                <a:solidFill>
                  <a:schemeClr val="tx1"/>
                </a:solidFill>
                <a:latin typeface="Arial-Rounded" charset="0"/>
                <a:ea typeface="Arial-Rounded" charset="0"/>
                <a:cs typeface="Arial-Rounded" charset="0"/>
              </a:rPr>
              <a:t>. Nam cứ mài mê xem hết chỗ này đến chỗ khác. Lúc ngoảnh l</a:t>
            </a:r>
            <a:r>
              <a:rPr lang="en-US" sz="2600" dirty="0">
                <a:solidFill>
                  <a:schemeClr val="tx1"/>
                </a:solidFill>
                <a:latin typeface="Arial-Rounded" charset="0"/>
                <a:ea typeface="Arial-Rounded" charset="0"/>
                <a:cs typeface="Arial-Rounded" charset="0"/>
              </a:rPr>
              <a:t>ạ</a:t>
            </a:r>
            <a:r>
              <a:rPr lang="vi-VN" sz="2600" dirty="0">
                <a:solidFill>
                  <a:schemeClr val="tx1"/>
                </a:solidFill>
                <a:latin typeface="Arial-Rounded" charset="0"/>
                <a:ea typeface="Arial-Rounded" charset="0"/>
                <a:cs typeface="Arial-Rounded" charset="0"/>
              </a:rPr>
              <a:t>i thì không th</a:t>
            </a:r>
            <a:r>
              <a:rPr lang="en-GB" sz="2600" dirty="0">
                <a:solidFill>
                  <a:schemeClr val="tx1"/>
                </a:solidFill>
                <a:latin typeface="Arial-Rounded" charset="0"/>
                <a:ea typeface="Arial-Rounded" charset="0"/>
                <a:cs typeface="Arial-Rounded" charset="0"/>
              </a:rPr>
              <a:t>ấ</a:t>
            </a:r>
            <a:r>
              <a:rPr lang="vi-VN" sz="2600" dirty="0">
                <a:solidFill>
                  <a:schemeClr val="tx1"/>
                </a:solidFill>
                <a:latin typeface="Arial-Rounded" charset="0"/>
                <a:ea typeface="Arial-Rounded" charset="0"/>
                <a:cs typeface="Arial-Rounded" charset="0"/>
              </a:rPr>
              <a:t>y bố và em đâu. Nam vừa chạy tìm vừa gọi “Bố ơi! Bố ơi!”. Hoảng hốt, Nam suýt khóc. Ch</a:t>
            </a:r>
            <a:r>
              <a:rPr lang="en-US" sz="2600" dirty="0" err="1">
                <a:solidFill>
                  <a:schemeClr val="tx1"/>
                </a:solidFill>
                <a:latin typeface="Arial-Rounded" charset="0"/>
                <a:ea typeface="Arial-Rounded" charset="0"/>
                <a:cs typeface="Arial-Rounded" charset="0"/>
              </a:rPr>
              <a:t>ợt</a:t>
            </a:r>
            <a:r>
              <a:rPr lang="vi-VN" sz="2600" dirty="0">
                <a:solidFill>
                  <a:schemeClr val="tx1"/>
                </a:solidFill>
                <a:latin typeface="Arial-Rounded" charset="0"/>
                <a:ea typeface="Arial-Rounded" charset="0"/>
                <a:cs typeface="Arial-Rounded" charset="0"/>
              </a:rPr>
              <a:t> Nam nhìn thấy tấm biển "Lối ra cổng". Nhớ lời bố dặn, Nam đi theo hướng tấm biển chỉ đường. “A, lá cờ kia rồi!”. Nam mừng rỡ khi thấy bố và em đang chờ ở đó.</a:t>
            </a:r>
            <a:endParaRPr lang="en-US" sz="2600" dirty="0">
              <a:solidFill>
                <a:schemeClr val="tx1"/>
              </a:solidFill>
              <a:latin typeface="Arial-Rounded" charset="0"/>
              <a:ea typeface="Arial-Rounded" charset="0"/>
              <a:cs typeface="Arial-Rounded" charset="0"/>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(Theo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Phạm</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Thị</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Thúy</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Tuấn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Hiển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0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3" name="TextBox 2"/>
          <p:cNvSpPr txBox="1"/>
          <p:nvPr/>
        </p:nvSpPr>
        <p:spPr>
          <a:xfrm>
            <a:off x="2933700" y="2455364"/>
            <a:ext cx="1724025" cy="492443"/>
          </a:xfrm>
          <a:prstGeom prst="rect">
            <a:avLst/>
          </a:prstGeom>
          <a:noFill/>
        </p:spPr>
        <p:txBody>
          <a:bodyPr wrap="square" rtlCol="0">
            <a:spAutoFit/>
          </a:bodyPr>
          <a:lstStyle/>
          <a:p>
            <a:r>
              <a:rPr lang="en-US" sz="2600" dirty="0" err="1">
                <a:solidFill>
                  <a:srgbClr val="FF0000"/>
                </a:solidFill>
                <a:latin typeface="Arial-Rounded" charset="0"/>
                <a:ea typeface="Arial-Rounded" charset="0"/>
                <a:cs typeface="Arial-Rounded" charset="0"/>
              </a:rPr>
              <a:t>ngoảnh</a:t>
            </a:r>
            <a:r>
              <a:rPr lang="en-US" sz="2600" dirty="0">
                <a:solidFill>
                  <a:srgbClr val="FF0000"/>
                </a:solidFill>
                <a:latin typeface="Arial-Rounded" charset="0"/>
                <a:ea typeface="Arial-Rounded" charset="0"/>
                <a:cs typeface="Arial-Rounded" charset="0"/>
              </a:rPr>
              <a:t> </a:t>
            </a:r>
            <a:r>
              <a:rPr lang="en-US" sz="2600" dirty="0" err="1">
                <a:solidFill>
                  <a:srgbClr val="FF0000"/>
                </a:solidFill>
                <a:latin typeface="Arial-Rounded" charset="0"/>
                <a:ea typeface="Arial-Rounded" charset="0"/>
                <a:cs typeface="Arial-Rounded" charset="0"/>
              </a:rPr>
              <a:t>lại</a:t>
            </a:r>
            <a:endParaRPr lang="en-US" sz="2600" dirty="0">
              <a:solidFill>
                <a:srgbClr val="FF0000"/>
              </a:solidFill>
              <a:latin typeface="Arial-Rounded" charset="0"/>
              <a:ea typeface="Arial-Rounded" charset="0"/>
              <a:cs typeface="Arial-Rounded" charset="0"/>
            </a:endParaRPr>
          </a:p>
        </p:txBody>
      </p:sp>
      <p:sp>
        <p:nvSpPr>
          <p:cNvPr id="22" name="TextBox 21"/>
          <p:cNvSpPr txBox="1"/>
          <p:nvPr/>
        </p:nvSpPr>
        <p:spPr>
          <a:xfrm>
            <a:off x="3286125" y="2445839"/>
            <a:ext cx="1266825" cy="492443"/>
          </a:xfrm>
          <a:prstGeom prst="rect">
            <a:avLst/>
          </a:prstGeom>
          <a:noFill/>
        </p:spPr>
        <p:txBody>
          <a:bodyPr wrap="square" rtlCol="0">
            <a:spAutoFit/>
          </a:bodyPr>
          <a:lstStyle/>
          <a:p>
            <a:r>
              <a:rPr lang="en-US" sz="2600" dirty="0" err="1">
                <a:solidFill>
                  <a:srgbClr val="4CA420"/>
                </a:solidFill>
                <a:latin typeface="Arial-Rounded" charset="0"/>
                <a:ea typeface="Arial-Rounded" charset="0"/>
                <a:cs typeface="Arial-Rounded" charset="0"/>
              </a:rPr>
              <a:t>oanh</a:t>
            </a:r>
            <a:endParaRPr lang="en-US" sz="2600" dirty="0">
              <a:solidFill>
                <a:srgbClr val="4CA420"/>
              </a:solidFill>
              <a:latin typeface="Arial-Rounded" charset="0"/>
              <a:ea typeface="Arial-Rounded" charset="0"/>
              <a:cs typeface="Arial-Rounded" charset="0"/>
            </a:endParaRPr>
          </a:p>
        </p:txBody>
      </p:sp>
      <p:cxnSp>
        <p:nvCxnSpPr>
          <p:cNvPr id="6" name="Straight Connector 5"/>
          <p:cNvCxnSpPr/>
          <p:nvPr/>
        </p:nvCxnSpPr>
        <p:spPr>
          <a:xfrm>
            <a:off x="6381750" y="3257550"/>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1475" y="3686175"/>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86125" y="4057650"/>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86475" y="4038600"/>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92445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8">
            <a:extLst>
              <a:ext uri="{FF2B5EF4-FFF2-40B4-BE49-F238E27FC236}">
                <a16:creationId xmlns:a16="http://schemas.microsoft.com/office/drawing/2014/main" id="{97CDA310-DDA7-47C0-8950-DB78C5D823B7}"/>
              </a:ext>
            </a:extLst>
          </p:cNvPr>
          <p:cNvSpPr/>
          <p:nvPr/>
        </p:nvSpPr>
        <p:spPr>
          <a:xfrm>
            <a:off x="1" y="-324983"/>
            <a:ext cx="9143999" cy="6129338"/>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may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bị</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lạc</a:t>
            </a:r>
            <a:endPar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sz="2600" dirty="0">
                <a:solidFill>
                  <a:schemeClr val="tx1"/>
                </a:solidFill>
                <a:latin typeface="Arial-Rounded" charset="0"/>
                <a:ea typeface="Arial-Rounded" charset="0"/>
                <a:cs typeface="Arial-Rounded" charset="0"/>
              </a:rPr>
              <a:t>Sáng chủ nhật, bố cho Nam và em đi công viên. Công viên đông như hội. Khi vào cổng, b</a:t>
            </a:r>
            <a:r>
              <a:rPr lang="en-US" sz="2600" dirty="0">
                <a:solidFill>
                  <a:schemeClr val="tx1"/>
                </a:solidFill>
                <a:latin typeface="Arial-Rounded" charset="0"/>
                <a:ea typeface="Arial-Rounded" charset="0"/>
                <a:cs typeface="Arial-Rounded" charset="0"/>
              </a:rPr>
              <a:t>ố</a:t>
            </a:r>
            <a:r>
              <a:rPr lang="vi-VN" sz="2600" dirty="0">
                <a:solidFill>
                  <a:schemeClr val="tx1"/>
                </a:solidFill>
                <a:latin typeface="Arial-Rounded" charset="0"/>
                <a:ea typeface="Arial-Rounded" charset="0"/>
                <a:cs typeface="Arial-Rounded" charset="0"/>
              </a:rPr>
              <a:t> dặn: "Các con cẩn thận kẻo bị lạc. Nếu không may bị lạc, các con nhớ đi ra cổng nãy. Nhìn kìa, trên cổng có lá cờ rất to"..</a:t>
            </a:r>
            <a:endParaRPr lang="en-US" sz="2600" dirty="0">
              <a:solidFill>
                <a:schemeClr val="tx1"/>
              </a:solidFill>
              <a:latin typeface="Arial-Rounded" charset="0"/>
              <a:ea typeface="Arial-Rounded" charset="0"/>
              <a:cs typeface="Arial-Rounded" charset="0"/>
            </a:endParaRPr>
          </a:p>
          <a:p>
            <a:pPr algn="just"/>
            <a:r>
              <a:rPr lang="en-US" sz="2600" dirty="0">
                <a:solidFill>
                  <a:schemeClr val="tx1"/>
                </a:solidFill>
                <a:latin typeface="Arial-Rounded" charset="0"/>
                <a:ea typeface="Arial-Rounded" charset="0"/>
                <a:cs typeface="Arial-Rounded" charset="0"/>
              </a:rPr>
              <a:t>	</a:t>
            </a:r>
            <a:r>
              <a:rPr lang="vi-VN" sz="2600" dirty="0">
                <a:solidFill>
                  <a:schemeClr val="tx1"/>
                </a:solidFill>
                <a:latin typeface="Arial-Rounded" charset="0"/>
                <a:ea typeface="Arial-Rounded" charset="0"/>
                <a:cs typeface="Arial-Rounded" charset="0"/>
              </a:rPr>
              <a:t>Công viên đ</a:t>
            </a:r>
            <a:r>
              <a:rPr lang="en-US" sz="2600" dirty="0">
                <a:solidFill>
                  <a:schemeClr val="tx1"/>
                </a:solidFill>
                <a:latin typeface="Arial-Rounded" charset="0"/>
                <a:ea typeface="Arial-Rounded" charset="0"/>
                <a:cs typeface="Arial-Rounded" charset="0"/>
              </a:rPr>
              <a:t>ẹ</a:t>
            </a:r>
            <a:r>
              <a:rPr lang="vi-VN" sz="2600" dirty="0">
                <a:solidFill>
                  <a:schemeClr val="tx1"/>
                </a:solidFill>
                <a:latin typeface="Arial-Rounded" charset="0"/>
                <a:ea typeface="Arial-Rounded" charset="0"/>
                <a:cs typeface="Arial-Rounded" charset="0"/>
              </a:rPr>
              <a:t>p qu</a:t>
            </a:r>
            <a:r>
              <a:rPr lang="en-US" sz="2600" dirty="0">
                <a:solidFill>
                  <a:schemeClr val="tx1"/>
                </a:solidFill>
                <a:latin typeface="Arial-Rounded" charset="0"/>
                <a:ea typeface="Arial-Rounded" charset="0"/>
                <a:cs typeface="Arial-Rounded" charset="0"/>
              </a:rPr>
              <a:t>á</a:t>
            </a:r>
            <a:r>
              <a:rPr lang="vi-VN" sz="2600" dirty="0">
                <a:solidFill>
                  <a:schemeClr val="tx1"/>
                </a:solidFill>
                <a:latin typeface="Arial-Rounded" charset="0"/>
                <a:ea typeface="Arial-Rounded" charset="0"/>
                <a:cs typeface="Arial-Rounded" charset="0"/>
              </a:rPr>
              <a:t>. Nam cứ mài mê xem hết chỗ này đến chỗ khác. Lúc ngoảnh l</a:t>
            </a:r>
            <a:r>
              <a:rPr lang="en-US" sz="2600" dirty="0">
                <a:solidFill>
                  <a:schemeClr val="tx1"/>
                </a:solidFill>
                <a:latin typeface="Arial-Rounded" charset="0"/>
                <a:ea typeface="Arial-Rounded" charset="0"/>
                <a:cs typeface="Arial-Rounded" charset="0"/>
              </a:rPr>
              <a:t>ạ</a:t>
            </a:r>
            <a:r>
              <a:rPr lang="vi-VN" sz="2600" dirty="0">
                <a:solidFill>
                  <a:schemeClr val="tx1"/>
                </a:solidFill>
                <a:latin typeface="Arial-Rounded" charset="0"/>
                <a:ea typeface="Arial-Rounded" charset="0"/>
                <a:cs typeface="Arial-Rounded" charset="0"/>
              </a:rPr>
              <a:t>i thì không th</a:t>
            </a:r>
            <a:r>
              <a:rPr lang="en-GB" sz="2600" dirty="0">
                <a:solidFill>
                  <a:schemeClr val="tx1"/>
                </a:solidFill>
                <a:latin typeface="Arial-Rounded" charset="0"/>
                <a:ea typeface="Arial-Rounded" charset="0"/>
                <a:cs typeface="Arial-Rounded" charset="0"/>
              </a:rPr>
              <a:t>ấ</a:t>
            </a:r>
            <a:r>
              <a:rPr lang="vi-VN" sz="2600" dirty="0">
                <a:solidFill>
                  <a:schemeClr val="tx1"/>
                </a:solidFill>
                <a:latin typeface="Arial-Rounded" charset="0"/>
                <a:ea typeface="Arial-Rounded" charset="0"/>
                <a:cs typeface="Arial-Rounded" charset="0"/>
              </a:rPr>
              <a:t>y bố và em đâu. Nam vừa chạy tìm vừa gọi “Bố ơi! Bố ơi!”. Hoảng hốt, Nam suýt khóc. Ch</a:t>
            </a:r>
            <a:r>
              <a:rPr lang="en-US" sz="2600" dirty="0" err="1">
                <a:solidFill>
                  <a:schemeClr val="tx1"/>
                </a:solidFill>
                <a:latin typeface="Arial-Rounded" charset="0"/>
                <a:ea typeface="Arial-Rounded" charset="0"/>
                <a:cs typeface="Arial-Rounded" charset="0"/>
              </a:rPr>
              <a:t>ợt</a:t>
            </a:r>
            <a:r>
              <a:rPr lang="vi-VN" sz="2600" dirty="0">
                <a:solidFill>
                  <a:schemeClr val="tx1"/>
                </a:solidFill>
                <a:latin typeface="Arial-Rounded" charset="0"/>
                <a:ea typeface="Arial-Rounded" charset="0"/>
                <a:cs typeface="Arial-Rounded" charset="0"/>
              </a:rPr>
              <a:t> Nam nhìn thấy tấm biển "Lối ra cổng". Nhớ lời bố dặn, Nam đi theo hướng tấm biển chỉ đường. “A, lá cờ kia rồi!”. Nam mừng rỡ khi thấy bố và em đang chờ ở đó.</a:t>
            </a:r>
            <a:endParaRPr lang="en-US" sz="2600" dirty="0">
              <a:solidFill>
                <a:schemeClr val="tx1"/>
              </a:solidFill>
              <a:latin typeface="Arial-Rounded" charset="0"/>
              <a:ea typeface="Arial-Rounded" charset="0"/>
              <a:cs typeface="Arial-Rounded" charset="0"/>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(Theo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Phạm</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Thị</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Thúy</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Tuấn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Hiển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0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a:extLst>
              <a:ext uri="{FF2B5EF4-FFF2-40B4-BE49-F238E27FC236}">
                <a16:creationId xmlns:a16="http://schemas.microsoft.com/office/drawing/2014/main" id="{97CDA310-DDA7-47C0-8950-DB78C5D823B7}"/>
              </a:ext>
            </a:extLst>
          </p:cNvPr>
          <p:cNvSpPr/>
          <p:nvPr/>
        </p:nvSpPr>
        <p:spPr>
          <a:xfrm>
            <a:off x="1" y="-334508"/>
            <a:ext cx="9143999" cy="6129338"/>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may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bị</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lạc</a:t>
            </a:r>
            <a:endPar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sz="2600" dirty="0">
                <a:latin typeface="Arial-Rounded" charset="0"/>
                <a:ea typeface="Arial-Rounded" charset="0"/>
                <a:cs typeface="Arial-Rounded" charset="0"/>
              </a:rPr>
              <a:t>Sáng chủ nhật, bố cho Nam và em đi công viên. </a:t>
            </a:r>
            <a:r>
              <a:rPr lang="vi-VN" sz="2600" dirty="0">
                <a:solidFill>
                  <a:srgbClr val="0070C0"/>
                </a:solidFill>
                <a:latin typeface="Arial-Rounded" charset="0"/>
                <a:ea typeface="Arial-Rounded" charset="0"/>
                <a:cs typeface="Arial-Rounded" charset="0"/>
              </a:rPr>
              <a:t>Công viên đông như hội</a:t>
            </a:r>
            <a:r>
              <a:rPr lang="vi-VN" sz="2600" dirty="0">
                <a:latin typeface="Arial-Rounded" charset="0"/>
                <a:ea typeface="Arial-Rounded" charset="0"/>
                <a:cs typeface="Arial-Rounded" charset="0"/>
              </a:rPr>
              <a:t>. Khi vào cổng, b</a:t>
            </a:r>
            <a:r>
              <a:rPr lang="en-US" sz="2600" dirty="0">
                <a:latin typeface="Arial-Rounded" charset="0"/>
                <a:ea typeface="Arial-Rounded" charset="0"/>
                <a:cs typeface="Arial-Rounded" charset="0"/>
              </a:rPr>
              <a:t>ố</a:t>
            </a:r>
            <a:r>
              <a:rPr lang="vi-VN" sz="2600" dirty="0">
                <a:latin typeface="Arial-Rounded" charset="0"/>
                <a:ea typeface="Arial-Rounded" charset="0"/>
                <a:cs typeface="Arial-Rounded" charset="0"/>
              </a:rPr>
              <a:t> dặn: "Các con cẩn thận kẻo bị lạc. </a:t>
            </a:r>
            <a:r>
              <a:rPr lang="vi-VN" sz="2600" dirty="0">
                <a:solidFill>
                  <a:srgbClr val="0070C0"/>
                </a:solidFill>
                <a:latin typeface="Arial-Rounded" charset="0"/>
                <a:ea typeface="Arial-Rounded" charset="0"/>
                <a:cs typeface="Arial-Rounded" charset="0"/>
              </a:rPr>
              <a:t>Nếu không may bị lạc, các con nhớ đi ra cổng nãy</a:t>
            </a:r>
            <a:r>
              <a:rPr lang="vi-VN" sz="2600" dirty="0">
                <a:latin typeface="Arial-Rounded" charset="0"/>
                <a:ea typeface="Arial-Rounded" charset="0"/>
                <a:cs typeface="Arial-Rounded" charset="0"/>
              </a:rPr>
              <a:t>. Nhìn kìa, trên cổng có lá cờ rất to"..</a:t>
            </a:r>
            <a:endParaRPr lang="en-US" sz="2600" dirty="0">
              <a:latin typeface="Arial-Rounded" charset="0"/>
              <a:ea typeface="Arial-Rounded" charset="0"/>
              <a:cs typeface="Arial-Rounded" charset="0"/>
            </a:endParaRPr>
          </a:p>
          <a:p>
            <a:pPr algn="just"/>
            <a:r>
              <a:rPr lang="en-US" sz="2600" dirty="0">
                <a:latin typeface="Arial-Rounded" charset="0"/>
                <a:ea typeface="Arial-Rounded" charset="0"/>
                <a:cs typeface="Arial-Rounded" charset="0"/>
              </a:rPr>
              <a:t>	</a:t>
            </a:r>
            <a:r>
              <a:rPr lang="vi-VN" sz="2600" dirty="0">
                <a:solidFill>
                  <a:srgbClr val="0070C0"/>
                </a:solidFill>
                <a:latin typeface="Arial-Rounded" charset="0"/>
                <a:ea typeface="Arial-Rounded" charset="0"/>
                <a:cs typeface="Arial-Rounded" charset="0"/>
              </a:rPr>
              <a:t>Công viên đ</a:t>
            </a:r>
            <a:r>
              <a:rPr lang="en-US" sz="2600" dirty="0">
                <a:solidFill>
                  <a:srgbClr val="0070C0"/>
                </a:solidFill>
                <a:latin typeface="Arial-Rounded" charset="0"/>
                <a:ea typeface="Arial-Rounded" charset="0"/>
                <a:cs typeface="Arial-Rounded" charset="0"/>
              </a:rPr>
              <a:t>ẹ</a:t>
            </a:r>
            <a:r>
              <a:rPr lang="vi-VN" sz="2600" dirty="0">
                <a:solidFill>
                  <a:srgbClr val="0070C0"/>
                </a:solidFill>
                <a:latin typeface="Arial-Rounded" charset="0"/>
                <a:ea typeface="Arial-Rounded" charset="0"/>
                <a:cs typeface="Arial-Rounded" charset="0"/>
              </a:rPr>
              <a:t>p qu</a:t>
            </a:r>
            <a:r>
              <a:rPr lang="en-US" sz="2600" dirty="0">
                <a:solidFill>
                  <a:srgbClr val="0070C0"/>
                </a:solidFill>
                <a:latin typeface="Arial-Rounded" charset="0"/>
                <a:ea typeface="Arial-Rounded" charset="0"/>
                <a:cs typeface="Arial-Rounded" charset="0"/>
              </a:rPr>
              <a:t>á</a:t>
            </a:r>
            <a:r>
              <a:rPr lang="vi-VN" sz="2600" dirty="0">
                <a:latin typeface="Arial-Rounded" charset="0"/>
                <a:ea typeface="Arial-Rounded" charset="0"/>
                <a:cs typeface="Arial-Rounded" charset="0"/>
              </a:rPr>
              <a:t>. Nam cứ mài mê xem hết chỗ này đến chỗ khác. </a:t>
            </a:r>
            <a:r>
              <a:rPr lang="vi-VN" sz="2600" dirty="0">
                <a:solidFill>
                  <a:srgbClr val="0070C0"/>
                </a:solidFill>
                <a:latin typeface="Arial-Rounded" charset="0"/>
                <a:ea typeface="Arial-Rounded" charset="0"/>
                <a:cs typeface="Arial-Rounded" charset="0"/>
              </a:rPr>
              <a:t>Lúc ngoảnh l</a:t>
            </a:r>
            <a:r>
              <a:rPr lang="en-US" sz="2600" dirty="0">
                <a:solidFill>
                  <a:srgbClr val="0070C0"/>
                </a:solidFill>
                <a:latin typeface="Arial-Rounded" charset="0"/>
                <a:ea typeface="Arial-Rounded" charset="0"/>
                <a:cs typeface="Arial-Rounded" charset="0"/>
              </a:rPr>
              <a:t>ạ</a:t>
            </a:r>
            <a:r>
              <a:rPr lang="vi-VN" sz="2600" dirty="0">
                <a:solidFill>
                  <a:srgbClr val="0070C0"/>
                </a:solidFill>
                <a:latin typeface="Arial-Rounded" charset="0"/>
                <a:ea typeface="Arial-Rounded" charset="0"/>
                <a:cs typeface="Arial-Rounded" charset="0"/>
              </a:rPr>
              <a:t>i thì không thốy bố và em đâu</a:t>
            </a:r>
            <a:r>
              <a:rPr lang="vi-VN" sz="2600" dirty="0">
                <a:latin typeface="Arial-Rounded" charset="0"/>
                <a:ea typeface="Arial-Rounded" charset="0"/>
                <a:cs typeface="Arial-Rounded" charset="0"/>
              </a:rPr>
              <a:t>. Nam vừa chạy tìm vừa gọi “Bố ơi! Bố ơi!”. </a:t>
            </a:r>
            <a:r>
              <a:rPr lang="vi-VN" sz="2600" dirty="0">
                <a:solidFill>
                  <a:srgbClr val="0070C0"/>
                </a:solidFill>
                <a:latin typeface="Arial-Rounded" charset="0"/>
                <a:ea typeface="Arial-Rounded" charset="0"/>
                <a:cs typeface="Arial-Rounded" charset="0"/>
              </a:rPr>
              <a:t>Hoảng hốt, Nam suýt khóc</a:t>
            </a:r>
            <a:r>
              <a:rPr lang="vi-VN" sz="2600" dirty="0">
                <a:latin typeface="Arial-Rounded" charset="0"/>
                <a:ea typeface="Arial-Rounded" charset="0"/>
                <a:cs typeface="Arial-Rounded" charset="0"/>
              </a:rPr>
              <a:t>. Ch</a:t>
            </a:r>
            <a:r>
              <a:rPr lang="en-US" sz="2600" dirty="0" err="1">
                <a:latin typeface="Arial-Rounded" charset="0"/>
                <a:ea typeface="Arial-Rounded" charset="0"/>
                <a:cs typeface="Arial-Rounded" charset="0"/>
              </a:rPr>
              <a:t>ợt</a:t>
            </a:r>
            <a:r>
              <a:rPr lang="vi-VN" sz="2600" dirty="0">
                <a:latin typeface="Arial-Rounded" charset="0"/>
                <a:ea typeface="Arial-Rounded" charset="0"/>
                <a:cs typeface="Arial-Rounded" charset="0"/>
              </a:rPr>
              <a:t> Nam nhìn thấy tấm biển "Lối ra cổng". </a:t>
            </a:r>
            <a:r>
              <a:rPr lang="vi-VN" sz="2600" dirty="0">
                <a:solidFill>
                  <a:srgbClr val="0070C0"/>
                </a:solidFill>
                <a:latin typeface="Arial-Rounded" charset="0"/>
                <a:ea typeface="Arial-Rounded" charset="0"/>
                <a:cs typeface="Arial-Rounded" charset="0"/>
              </a:rPr>
              <a:t>Nhớ lời bố dặn, Nam đi theo hướng tấm biển chỉ đường. </a:t>
            </a:r>
            <a:r>
              <a:rPr lang="vi-VN" sz="2600" dirty="0">
                <a:latin typeface="Arial-Rounded" charset="0"/>
                <a:ea typeface="Arial-Rounded" charset="0"/>
                <a:cs typeface="Arial-Rounded" charset="0"/>
              </a:rPr>
              <a:t>“A, lá cờ kia rồi!”. </a:t>
            </a:r>
            <a:r>
              <a:rPr lang="vi-VN" sz="2600" dirty="0">
                <a:solidFill>
                  <a:srgbClr val="0070C0"/>
                </a:solidFill>
                <a:latin typeface="Arial-Rounded" charset="0"/>
                <a:ea typeface="Arial-Rounded" charset="0"/>
                <a:cs typeface="Arial-Rounded" charset="0"/>
              </a:rPr>
              <a:t>Nam mừng rỡ khi thấy bố và em đang chờ ở đó.</a:t>
            </a:r>
            <a:endParaRPr lang="en-US" sz="2600" dirty="0">
              <a:solidFill>
                <a:srgbClr val="0070C0"/>
              </a:solidFill>
              <a:latin typeface="Arial-Rounded" charset="0"/>
              <a:ea typeface="Arial-Rounded" charset="0"/>
              <a:cs typeface="Arial-Rounded" charset="0"/>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(Theo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Phạm</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Thị</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Thúy</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Tuấn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Hiển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0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796998" y="417414"/>
            <a:ext cx="280643" cy="30143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1</a:t>
            </a:r>
            <a:endParaRPr lang="vi-VN" sz="2000" b="1" dirty="0">
              <a:latin typeface="Times New Roman" panose="02020603050405020304" pitchFamily="18" charset="0"/>
              <a:cs typeface="Times New Roman" panose="02020603050405020304" pitchFamily="18" charset="0"/>
            </a:endParaRPr>
          </a:p>
        </p:txBody>
      </p:sp>
      <p:sp>
        <p:nvSpPr>
          <p:cNvPr id="11" name="Lưu đồ: Đường kết nối 10">
            <a:extLst>
              <a:ext uri="{FF2B5EF4-FFF2-40B4-BE49-F238E27FC236}">
                <a16:creationId xmlns:a16="http://schemas.microsoft.com/office/drawing/2014/main" id="{C74DFE52-BB91-47E6-AC07-F1FB590B50DF}"/>
              </a:ext>
            </a:extLst>
          </p:cNvPr>
          <p:cNvSpPr/>
          <p:nvPr/>
        </p:nvSpPr>
        <p:spPr>
          <a:xfrm>
            <a:off x="7752099" y="396848"/>
            <a:ext cx="304245" cy="229032"/>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2</a:t>
            </a:r>
            <a:endParaRPr lang="vi-VN" sz="2000" b="1" dirty="0">
              <a:latin typeface="Times New Roman" panose="02020603050405020304" pitchFamily="18" charset="0"/>
              <a:cs typeface="Times New Roman" panose="02020603050405020304" pitchFamily="18" charset="0"/>
            </a:endParaRPr>
          </a:p>
        </p:txBody>
      </p:sp>
      <p:sp>
        <p:nvSpPr>
          <p:cNvPr id="12" name="Lưu đồ: Đường kết nối 11">
            <a:extLst>
              <a:ext uri="{FF2B5EF4-FFF2-40B4-BE49-F238E27FC236}">
                <a16:creationId xmlns:a16="http://schemas.microsoft.com/office/drawing/2014/main" id="{69969A4C-D57A-4C7D-B73C-3C48FA316729}"/>
              </a:ext>
            </a:extLst>
          </p:cNvPr>
          <p:cNvSpPr/>
          <p:nvPr/>
        </p:nvSpPr>
        <p:spPr>
          <a:xfrm>
            <a:off x="2873109" y="864538"/>
            <a:ext cx="283977" cy="261618"/>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3</a:t>
            </a:r>
            <a:endParaRPr lang="vi-VN" sz="2000" b="1" dirty="0">
              <a:latin typeface="Times New Roman" panose="02020603050405020304" pitchFamily="18" charset="0"/>
              <a:cs typeface="Times New Roman" panose="02020603050405020304" pitchFamily="18" charset="0"/>
            </a:endParaRPr>
          </a:p>
        </p:txBody>
      </p:sp>
      <p:sp>
        <p:nvSpPr>
          <p:cNvPr id="13" name="Lưu đồ: Đường kết nối 12">
            <a:extLst>
              <a:ext uri="{FF2B5EF4-FFF2-40B4-BE49-F238E27FC236}">
                <a16:creationId xmlns:a16="http://schemas.microsoft.com/office/drawing/2014/main" id="{8D1E81D9-390E-4725-8248-2F04F6E94D2A}"/>
              </a:ext>
            </a:extLst>
          </p:cNvPr>
          <p:cNvSpPr/>
          <p:nvPr/>
        </p:nvSpPr>
        <p:spPr>
          <a:xfrm>
            <a:off x="1768144" y="1215412"/>
            <a:ext cx="261382" cy="27650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4</a:t>
            </a:r>
            <a:endParaRPr lang="vi-VN" sz="2000" b="1" dirty="0">
              <a:latin typeface="Times New Roman" panose="02020603050405020304" pitchFamily="18" charset="0"/>
              <a:cs typeface="Times New Roman" panose="02020603050405020304" pitchFamily="18" charset="0"/>
            </a:endParaRPr>
          </a:p>
        </p:txBody>
      </p:sp>
      <p:sp>
        <p:nvSpPr>
          <p:cNvPr id="14" name="Lưu đồ: Đường kết nối 13">
            <a:extLst>
              <a:ext uri="{FF2B5EF4-FFF2-40B4-BE49-F238E27FC236}">
                <a16:creationId xmlns:a16="http://schemas.microsoft.com/office/drawing/2014/main" id="{0D0C2A7E-B1FD-4517-8C36-147B5A25E009}"/>
              </a:ext>
            </a:extLst>
          </p:cNvPr>
          <p:cNvSpPr/>
          <p:nvPr/>
        </p:nvSpPr>
        <p:spPr>
          <a:xfrm>
            <a:off x="848764" y="1588206"/>
            <a:ext cx="286628" cy="25984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5</a:t>
            </a:r>
            <a:endParaRPr lang="vi-VN" sz="2000" b="1" dirty="0">
              <a:latin typeface="Times New Roman" panose="02020603050405020304" pitchFamily="18" charset="0"/>
              <a:cs typeface="Times New Roman" panose="02020603050405020304" pitchFamily="18" charset="0"/>
            </a:endParaRPr>
          </a:p>
        </p:txBody>
      </p:sp>
      <p:sp>
        <p:nvSpPr>
          <p:cNvPr id="15" name="Lưu đồ: Đường kết nối 14">
            <a:extLst>
              <a:ext uri="{FF2B5EF4-FFF2-40B4-BE49-F238E27FC236}">
                <a16:creationId xmlns:a16="http://schemas.microsoft.com/office/drawing/2014/main" id="{1F044D47-2CF2-4C74-BFC9-F1F6021FA1A7}"/>
              </a:ext>
            </a:extLst>
          </p:cNvPr>
          <p:cNvSpPr/>
          <p:nvPr/>
        </p:nvSpPr>
        <p:spPr>
          <a:xfrm>
            <a:off x="691124" y="2115438"/>
            <a:ext cx="246196" cy="318485"/>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6</a:t>
            </a:r>
            <a:endParaRPr lang="vi-VN" sz="2000" b="1" dirty="0">
              <a:latin typeface="Times New Roman" panose="02020603050405020304" pitchFamily="18" charset="0"/>
              <a:cs typeface="Times New Roman" panose="02020603050405020304" pitchFamily="18" charset="0"/>
            </a:endParaRPr>
          </a:p>
        </p:txBody>
      </p:sp>
      <p:sp>
        <p:nvSpPr>
          <p:cNvPr id="16" name="Lưu đồ: Đường kết nối 15">
            <a:extLst>
              <a:ext uri="{FF2B5EF4-FFF2-40B4-BE49-F238E27FC236}">
                <a16:creationId xmlns:a16="http://schemas.microsoft.com/office/drawing/2014/main" id="{47C08B50-8E4E-4C6C-9850-333F77FE0ED1}"/>
              </a:ext>
            </a:extLst>
          </p:cNvPr>
          <p:cNvSpPr/>
          <p:nvPr/>
        </p:nvSpPr>
        <p:spPr>
          <a:xfrm>
            <a:off x="3764456" y="2028812"/>
            <a:ext cx="287777" cy="2620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7</a:t>
            </a:r>
            <a:endParaRPr lang="vi-VN" sz="2000" b="1" dirty="0">
              <a:latin typeface="Times New Roman" panose="02020603050405020304" pitchFamily="18" charset="0"/>
              <a:cs typeface="Times New Roman" panose="02020603050405020304" pitchFamily="18" charset="0"/>
            </a:endParaRPr>
          </a:p>
        </p:txBody>
      </p:sp>
      <p:sp>
        <p:nvSpPr>
          <p:cNvPr id="10" name="Lưu đồ: Đường kết nối 15">
            <a:extLst>
              <a:ext uri="{FF2B5EF4-FFF2-40B4-BE49-F238E27FC236}">
                <a16:creationId xmlns:a16="http://schemas.microsoft.com/office/drawing/2014/main" id="{47C08B50-8E4E-4C6C-9850-333F77FE0ED1}"/>
              </a:ext>
            </a:extLst>
          </p:cNvPr>
          <p:cNvSpPr/>
          <p:nvPr/>
        </p:nvSpPr>
        <p:spPr>
          <a:xfrm>
            <a:off x="2269899" y="2433923"/>
            <a:ext cx="253587" cy="26169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8</a:t>
            </a:r>
            <a:endParaRPr lang="vi-VN" sz="2000" dirty="0">
              <a:latin typeface="Times New Roman" panose="02020603050405020304" pitchFamily="18" charset="0"/>
              <a:cs typeface="Times New Roman" panose="02020603050405020304" pitchFamily="18" charset="0"/>
            </a:endParaRPr>
          </a:p>
        </p:txBody>
      </p:sp>
      <p:sp>
        <p:nvSpPr>
          <p:cNvPr id="17" name="Lưu đồ: Đường kết nối 15">
            <a:extLst>
              <a:ext uri="{FF2B5EF4-FFF2-40B4-BE49-F238E27FC236}">
                <a16:creationId xmlns:a16="http://schemas.microsoft.com/office/drawing/2014/main" id="{47C08B50-8E4E-4C6C-9850-333F77FE0ED1}"/>
              </a:ext>
            </a:extLst>
          </p:cNvPr>
          <p:cNvSpPr/>
          <p:nvPr/>
        </p:nvSpPr>
        <p:spPr>
          <a:xfrm>
            <a:off x="106057" y="2917147"/>
            <a:ext cx="269328" cy="250145"/>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9</a:t>
            </a:r>
            <a:endParaRPr lang="vi-VN" sz="2000" dirty="0">
              <a:latin typeface="Times New Roman" panose="02020603050405020304" pitchFamily="18" charset="0"/>
              <a:cs typeface="Times New Roman" panose="02020603050405020304" pitchFamily="18" charset="0"/>
            </a:endParaRPr>
          </a:p>
        </p:txBody>
      </p:sp>
      <p:sp>
        <p:nvSpPr>
          <p:cNvPr id="18" name="Lưu đồ: Đường kết nối 15">
            <a:extLst>
              <a:ext uri="{FF2B5EF4-FFF2-40B4-BE49-F238E27FC236}">
                <a16:creationId xmlns:a16="http://schemas.microsoft.com/office/drawing/2014/main" id="{47C08B50-8E4E-4C6C-9850-333F77FE0ED1}"/>
              </a:ext>
            </a:extLst>
          </p:cNvPr>
          <p:cNvSpPr/>
          <p:nvPr/>
        </p:nvSpPr>
        <p:spPr>
          <a:xfrm>
            <a:off x="6134176" y="2846364"/>
            <a:ext cx="274834" cy="2963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200" b="1" dirty="0">
              <a:latin typeface="Times New Roman" panose="02020603050405020304" pitchFamily="18" charset="0"/>
              <a:cs typeface="Times New Roman" panose="02020603050405020304" pitchFamily="18" charset="0"/>
            </a:endParaRPr>
          </a:p>
        </p:txBody>
      </p:sp>
      <p:sp>
        <p:nvSpPr>
          <p:cNvPr id="19" name="Lưu đồ: Đường kết nối 15">
            <a:extLst>
              <a:ext uri="{FF2B5EF4-FFF2-40B4-BE49-F238E27FC236}">
                <a16:creationId xmlns:a16="http://schemas.microsoft.com/office/drawing/2014/main" id="{47C08B50-8E4E-4C6C-9850-333F77FE0ED1}"/>
              </a:ext>
            </a:extLst>
          </p:cNvPr>
          <p:cNvSpPr/>
          <p:nvPr/>
        </p:nvSpPr>
        <p:spPr>
          <a:xfrm>
            <a:off x="1559293" y="3218994"/>
            <a:ext cx="329917" cy="29917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latin typeface="Times New Roman" panose="02020603050405020304" pitchFamily="18" charset="0"/>
              <a:cs typeface="Times New Roman" panose="02020603050405020304" pitchFamily="18" charset="0"/>
            </a:endParaRPr>
          </a:p>
        </p:txBody>
      </p:sp>
      <p:sp>
        <p:nvSpPr>
          <p:cNvPr id="20" name="Lưu đồ: Đường kết nối 15">
            <a:extLst>
              <a:ext uri="{FF2B5EF4-FFF2-40B4-BE49-F238E27FC236}">
                <a16:creationId xmlns:a16="http://schemas.microsoft.com/office/drawing/2014/main" id="{47C08B50-8E4E-4C6C-9850-333F77FE0ED1}"/>
              </a:ext>
            </a:extLst>
          </p:cNvPr>
          <p:cNvSpPr/>
          <p:nvPr/>
        </p:nvSpPr>
        <p:spPr>
          <a:xfrm>
            <a:off x="7425761" y="3214595"/>
            <a:ext cx="401460" cy="303572"/>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latin typeface="Times New Roman" panose="02020603050405020304" pitchFamily="18" charset="0"/>
              <a:cs typeface="Times New Roman" panose="02020603050405020304" pitchFamily="18" charset="0"/>
            </a:endParaRPr>
          </a:p>
        </p:txBody>
      </p:sp>
      <p:sp>
        <p:nvSpPr>
          <p:cNvPr id="21" name="Lưu đồ: Đường kết nối 15">
            <a:extLst>
              <a:ext uri="{FF2B5EF4-FFF2-40B4-BE49-F238E27FC236}">
                <a16:creationId xmlns:a16="http://schemas.microsoft.com/office/drawing/2014/main" id="{47C08B50-8E4E-4C6C-9850-333F77FE0ED1}"/>
              </a:ext>
            </a:extLst>
          </p:cNvPr>
          <p:cNvSpPr/>
          <p:nvPr/>
        </p:nvSpPr>
        <p:spPr>
          <a:xfrm>
            <a:off x="6961891" y="3672017"/>
            <a:ext cx="333432" cy="257386"/>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083936" y="2785319"/>
            <a:ext cx="389850" cy="338554"/>
          </a:xfrm>
          <a:prstGeom prst="rect">
            <a:avLst/>
          </a:prstGeom>
          <a:noFill/>
        </p:spPr>
        <p:txBody>
          <a:bodyPr wrap="none" rtlCol="0">
            <a:spAutoFit/>
          </a:bodyPr>
          <a:lstStyle/>
          <a:p>
            <a:r>
              <a:rPr lang="en-US"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10</a:t>
            </a:r>
          </a:p>
        </p:txBody>
      </p:sp>
      <p:sp>
        <p:nvSpPr>
          <p:cNvPr id="24" name="TextBox 23"/>
          <p:cNvSpPr txBox="1"/>
          <p:nvPr/>
        </p:nvSpPr>
        <p:spPr>
          <a:xfrm>
            <a:off x="1519249" y="3184778"/>
            <a:ext cx="378502" cy="338554"/>
          </a:xfrm>
          <a:prstGeom prst="rect">
            <a:avLst/>
          </a:prstGeom>
          <a:noFill/>
        </p:spPr>
        <p:txBody>
          <a:bodyPr wrap="none" rtlCol="0">
            <a:spAutoFit/>
          </a:bodyPr>
          <a:lstStyle/>
          <a:p>
            <a:r>
              <a:rPr lang="en-US"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11</a:t>
            </a:r>
          </a:p>
        </p:txBody>
      </p:sp>
      <p:sp>
        <p:nvSpPr>
          <p:cNvPr id="25" name="TextBox 24"/>
          <p:cNvSpPr txBox="1"/>
          <p:nvPr/>
        </p:nvSpPr>
        <p:spPr>
          <a:xfrm>
            <a:off x="7430219" y="3169299"/>
            <a:ext cx="389850" cy="338554"/>
          </a:xfrm>
          <a:prstGeom prst="rect">
            <a:avLst/>
          </a:prstGeom>
          <a:noFill/>
        </p:spPr>
        <p:txBody>
          <a:bodyPr wrap="none" rtlCol="0">
            <a:spAutoFit/>
          </a:bodyPr>
          <a:lstStyle/>
          <a:p>
            <a:r>
              <a:rPr lang="en-US"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12</a:t>
            </a:r>
          </a:p>
        </p:txBody>
      </p:sp>
      <p:sp>
        <p:nvSpPr>
          <p:cNvPr id="27" name="TextBox 26"/>
          <p:cNvSpPr txBox="1"/>
          <p:nvPr/>
        </p:nvSpPr>
        <p:spPr>
          <a:xfrm>
            <a:off x="6933932" y="3621777"/>
            <a:ext cx="389850" cy="338554"/>
          </a:xfrm>
          <a:prstGeom prst="rect">
            <a:avLst/>
          </a:prstGeom>
          <a:noFill/>
        </p:spPr>
        <p:txBody>
          <a:bodyPr wrap="none" rtlCol="0">
            <a:spAutoFit/>
          </a:bodyPr>
          <a:lstStyle/>
          <a:p>
            <a:r>
              <a:rPr lang="en-US"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13</a:t>
            </a:r>
          </a:p>
        </p:txBody>
      </p:sp>
      <p:sp>
        <p:nvSpPr>
          <p:cNvPr id="26" name="Lưu đồ: Đường kết nối 15">
            <a:extLst>
              <a:ext uri="{FF2B5EF4-FFF2-40B4-BE49-F238E27FC236}">
                <a16:creationId xmlns:a16="http://schemas.microsoft.com/office/drawing/2014/main" id="{47C08B50-8E4E-4C6C-9850-333F77FE0ED1}"/>
              </a:ext>
            </a:extLst>
          </p:cNvPr>
          <p:cNvSpPr/>
          <p:nvPr/>
        </p:nvSpPr>
        <p:spPr>
          <a:xfrm>
            <a:off x="809986" y="4058013"/>
            <a:ext cx="333432" cy="257386"/>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753568" y="4017429"/>
            <a:ext cx="389850" cy="338554"/>
          </a:xfrm>
          <a:prstGeom prst="rect">
            <a:avLst/>
          </a:prstGeom>
          <a:noFill/>
        </p:spPr>
        <p:txBody>
          <a:bodyPr wrap="none" rtlCol="0">
            <a:spAutoFit/>
          </a:bodyPr>
          <a:lstStyle/>
          <a:p>
            <a:r>
              <a:rPr lang="en-US"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14</a:t>
            </a:r>
          </a:p>
        </p:txBody>
      </p:sp>
    </p:spTree>
    <p:extLst>
      <p:ext uri="{BB962C8B-B14F-4D97-AF65-F5344CB8AC3E}">
        <p14:creationId xmlns:p14="http://schemas.microsoft.com/office/powerpoint/2010/main" val="12797308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1"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1"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1"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1"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1"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grpId="1"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par>
                                <p:cTn id="36" presetID="22" presetClass="entr" presetSubtype="4" fill="hold" grpId="1"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par>
                                <p:cTn id="39" presetID="22" presetClass="entr" presetSubtype="4" fill="hold" grpId="1"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grpId="1"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par>
                                <p:cTn id="45" presetID="22" presetClass="entr" presetSubtype="4" fill="hold" grpId="1"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par>
                                <p:cTn id="48" presetID="22" presetClass="entr" presetSubtype="4" fill="hold" grpId="3"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down)">
                                      <p:cBhvr>
                                        <p:cTn id="50" dur="500"/>
                                        <p:tgtEl>
                                          <p:spTgt spid="4"/>
                                        </p:tgtEl>
                                      </p:cBhvr>
                                    </p:animEffect>
                                  </p:childTnLst>
                                </p:cTn>
                              </p:par>
                              <p:par>
                                <p:cTn id="51" presetID="22" presetClass="entr" presetSubtype="4" fill="hold" grpId="1"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00"/>
                                        <p:tgtEl>
                                          <p:spTgt spid="19"/>
                                        </p:tgtEl>
                                      </p:cBhvr>
                                    </p:animEffect>
                                  </p:childTnLst>
                                </p:cTn>
                              </p:par>
                              <p:par>
                                <p:cTn id="54" presetID="22" presetClass="entr" presetSubtype="4" fill="hold" grpId="1"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down)">
                                      <p:cBhvr>
                                        <p:cTn id="56" dur="500"/>
                                        <p:tgtEl>
                                          <p:spTgt spid="24"/>
                                        </p:tgtEl>
                                      </p:cBhvr>
                                    </p:animEffect>
                                  </p:childTnLst>
                                </p:cTn>
                              </p:par>
                              <p:par>
                                <p:cTn id="57" presetID="22" presetClass="entr" presetSubtype="4" fill="hold" grpId="1"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par>
                                <p:cTn id="60" presetID="22" presetClass="entr" presetSubtype="4" fill="hold" grpId="1"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500"/>
                                        <p:tgtEl>
                                          <p:spTgt spid="25"/>
                                        </p:tgtEl>
                                      </p:cBhvr>
                                    </p:animEffect>
                                  </p:childTnLst>
                                </p:cTn>
                              </p:par>
                              <p:par>
                                <p:cTn id="63" presetID="22" presetClass="entr" presetSubtype="4" fill="hold" grpId="1"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down)">
                                      <p:cBhvr>
                                        <p:cTn id="65" dur="500"/>
                                        <p:tgtEl>
                                          <p:spTgt spid="21"/>
                                        </p:tgtEl>
                                      </p:cBhvr>
                                    </p:animEffect>
                                  </p:childTnLst>
                                </p:cTn>
                              </p:par>
                              <p:par>
                                <p:cTn id="66" presetID="22" presetClass="entr" presetSubtype="4" fill="hold" grpId="1"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500"/>
                                        <p:tgtEl>
                                          <p:spTgt spid="27"/>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down)">
                                      <p:cBhvr>
                                        <p:cTn id="71" dur="500"/>
                                        <p:tgtEl>
                                          <p:spTgt spid="23"/>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5" grpId="0"/>
      <p:bldP spid="9" grpId="1" animBg="1"/>
      <p:bldP spid="11" grpId="1" animBg="1"/>
      <p:bldP spid="12" grpId="1" animBg="1"/>
      <p:bldP spid="13" grpId="1" animBg="1"/>
      <p:bldP spid="14" grpId="1" animBg="1"/>
      <p:bldP spid="15" grpId="1" animBg="1"/>
      <p:bldP spid="16" grpId="1" animBg="1"/>
      <p:bldP spid="10" grpId="1" animBg="1"/>
      <p:bldP spid="17" grpId="1" animBg="1"/>
      <p:bldP spid="18" grpId="1" animBg="1"/>
      <p:bldP spid="19" grpId="1" animBg="1"/>
      <p:bldP spid="20" grpId="1" animBg="1"/>
      <p:bldP spid="21" grpId="1" animBg="1"/>
      <p:bldP spid="4" grpId="3"/>
      <p:bldP spid="24" grpId="1"/>
      <p:bldP spid="25" grpId="1"/>
      <p:bldP spid="27" grpId="1"/>
      <p:bldP spid="26"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97CDA310-DDA7-47C0-8950-DB78C5D823B7}"/>
              </a:ext>
            </a:extLst>
          </p:cNvPr>
          <p:cNvSpPr/>
          <p:nvPr/>
        </p:nvSpPr>
        <p:spPr>
          <a:xfrm>
            <a:off x="1" y="-334508"/>
            <a:ext cx="9143999" cy="6129338"/>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may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bị</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lạc</a:t>
            </a:r>
            <a:endPar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sz="2600" dirty="0">
                <a:solidFill>
                  <a:srgbClr val="4CA420"/>
                </a:solidFill>
                <a:latin typeface="Arial-Rounded" charset="0"/>
                <a:ea typeface="Arial-Rounded" charset="0"/>
                <a:cs typeface="Arial-Rounded" charset="0"/>
              </a:rPr>
              <a:t>Sáng chủ nhật, bố cho Nam và em đi công viên. Công viên đông như hội. Khi vào cổng, b</a:t>
            </a:r>
            <a:r>
              <a:rPr lang="en-US" sz="2600" dirty="0">
                <a:solidFill>
                  <a:srgbClr val="4CA420"/>
                </a:solidFill>
                <a:latin typeface="Arial-Rounded" charset="0"/>
                <a:ea typeface="Arial-Rounded" charset="0"/>
                <a:cs typeface="Arial-Rounded" charset="0"/>
              </a:rPr>
              <a:t>ố</a:t>
            </a:r>
            <a:r>
              <a:rPr lang="vi-VN" sz="2600" dirty="0">
                <a:solidFill>
                  <a:srgbClr val="4CA420"/>
                </a:solidFill>
                <a:latin typeface="Arial-Rounded" charset="0"/>
                <a:ea typeface="Arial-Rounded" charset="0"/>
                <a:cs typeface="Arial-Rounded" charset="0"/>
              </a:rPr>
              <a:t> dặn: "Các con cẩn thận kẻo bị lạc. Nếu không may bị lạc, các con nhớ đi ra cổng nãy. Nhìn kìa, trên cổng có lá cờ rất to"..</a:t>
            </a:r>
            <a:endParaRPr lang="en-US" sz="2600" dirty="0">
              <a:solidFill>
                <a:srgbClr val="4CA420"/>
              </a:solidFill>
              <a:latin typeface="Arial-Rounded" charset="0"/>
              <a:ea typeface="Arial-Rounded" charset="0"/>
              <a:cs typeface="Arial-Rounded" charset="0"/>
            </a:endParaRPr>
          </a:p>
          <a:p>
            <a:pPr algn="just"/>
            <a:r>
              <a:rPr lang="en-US" sz="2600" dirty="0">
                <a:latin typeface="Arial-Rounded" charset="0"/>
                <a:ea typeface="Arial-Rounded" charset="0"/>
                <a:cs typeface="Arial-Rounded" charset="0"/>
              </a:rPr>
              <a:t>	</a:t>
            </a:r>
            <a:r>
              <a:rPr lang="vi-VN" sz="2600" dirty="0">
                <a:solidFill>
                  <a:srgbClr val="0070C0"/>
                </a:solidFill>
                <a:latin typeface="Arial-Rounded" charset="0"/>
                <a:ea typeface="Arial-Rounded" charset="0"/>
                <a:cs typeface="Arial-Rounded" charset="0"/>
              </a:rPr>
              <a:t>Công viên đ</a:t>
            </a:r>
            <a:r>
              <a:rPr lang="en-US" sz="2600" dirty="0">
                <a:solidFill>
                  <a:srgbClr val="0070C0"/>
                </a:solidFill>
                <a:latin typeface="Arial-Rounded" charset="0"/>
                <a:ea typeface="Arial-Rounded" charset="0"/>
                <a:cs typeface="Arial-Rounded" charset="0"/>
              </a:rPr>
              <a:t>ẹ</a:t>
            </a:r>
            <a:r>
              <a:rPr lang="vi-VN" sz="2600" dirty="0">
                <a:solidFill>
                  <a:srgbClr val="0070C0"/>
                </a:solidFill>
                <a:latin typeface="Arial-Rounded" charset="0"/>
                <a:ea typeface="Arial-Rounded" charset="0"/>
                <a:cs typeface="Arial-Rounded" charset="0"/>
              </a:rPr>
              <a:t>p qu</a:t>
            </a:r>
            <a:r>
              <a:rPr lang="en-US" sz="2600" dirty="0">
                <a:solidFill>
                  <a:srgbClr val="0070C0"/>
                </a:solidFill>
                <a:latin typeface="Arial-Rounded" charset="0"/>
                <a:ea typeface="Arial-Rounded" charset="0"/>
                <a:cs typeface="Arial-Rounded" charset="0"/>
              </a:rPr>
              <a:t>á</a:t>
            </a:r>
            <a:r>
              <a:rPr lang="vi-VN" sz="2600" dirty="0">
                <a:solidFill>
                  <a:srgbClr val="0070C0"/>
                </a:solidFill>
                <a:latin typeface="Arial-Rounded" charset="0"/>
                <a:ea typeface="Arial-Rounded" charset="0"/>
                <a:cs typeface="Arial-Rounded" charset="0"/>
              </a:rPr>
              <a:t>. Nam cứ mài mê xem hết chỗ này đến chỗ khác. Lúc ngoảnh lợi thì </a:t>
            </a:r>
            <a:r>
              <a:rPr lang="vi-VN" sz="2600">
                <a:solidFill>
                  <a:srgbClr val="0070C0"/>
                </a:solidFill>
                <a:latin typeface="Arial-Rounded" charset="0"/>
                <a:ea typeface="Arial-Rounded" charset="0"/>
                <a:cs typeface="Arial-Rounded" charset="0"/>
              </a:rPr>
              <a:t>không th</a:t>
            </a:r>
            <a:r>
              <a:rPr lang="en-GB" sz="2600">
                <a:solidFill>
                  <a:srgbClr val="0070C0"/>
                </a:solidFill>
                <a:latin typeface="Arial-Rounded" charset="0"/>
                <a:ea typeface="Arial-Rounded" charset="0"/>
                <a:cs typeface="Arial-Rounded" charset="0"/>
              </a:rPr>
              <a:t>ấ</a:t>
            </a:r>
            <a:r>
              <a:rPr lang="vi-VN" sz="2600">
                <a:solidFill>
                  <a:srgbClr val="0070C0"/>
                </a:solidFill>
                <a:latin typeface="Arial-Rounded" charset="0"/>
                <a:ea typeface="Arial-Rounded" charset="0"/>
                <a:cs typeface="Arial-Rounded" charset="0"/>
              </a:rPr>
              <a:t>y </a:t>
            </a:r>
            <a:r>
              <a:rPr lang="vi-VN" sz="2600" dirty="0">
                <a:solidFill>
                  <a:srgbClr val="0070C0"/>
                </a:solidFill>
                <a:latin typeface="Arial-Rounded" charset="0"/>
                <a:ea typeface="Arial-Rounded" charset="0"/>
                <a:cs typeface="Arial-Rounded" charset="0"/>
              </a:rPr>
              <a:t>bố và em đâu. Nam vừa chạy tìm vừa gọi “Bố ơi! Bố ơi!”. Hoảng hốt, Nam suýt khóc. Ch</a:t>
            </a:r>
            <a:r>
              <a:rPr lang="en-US" sz="2600" dirty="0" err="1">
                <a:solidFill>
                  <a:srgbClr val="0070C0"/>
                </a:solidFill>
                <a:latin typeface="Arial-Rounded" charset="0"/>
                <a:ea typeface="Arial-Rounded" charset="0"/>
                <a:cs typeface="Arial-Rounded" charset="0"/>
              </a:rPr>
              <a:t>ợt</a:t>
            </a:r>
            <a:r>
              <a:rPr lang="vi-VN" sz="2600" dirty="0">
                <a:solidFill>
                  <a:srgbClr val="0070C0"/>
                </a:solidFill>
                <a:latin typeface="Arial-Rounded" charset="0"/>
                <a:ea typeface="Arial-Rounded" charset="0"/>
                <a:cs typeface="Arial-Rounded" charset="0"/>
              </a:rPr>
              <a:t> Nam nhìn thấy tấm biển "Lối ra cổng". Nhớ lời bố dặn, Nam đi theo hướng tấm biển chỉ đường. “A, lá cờ kia rồi!”. Nam mừng rỡ khi thấy bố và em đang chờ ở đó.</a:t>
            </a:r>
            <a:endParaRPr lang="en-US" sz="2600" dirty="0">
              <a:solidFill>
                <a:srgbClr val="0070C0"/>
              </a:solidFill>
              <a:latin typeface="Arial-Rounded" charset="0"/>
              <a:ea typeface="Arial-Rounded" charset="0"/>
              <a:cs typeface="Arial-Rounded" charset="0"/>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(Theo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Phạm</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Thị</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Thúy</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Tuấn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Hiển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0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691123" y="494414"/>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11" name="Lưu đồ: Đường kết nối 10">
            <a:extLst>
              <a:ext uri="{FF2B5EF4-FFF2-40B4-BE49-F238E27FC236}">
                <a16:creationId xmlns:a16="http://schemas.microsoft.com/office/drawing/2014/main" id="{C74DFE52-BB91-47E6-AC07-F1FB590B50DF}"/>
              </a:ext>
            </a:extLst>
          </p:cNvPr>
          <p:cNvSpPr/>
          <p:nvPr/>
        </p:nvSpPr>
        <p:spPr>
          <a:xfrm>
            <a:off x="680490" y="2149548"/>
            <a:ext cx="372140"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3734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750"/>
                                        <p:tgtEl>
                                          <p:spTgt spid="9"/>
                                        </p:tgtEl>
                                      </p:cBhvr>
                                    </p:animEffect>
                                  </p:childTnLst>
                                </p:cTn>
                              </p:par>
                            </p:childTnLst>
                          </p:cTn>
                        </p:par>
                        <p:par>
                          <p:cTn id="13" fill="hold">
                            <p:stCondLst>
                              <p:cond delay="75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FB348E-5AF4-49FB-8FE5-650F6DA25C7C}">
  <ds:schemaRefs>
    <ds:schemaRef ds:uri="http://schemas.microsoft.com/sharepoint/v3/contenttype/forms"/>
  </ds:schemaRefs>
</ds:datastoreItem>
</file>

<file path=customXml/itemProps3.xml><?xml version="1.0" encoding="utf-8"?>
<ds:datastoreItem xmlns:ds="http://schemas.openxmlformats.org/officeDocument/2006/customXml" ds:itemID="{700BBF27-AEA7-4E39-9873-833F6E66B524}">
  <ds:schemaRefs>
    <ds:schemaRef ds:uri="2954521b-b4ab-4ce3-8aa8-8bfa99a4c36e"/>
    <ds:schemaRef ds:uri="http://purl.org/dc/elements/1.1/"/>
    <ds:schemaRef ds:uri="http://schemas.microsoft.com/office/2006/metadata/properties"/>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561</TotalTime>
  <Words>1024</Words>
  <Application>Microsoft Office PowerPoint</Application>
  <PresentationFormat>On-screen Show (16:9)</PresentationFormat>
  <Paragraphs>61</Paragraphs>
  <Slides>8</Slides>
  <Notes>3</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DFPOP1-W9</vt:lpstr>
      <vt:lpstr>Arial-Rounded</vt:lpstr>
      <vt:lpstr>Arial</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PC</cp:lastModifiedBy>
  <cp:revision>58</cp:revision>
  <dcterms:created xsi:type="dcterms:W3CDTF">2020-08-13T09:19:08Z</dcterms:created>
  <dcterms:modified xsi:type="dcterms:W3CDTF">2025-03-17T10:53:50Z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