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414" r:id="rId3"/>
    <p:sldId id="347" r:id="rId4"/>
    <p:sldId id="270" r:id="rId5"/>
    <p:sldId id="271" r:id="rId6"/>
    <p:sldId id="273" r:id="rId7"/>
    <p:sldId id="277" r:id="rId8"/>
    <p:sldId id="272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0586E-F871-484A-9390-A77E53537EF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C655-7420-4CF4-B61A-49F478F3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có</a:t>
            </a:r>
            <a:r>
              <a:rPr lang="en-US" baseline="0" dirty="0"/>
              <a:t> thể cho HS viết từ khó vào bảng con nếu HS còn nhầm lẫn nhiều và thường xuyên. GV tự linh động từ khó phù hợp với địa phương.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655-7420-4CF4-B61A-49F478F353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4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76" indent="0" algn="ctr">
              <a:buNone/>
              <a:defRPr sz="1667"/>
            </a:lvl2pPr>
            <a:lvl3pPr marL="761952" indent="0" algn="ctr">
              <a:buNone/>
              <a:defRPr sz="1500"/>
            </a:lvl3pPr>
            <a:lvl4pPr marL="1142926" indent="0" algn="ctr">
              <a:buNone/>
              <a:defRPr sz="1333"/>
            </a:lvl4pPr>
            <a:lvl5pPr marL="1523901" indent="0" algn="ctr">
              <a:buNone/>
              <a:defRPr sz="1333"/>
            </a:lvl5pPr>
            <a:lvl6pPr marL="1904876" indent="0" algn="ctr">
              <a:buNone/>
              <a:defRPr sz="1333"/>
            </a:lvl6pPr>
            <a:lvl7pPr marL="2285852" indent="0" algn="ctr">
              <a:buNone/>
              <a:defRPr sz="1333"/>
            </a:lvl7pPr>
            <a:lvl8pPr marL="2666827" indent="0" algn="ctr">
              <a:buNone/>
              <a:defRPr sz="1333"/>
            </a:lvl8pPr>
            <a:lvl9pPr marL="3047802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DAFF2-94D0-42A9-B673-085DF60F12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83DE8-D61B-4725-9D84-115EDC3A07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2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9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76" indent="0">
              <a:buNone/>
              <a:defRPr sz="1667"/>
            </a:lvl2pPr>
            <a:lvl3pPr marL="761952" indent="0">
              <a:buNone/>
              <a:defRPr sz="1500"/>
            </a:lvl3pPr>
            <a:lvl4pPr marL="1142926" indent="0">
              <a:buNone/>
              <a:defRPr sz="1333"/>
            </a:lvl4pPr>
            <a:lvl5pPr marL="1523901" indent="0">
              <a:buNone/>
              <a:defRPr sz="1333"/>
            </a:lvl5pPr>
            <a:lvl6pPr marL="1904876" indent="0">
              <a:buNone/>
              <a:defRPr sz="1333"/>
            </a:lvl6pPr>
            <a:lvl7pPr marL="2285852" indent="0">
              <a:buNone/>
              <a:defRPr sz="1333"/>
            </a:lvl7pPr>
            <a:lvl8pPr marL="2666827" indent="0">
              <a:buNone/>
              <a:defRPr sz="1333"/>
            </a:lvl8pPr>
            <a:lvl9pPr marL="3047802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2B48-CE06-4A48-AE26-5E1A3322B6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4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1" y="1600729"/>
            <a:ext cx="5422636" cy="4525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CE947-CFA1-4741-B083-BAFBAABC4B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4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3" y="1681429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6" indent="0">
              <a:buNone/>
              <a:defRPr sz="1667" b="1"/>
            </a:lvl2pPr>
            <a:lvl3pPr marL="761952" indent="0">
              <a:buNone/>
              <a:defRPr sz="1500" b="1"/>
            </a:lvl3pPr>
            <a:lvl4pPr marL="1142926" indent="0">
              <a:buNone/>
              <a:defRPr sz="1333" b="1"/>
            </a:lvl4pPr>
            <a:lvl5pPr marL="1523901" indent="0">
              <a:buNone/>
              <a:defRPr sz="1333" b="1"/>
            </a:lvl5pPr>
            <a:lvl6pPr marL="1904876" indent="0">
              <a:buNone/>
              <a:defRPr sz="1333" b="1"/>
            </a:lvl6pPr>
            <a:lvl7pPr marL="2285852" indent="0">
              <a:buNone/>
              <a:defRPr sz="1333" b="1"/>
            </a:lvl7pPr>
            <a:lvl8pPr marL="2666827" indent="0">
              <a:buNone/>
              <a:defRPr sz="1333" b="1"/>
            </a:lvl8pPr>
            <a:lvl9pPr marL="3047802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3" y="2505605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30" y="1681429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6" indent="0">
              <a:buNone/>
              <a:defRPr sz="1667" b="1"/>
            </a:lvl2pPr>
            <a:lvl3pPr marL="761952" indent="0">
              <a:buNone/>
              <a:defRPr sz="1500" b="1"/>
            </a:lvl3pPr>
            <a:lvl4pPr marL="1142926" indent="0">
              <a:buNone/>
              <a:defRPr sz="1333" b="1"/>
            </a:lvl4pPr>
            <a:lvl5pPr marL="1523901" indent="0">
              <a:buNone/>
              <a:defRPr sz="1333" b="1"/>
            </a:lvl5pPr>
            <a:lvl6pPr marL="1904876" indent="0">
              <a:buNone/>
              <a:defRPr sz="1333" b="1"/>
            </a:lvl6pPr>
            <a:lvl7pPr marL="2285852" indent="0">
              <a:buNone/>
              <a:defRPr sz="1333" b="1"/>
            </a:lvl7pPr>
            <a:lvl8pPr marL="2666827" indent="0">
              <a:buNone/>
              <a:defRPr sz="1333" b="1"/>
            </a:lvl8pPr>
            <a:lvl9pPr marL="3047802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30" y="2505605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D2E1-88CD-4C4F-8B3B-F8FD00D768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2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150AD-55E8-4533-8C21-AFF233EA61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5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C5B0A-231A-4A2A-BC41-4885CFAA6A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7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4" y="457730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6897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4" y="2057137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76" indent="0">
              <a:buNone/>
              <a:defRPr sz="1167"/>
            </a:lvl2pPr>
            <a:lvl3pPr marL="761952" indent="0">
              <a:buNone/>
              <a:defRPr sz="1000"/>
            </a:lvl3pPr>
            <a:lvl4pPr marL="1142926" indent="0">
              <a:buNone/>
              <a:defRPr sz="833"/>
            </a:lvl4pPr>
            <a:lvl5pPr marL="1523901" indent="0">
              <a:buNone/>
              <a:defRPr sz="833"/>
            </a:lvl5pPr>
            <a:lvl6pPr marL="1904876" indent="0">
              <a:buNone/>
              <a:defRPr sz="833"/>
            </a:lvl6pPr>
            <a:lvl7pPr marL="2285852" indent="0">
              <a:buNone/>
              <a:defRPr sz="833"/>
            </a:lvl7pPr>
            <a:lvl8pPr marL="2666827" indent="0">
              <a:buNone/>
              <a:defRPr sz="833"/>
            </a:lvl8pPr>
            <a:lvl9pPr marL="3047802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85A4-8A61-456B-940A-5A18A36794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21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4" y="457730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6897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76" indent="0">
              <a:buNone/>
              <a:defRPr sz="2333"/>
            </a:lvl2pPr>
            <a:lvl3pPr marL="761952" indent="0">
              <a:buNone/>
              <a:defRPr sz="2000"/>
            </a:lvl3pPr>
            <a:lvl4pPr marL="1142926" indent="0">
              <a:buNone/>
              <a:defRPr sz="1667"/>
            </a:lvl4pPr>
            <a:lvl5pPr marL="1523901" indent="0">
              <a:buNone/>
              <a:defRPr sz="1667"/>
            </a:lvl5pPr>
            <a:lvl6pPr marL="1904876" indent="0">
              <a:buNone/>
              <a:defRPr sz="1667"/>
            </a:lvl6pPr>
            <a:lvl7pPr marL="2285852" indent="0">
              <a:buNone/>
              <a:defRPr sz="1667"/>
            </a:lvl7pPr>
            <a:lvl8pPr marL="2666827" indent="0">
              <a:buNone/>
              <a:defRPr sz="1667"/>
            </a:lvl8pPr>
            <a:lvl9pPr marL="3047802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4" y="2057137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76" indent="0">
              <a:buNone/>
              <a:defRPr sz="1167"/>
            </a:lvl2pPr>
            <a:lvl3pPr marL="761952" indent="0">
              <a:buNone/>
              <a:defRPr sz="1000"/>
            </a:lvl3pPr>
            <a:lvl4pPr marL="1142926" indent="0">
              <a:buNone/>
              <a:defRPr sz="833"/>
            </a:lvl4pPr>
            <a:lvl5pPr marL="1523901" indent="0">
              <a:buNone/>
              <a:defRPr sz="833"/>
            </a:lvl5pPr>
            <a:lvl6pPr marL="1904876" indent="0">
              <a:buNone/>
              <a:defRPr sz="833"/>
            </a:lvl6pPr>
            <a:lvl7pPr marL="2285852" indent="0">
              <a:buNone/>
              <a:defRPr sz="833"/>
            </a:lvl7pPr>
            <a:lvl8pPr marL="2666827" indent="0">
              <a:buNone/>
              <a:defRPr sz="833"/>
            </a:lvl8pPr>
            <a:lvl9pPr marL="3047802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100B6-8DD4-45E3-8152-B27994FBE1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2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CA14-4E9F-48E1-B75E-9783DD64A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8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8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5" y="275168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14499-C411-4738-AFEF-BA29889807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08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866" y="275168"/>
            <a:ext cx="10972271" cy="5851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866" y="6245489"/>
            <a:ext cx="2844271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866" y="6245489"/>
            <a:ext cx="3860271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866" y="6245489"/>
            <a:ext cx="2844271" cy="476251"/>
          </a:xfrm>
        </p:spPr>
        <p:txBody>
          <a:bodyPr/>
          <a:lstStyle>
            <a:lvl1pPr>
              <a:defRPr/>
            </a:lvl1pPr>
          </a:lstStyle>
          <a:p>
            <a:fld id="{CDDD3739-EB78-4A19-BC9A-97616BE86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3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29"/>
            <a:ext cx="10972271" cy="45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89"/>
            <a:ext cx="284427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defTabSz="1088690">
              <a:defRPr sz="166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89"/>
            <a:ext cx="386027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defTabSz="1088690">
              <a:defRPr sz="166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89"/>
            <a:ext cx="284427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defTabSz="1088690">
              <a:defRPr sz="166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630D5-18F2-4605-B20A-FE990BBF8E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1088690" rtl="0" fontAlgn="base">
        <a:spcBef>
          <a:spcPct val="0"/>
        </a:spcBef>
        <a:spcAft>
          <a:spcPct val="0"/>
        </a:spcAft>
        <a:defRPr sz="525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2pPr>
      <a:lvl3pPr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3pPr>
      <a:lvl4pPr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4pPr>
      <a:lvl5pPr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5pPr>
      <a:lvl6pPr marL="380976"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6pPr>
      <a:lvl7pPr marL="761952"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7pPr>
      <a:lvl8pPr marL="1142926"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8pPr>
      <a:lvl9pPr marL="1523901" algn="ctr" defTabSz="1088690" rtl="0" fontAlgn="base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8755" indent="-408755" algn="l" defTabSz="1088690" rtl="0" fontAlgn="base">
        <a:spcBef>
          <a:spcPct val="20000"/>
        </a:spcBef>
        <a:spcAft>
          <a:spcPct val="0"/>
        </a:spcAft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974" indent="-341290" algn="l" defTabSz="1088690" rtl="0" fontAlgn="base">
        <a:spcBef>
          <a:spcPct val="20000"/>
        </a:spcBef>
        <a:spcAft>
          <a:spcPct val="0"/>
        </a:spcAft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1193" indent="-272504" algn="l" defTabSz="1088690" rtl="0" fontAlgn="base">
        <a:spcBef>
          <a:spcPct val="20000"/>
        </a:spcBef>
        <a:spcAft>
          <a:spcPct val="0"/>
        </a:spcAft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6" indent="-272504" algn="l" defTabSz="1088690" rtl="0" fontAlgn="base">
        <a:spcBef>
          <a:spcPct val="20000"/>
        </a:spcBef>
        <a:spcAft>
          <a:spcPct val="0"/>
        </a:spcAft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0" indent="-271180" algn="l" defTabSz="1088690" rtl="0" fontAlgn="base">
        <a:spcBef>
          <a:spcPct val="20000"/>
        </a:spcBef>
        <a:spcAft>
          <a:spcPct val="0"/>
        </a:spcAft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5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849" y="4630027"/>
            <a:ext cx="2806376" cy="2227973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406401" y="304803"/>
            <a:ext cx="11224240" cy="163237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1219170"/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Chào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mừng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các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thầy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cô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và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các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em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đến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vơi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tiết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học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 </a:t>
            </a:r>
            <a:r>
              <a:rPr lang="vi-VN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Tiếng Việt lớp 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67548" y="4303945"/>
            <a:ext cx="11480800" cy="17634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defTabSz="1219170" eaLnBrk="0" hangingPunct="0"/>
            <a:r>
              <a:rPr lang="en-US" sz="3733" b="1" dirty="0" err="1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Giáo</a:t>
            </a:r>
            <a:r>
              <a:rPr lang="en-US" sz="3733" b="1" dirty="0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viên</a:t>
            </a:r>
            <a:r>
              <a:rPr lang="en-US" sz="3733" b="1" dirty="0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thực</a:t>
            </a:r>
            <a:r>
              <a:rPr lang="en-US" sz="3733" b="1" dirty="0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hiện</a:t>
            </a:r>
            <a:r>
              <a:rPr lang="en-US" sz="3733" b="1" dirty="0">
                <a:solidFill>
                  <a:srgbClr val="FF3300"/>
                </a:solidFill>
                <a:latin typeface="HP001 5 hàng" panose="020B0603050302020204" pitchFamily="34" charset="0"/>
                <a:cs typeface="Arial"/>
                <a:sym typeface="Arial"/>
              </a:rPr>
              <a:t>: Phạm Thị Vân</a:t>
            </a:r>
          </a:p>
        </p:txBody>
      </p:sp>
      <p:sp>
        <p:nvSpPr>
          <p:cNvPr id="6" name="矩形 97"/>
          <p:cNvSpPr/>
          <p:nvPr/>
        </p:nvSpPr>
        <p:spPr>
          <a:xfrm>
            <a:off x="1570254" y="2362200"/>
            <a:ext cx="8636583" cy="1366369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 </a:t>
            </a:r>
            <a:r>
              <a:rPr lang="en-GB" altLang="zh-CN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8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5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4630027"/>
            <a:ext cx="3001747" cy="2227973"/>
          </a:xfrm>
          <a:prstGeom prst="rect">
            <a:avLst/>
          </a:prstGeom>
          <a:noFill/>
        </p:spPr>
      </p:pic>
      <p:sp>
        <p:nvSpPr>
          <p:cNvPr id="8" name="tex02"/>
          <p:cNvSpPr txBox="1"/>
          <p:nvPr/>
        </p:nvSpPr>
        <p:spPr>
          <a:xfrm>
            <a:off x="1607509" y="3728565"/>
            <a:ext cx="86365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733" b="1" dirty="0">
              <a:solidFill>
                <a:srgbClr val="7030A0"/>
              </a:solidFill>
              <a:latin typeface="HP-211" panose="020B0803050302020204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323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9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43207" y="208334"/>
            <a:ext cx="8301567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/>
            <a:endParaRPr lang="en-US" alt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91" y="0"/>
            <a:ext cx="12192000" cy="6738731"/>
          </a:xfrm>
          <a:prstGeom prst="rect">
            <a:avLst/>
          </a:prstGeom>
        </p:spPr>
      </p:pic>
      <p:pic>
        <p:nvPicPr>
          <p:cNvPr id="11" name="Picture 13" descr="addemoticons17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67" y="4236554"/>
            <a:ext cx="2199232" cy="25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addemoticons17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169" y="3105333"/>
            <a:ext cx="2977528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addemoticons17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" y="5472911"/>
            <a:ext cx="2538100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ddemoticons17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37" y="5236423"/>
            <a:ext cx="2798888" cy="16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addemoticons17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1" y="1984277"/>
            <a:ext cx="2306831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3772454" y="1584514"/>
            <a:ext cx="5025083" cy="1117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1909" tIns="60955" rIns="121909" bIns="60955" numCol="1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1219170"/>
            <a:r>
              <a:rPr lang="en-US" sz="3733" b="1" kern="10" dirty="0" err="1">
                <a:ln w="9525">
                  <a:noFill/>
                  <a:round/>
                </a:ln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Khởi</a:t>
            </a:r>
            <a:r>
              <a:rPr lang="en-US" sz="3733" b="1" kern="10" dirty="0">
                <a:ln w="9525">
                  <a:noFill/>
                  <a:round/>
                </a:ln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733" b="1" kern="10" dirty="0" err="1">
                <a:ln w="9525">
                  <a:noFill/>
                  <a:round/>
                </a:ln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động</a:t>
            </a:r>
            <a:endParaRPr lang="en-US" sz="3733" b="1" kern="10" dirty="0">
              <a:ln w="9525">
                <a:noFill/>
                <a:round/>
              </a:ln>
              <a:solidFill>
                <a:srgbClr val="7030A0"/>
              </a:solidFill>
              <a:latin typeface="Times New Roman" panose="02020603050405020304"/>
              <a:cs typeface="Times New Roman" panose="020206030504050203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3173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6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274" y="64684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020" y="107880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612" t="18052" r="71895" b="2286"/>
          <a:stretch/>
        </p:blipFill>
        <p:spPr>
          <a:xfrm>
            <a:off x="8763000" y="1371600"/>
            <a:ext cx="914400" cy="252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102187" y="1500967"/>
            <a:ext cx="10522526" cy="280075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Đèn đỏ báo hiệu dừng lại.</a:t>
            </a:r>
          </a:p>
          <a:p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Đèn xanh báo hiệu được phép </a:t>
            </a:r>
          </a:p>
          <a:p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 chuyển. Đèn vàng báo hiệu</a:t>
            </a:r>
          </a:p>
          <a:p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đi chậm rồi dừng hẳn.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2561" y="5235195"/>
            <a:ext cx="8358839" cy="646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viết chữ đầu dòng, ta lưu ý gì?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28493" y="5235195"/>
            <a:ext cx="6918037" cy="646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 chữ nào viết hoa? Vì sao?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2961" y="5235195"/>
            <a:ext cx="6918037" cy="646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 trên có mấy câu?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2561" y="5235195"/>
            <a:ext cx="8206439" cy="646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hãy tìm từ dễ viết lẫn trong bài.</a:t>
            </a:r>
          </a:p>
        </p:txBody>
      </p:sp>
    </p:spTree>
    <p:extLst>
      <p:ext uri="{BB962C8B-B14F-4D97-AF65-F5344CB8AC3E}">
        <p14:creationId xmlns:p14="http://schemas.microsoft.com/office/powerpoint/2010/main" val="15147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" fill="hold" grpId="0" nodeType="with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0" grpId="0" animBg="1"/>
          <p:bldP spid="25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0" grpId="0" animBg="1"/>
          <p:bldP spid="25" grpId="0" animBg="1"/>
          <p:bldP spid="3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960"/>
            <a:ext cx="12192000" cy="232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148456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latin typeface="HP001 4 hàng" pitchFamily="34" charset="0"/>
              </a:rPr>
              <a:t>  </a:t>
            </a:r>
            <a:r>
              <a:rPr lang="en-US" sz="3500" b="1" dirty="0">
                <a:latin typeface="HP001 4 hàng" pitchFamily="34" charset="0"/>
              </a:rPr>
              <a:t>Đèn đỏ báo hiệu dừng lại. Đèn xanh báo hiệu </a:t>
            </a:r>
            <a:r>
              <a:rPr lang="en-US" sz="3500" b="1" dirty="0" err="1">
                <a:latin typeface="HP001 4 hàng" pitchFamily="34" charset="0"/>
              </a:rPr>
              <a:t>đư</a:t>
            </a:r>
            <a:r>
              <a:rPr lang="el-GR" sz="3500" b="1" dirty="0">
                <a:latin typeface="HP001 4 hàng" pitchFamily="34" charset="0"/>
              </a:rPr>
              <a:t>ϑ</a:t>
            </a:r>
            <a:r>
              <a:rPr lang="en-US" sz="3500" b="1" dirty="0">
                <a:latin typeface="HP001 4 hàng" pitchFamily="34" charset="0"/>
              </a:rPr>
              <a:t> phép</a:t>
            </a:r>
          </a:p>
        </p:txBody>
      </p:sp>
      <p:sp>
        <p:nvSpPr>
          <p:cNvPr id="7" name="Rectangle 6"/>
          <p:cNvSpPr/>
          <p:nvPr/>
        </p:nvSpPr>
        <p:spPr>
          <a:xfrm>
            <a:off x="-6928" y="2885734"/>
            <a:ext cx="118941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HP001 4 hàng" pitchFamily="34" charset="0"/>
              </a:rPr>
              <a:t>di chuyển. Đèn vàng báo hiệu đi </a:t>
            </a:r>
            <a:r>
              <a:rPr lang="en-US" sz="3500" b="1" dirty="0" err="1">
                <a:latin typeface="HP001 4 hàng" pitchFamily="34" charset="0"/>
              </a:rPr>
              <a:t>chậm</a:t>
            </a:r>
            <a:r>
              <a:rPr lang="en-US" sz="3500" b="1" dirty="0">
                <a:latin typeface="HP001 4 hàng" pitchFamily="34" charset="0"/>
              </a:rPr>
              <a:t> </a:t>
            </a:r>
            <a:r>
              <a:rPr lang="en-US" sz="3500" b="1" dirty="0" err="1">
                <a:latin typeface="HP001 4 hàng" pitchFamily="34" charset="0"/>
              </a:rPr>
              <a:t>ǟē</a:t>
            </a:r>
            <a:r>
              <a:rPr lang="en-US" sz="3500" b="1" dirty="0">
                <a:latin typeface="HP001 4 hàng" pitchFamily="34" charset="0"/>
              </a:rPr>
              <a:t> dừng hẳn. </a:t>
            </a:r>
          </a:p>
        </p:txBody>
      </p:sp>
    </p:spTree>
    <p:extLst>
      <p:ext uri="{BB962C8B-B14F-4D97-AF65-F5344CB8AC3E}">
        <p14:creationId xmlns:p14="http://schemas.microsoft.com/office/powerpoint/2010/main" val="429214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73351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98188"/>
            <a:ext cx="9753600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 dấu thanh phù hợp thay cho chiếc lá</a:t>
            </a:r>
            <a:r>
              <a:rPr lang="en-US" sz="4000" b="1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914400"/>
            <a:ext cx="9753600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 hỏi hay dấu ngã ?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38400" y="2547823"/>
            <a:ext cx="28194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 ba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3200" y="2563983"/>
            <a:ext cx="34290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 nhỏ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4457700"/>
            <a:ext cx="4191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khiển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4400" y="4457700"/>
            <a:ext cx="251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 vẽ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38399" y="2533261"/>
            <a:ext cx="28194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 ba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53200" y="2549421"/>
            <a:ext cx="34290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nhỏ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1703963">
            <a:off x="7732464" y="2566630"/>
            <a:ext cx="489740" cy="31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13757" y="4443138"/>
            <a:ext cx="4191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 khiên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2335952">
            <a:off x="2949417" y="4357326"/>
            <a:ext cx="489740" cy="30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ounded Rectangle 18"/>
          <p:cNvSpPr/>
          <p:nvPr/>
        </p:nvSpPr>
        <p:spPr>
          <a:xfrm>
            <a:off x="8542289" y="4443138"/>
            <a:ext cx="251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 ve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1998019">
            <a:off x="10527618" y="4478729"/>
            <a:ext cx="489740" cy="31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0" b="77524" l="44667" r="58667"/>
                    </a14:imgEffect>
                  </a14:imgLayer>
                </a14:imgProps>
              </a:ext>
            </a:extLst>
          </a:blip>
          <a:srcRect l="46000" t="21040" r="39818" b="5760"/>
          <a:stretch/>
        </p:blipFill>
        <p:spPr>
          <a:xfrm>
            <a:off x="5257800" y="5042293"/>
            <a:ext cx="810491" cy="214052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625" l="2817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701" y="5548770"/>
            <a:ext cx="818998" cy="1606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2335952">
            <a:off x="3603230" y="2576040"/>
            <a:ext cx="489740" cy="298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77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6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655" y="-5901"/>
            <a:ext cx="609600" cy="647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2103" y="43616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00053" y="128088"/>
            <a:ext cx="466171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Nhận biết biển báo.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8322" y="3441680"/>
            <a:ext cx="11857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 chơi nhận biết biển báo như sau: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đội 6 học sinh. Mỗi lượt chơi có hai học sinh thực hiện, một bạn nói đặc điểm của biển báo, một bạn dựa vào mô tả của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để đoán ra biến báo đó và cắm biển vào đúng nơi quy định. Thời gian chơi mỗi đội là 2 phút đội nào tìm được nhiều biển nhất đội đó thắng.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3563" y="955394"/>
            <a:ext cx="118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 bị: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Các biển báo  bằng bìa hoặc có thể trình chiếu nhưng không 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cả lớp xem chỉ một số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tả quan sát biển, tranh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vẽ một số vị trí cắm các biển báo. </a:t>
            </a:r>
          </a:p>
        </p:txBody>
      </p:sp>
    </p:spTree>
    <p:extLst>
      <p:ext uri="{BB962C8B-B14F-4D97-AF65-F5344CB8AC3E}">
        <p14:creationId xmlns:p14="http://schemas.microsoft.com/office/powerpoint/2010/main" val="3109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655" y="-5901"/>
            <a:ext cx="609600" cy="647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2103" y="43616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00053" y="128088"/>
            <a:ext cx="466171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Nhận biết biển báo.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773" t="3815" r="63268" b="46327"/>
          <a:stretch/>
        </p:blipFill>
        <p:spPr>
          <a:xfrm>
            <a:off x="589339" y="838200"/>
            <a:ext cx="182880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9145" t="17413" r="34309" b="34995"/>
          <a:stretch/>
        </p:blipFill>
        <p:spPr>
          <a:xfrm>
            <a:off x="2922497" y="1084851"/>
            <a:ext cx="16764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6898" t="40075" r="5349" b="7799"/>
          <a:stretch/>
        </p:blipFill>
        <p:spPr>
          <a:xfrm>
            <a:off x="4771531" y="1295400"/>
            <a:ext cx="1752600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556" t="5556" r="5556" b="5556"/>
          <a:stretch/>
        </p:blipFill>
        <p:spPr>
          <a:xfrm>
            <a:off x="6882078" y="1480702"/>
            <a:ext cx="1828800" cy="16210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55880" b="11181"/>
          <a:stretch/>
        </p:blipFill>
        <p:spPr>
          <a:xfrm>
            <a:off x="8981642" y="1728422"/>
            <a:ext cx="1384701" cy="17005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2878" b="11177"/>
          <a:stretch/>
        </p:blipFill>
        <p:spPr>
          <a:xfrm>
            <a:off x="10637108" y="1981200"/>
            <a:ext cx="1554892" cy="167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0433" r="66294" b="57899"/>
          <a:stretch/>
        </p:blipFill>
        <p:spPr>
          <a:xfrm>
            <a:off x="253127" y="2828106"/>
            <a:ext cx="1826990" cy="18634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9425" t="43911" r="65439" b="19496"/>
          <a:stretch/>
        </p:blipFill>
        <p:spPr>
          <a:xfrm>
            <a:off x="2730679" y="3463636"/>
            <a:ext cx="1938747" cy="1576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454" y="5142617"/>
            <a:ext cx="838200" cy="1495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r="74000" b="42638"/>
          <a:stretch/>
        </p:blipFill>
        <p:spPr>
          <a:xfrm>
            <a:off x="4953000" y="4074214"/>
            <a:ext cx="1657350" cy="1781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26000" r="48666" b="42638"/>
          <a:stretch/>
        </p:blipFill>
        <p:spPr>
          <a:xfrm>
            <a:off x="7072578" y="4252030"/>
            <a:ext cx="1447800" cy="1781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51333" t="921" r="23333" b="45091"/>
          <a:stretch/>
        </p:blipFill>
        <p:spPr>
          <a:xfrm>
            <a:off x="8919176" y="4572000"/>
            <a:ext cx="1447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30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341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HP001 4 hàng</vt:lpstr>
      <vt:lpstr>HP001 5 hàng</vt:lpstr>
      <vt:lpstr>HP-211</vt:lpstr>
      <vt:lpstr>Times New Roman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102</cp:revision>
  <dcterms:created xsi:type="dcterms:W3CDTF">2020-04-20T08:23:47Z</dcterms:created>
  <dcterms:modified xsi:type="dcterms:W3CDTF">2025-03-17T10:03:42Z</dcterms:modified>
</cp:coreProperties>
</file>