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9"/>
  </p:handoutMasterIdLst>
  <p:sldIdLst>
    <p:sldId id="256" r:id="rId3"/>
    <p:sldId id="260" r:id="rId4"/>
    <p:sldId id="280" r:id="rId6"/>
    <p:sldId id="281" r:id="rId7"/>
    <p:sldId id="282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48C8"/>
    <a:srgbClr val="64CEA4"/>
    <a:srgbClr val="FFF2CC"/>
    <a:srgbClr val="F7F2BC"/>
    <a:srgbClr val="FF5D5D"/>
    <a:srgbClr val="FA7E26"/>
    <a:srgbClr val="F58D56"/>
    <a:srgbClr val="F79B8E"/>
    <a:srgbClr val="FFE4A9"/>
    <a:srgbClr val="81C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DE79F-85C5-4347-865A-EC1231B82829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5AF85-5BB3-4FCC-93C0-9708DA9078DD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846E3-D653-4186-BBE1-0817F3028A2F}" type="datetimeFigureOut">
              <a:rPr lang="vi-VN" smtClean="0"/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CFA73-C10E-43FA-A7AE-E3BC7829A128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CFA73-C10E-43FA-A7AE-E3BC7829A128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/>
          <p:cNvSpPr/>
          <p:nvPr userDrawn="1"/>
        </p:nvSpPr>
        <p:spPr>
          <a:xfrm>
            <a:off x="1136912" y="1959429"/>
            <a:ext cx="3541749" cy="228801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Google Shape;10;p2"/>
          <p:cNvSpPr/>
          <p:nvPr userDrawn="1"/>
        </p:nvSpPr>
        <p:spPr>
          <a:xfrm>
            <a:off x="731581" y="1630344"/>
            <a:ext cx="3541749" cy="228801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" name="Google Shape;11;p2"/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Google Shape;12;p2"/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99;p25"/>
          <p:cNvSpPr/>
          <p:nvPr userDrawn="1"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7" name="Google Shape;201;p25"/>
          <p:cNvGrpSpPr/>
          <p:nvPr userDrawn="1"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" name="Google Shape;536;p34"/>
          <p:cNvGrpSpPr/>
          <p:nvPr userDrawn="1"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29" name="Google Shape;537;p34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538;p34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539;p34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540;p34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541;p34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542;p34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543;p34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544;p34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545;p34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546;p34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547;p34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548;p34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549;p34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550;p34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551;p34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552;p34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553;p34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554;p34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555;p34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556;p34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557;p34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558;p34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559;p34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560;p34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561;p34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562;p34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563;p34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" name="Google Shape;221;p25"/>
          <p:cNvGrpSpPr/>
          <p:nvPr userDrawn="1"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57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" name="Google Shape;343;p28"/>
          <p:cNvGrpSpPr/>
          <p:nvPr userDrawn="1"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82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26;p4"/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Rectangle 7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>
            <a:fillRect/>
          </a:stretch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125;p17"/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>
            <a:fillRect/>
          </a:stretch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38;p18"/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>
            <a:fillRect/>
          </a:stretch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81;p21"/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>
            <a:fillRect/>
          </a:stretch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8364" y="2105561"/>
            <a:ext cx="3777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23</a:t>
            </a:r>
            <a:endParaRPr lang="vi-VN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695" y="4453993"/>
            <a:ext cx="82781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TÌM HIỂU</a:t>
            </a:r>
            <a:endParaRPr lang="vi-VN" sz="66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r>
              <a:rPr lang="vi-VN" sz="66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CƠ QUAN HÔ HẤP</a:t>
            </a:r>
            <a:endParaRPr lang="vi-VN" sz="66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487" y="131510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5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CON NGƯỜI VÀ SỨC KHỎE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Hệ hô hấp - Wikiwa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918" y="1633985"/>
            <a:ext cx="4191000" cy="4829175"/>
          </a:xfrm>
          <a:prstGeom prst="teardrop">
            <a:avLst>
              <a:gd name="adj" fmla="val 60391"/>
            </a:avLst>
          </a:prstGeom>
          <a:solidFill>
            <a:srgbClr val="FFF2CC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37094" y="170516"/>
            <a:ext cx="6938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Quan sát mô hình cơ quan hô hấp dưới đây và trả lời các câu hỏi sau: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54300" y="2093687"/>
            <a:ext cx="41827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/>
              <a:t>1. </a:t>
            </a:r>
            <a:r>
              <a:rPr lang="vi-VN" sz="3200" dirty="0"/>
              <a:t>Các bộ phận a, b, c ở mô hình tương ứng với bộ phận nào của cơ quan hô hấp?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105" y="1247734"/>
            <a:ext cx="4182794" cy="5307811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0828" y="1801299"/>
            <a:ext cx="1824538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9148C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3200"/>
              <a:t>Khí quản</a:t>
            </a:r>
            <a:endParaRPr lang="vi-VN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669372" y="3756708"/>
            <a:ext cx="200800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9148C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3200"/>
              <a:t>Phế quản</a:t>
            </a:r>
            <a:endParaRPr lang="vi-VN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272544" y="4856627"/>
            <a:ext cx="1122822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9148C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3200"/>
              <a:t>Phổi</a:t>
            </a:r>
            <a:endParaRPr lang="vi-V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53046"/>
          <a:stretch>
            <a:fillRect/>
          </a:stretch>
        </p:blipFill>
        <p:spPr>
          <a:xfrm>
            <a:off x="3048806" y="2015488"/>
            <a:ext cx="2587754" cy="3814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02" t="614" r="744" b="-614"/>
          <a:stretch>
            <a:fillRect/>
          </a:stretch>
        </p:blipFill>
        <p:spPr>
          <a:xfrm>
            <a:off x="5678659" y="1527515"/>
            <a:ext cx="3108301" cy="4581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88687"/>
            <a:ext cx="43516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Nêu sự thay đổi của hai quả bóng khi thổi vào đầu ống hút. Hoạt động này giống với hoạt động hít vào hay thở ra?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609106"/>
            <a:ext cx="26828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sym typeface="Wingdings" panose="05000000000000000000" pitchFamily="2" charset="2"/>
              </a:rPr>
              <a:t> Quả bóng phình to ra.</a:t>
            </a:r>
            <a:endParaRPr lang="vi-VN" sz="3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vi-VN" sz="3200" dirty="0">
                <a:solidFill>
                  <a:srgbClr val="FF0000"/>
                </a:solidFill>
                <a:sym typeface="Wingdings" panose="05000000000000000000" pitchFamily="2" charset="2"/>
              </a:rPr>
              <a:t> Hoạt động này giống với hoạt động thở ra.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3182" y="188687"/>
            <a:ext cx="69588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Dùng tay giữ chặt ống hút và thổi. Em thấy hai quả bóng có thay đổi không? Điều gì xảy ra nếu có vật rơi vào khí quản hoặc </a:t>
            </a:r>
            <a:endParaRPr lang="vi-VN" sz="2800" dirty="0"/>
          </a:p>
          <a:p>
            <a:pPr algn="just"/>
            <a:r>
              <a:rPr lang="vi-VN" sz="2800" dirty="0"/>
              <a:t>                                    phế quản?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786855" y="2071073"/>
            <a:ext cx="33629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vi-VN" sz="3200" dirty="0">
                <a:solidFill>
                  <a:srgbClr val="FF0000"/>
                </a:solidFill>
                <a:sym typeface="Wingdings" panose="05000000000000000000" pitchFamily="2" charset="2"/>
              </a:rPr>
              <a:t>Quả bóng không thay đổi gì.</a:t>
            </a:r>
            <a:endParaRPr lang="vi-VN" sz="3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vi-VN" sz="3200" dirty="0">
                <a:solidFill>
                  <a:srgbClr val="FF0000"/>
                </a:solidFill>
                <a:sym typeface="Wingdings" panose="05000000000000000000" pitchFamily="2" charset="2"/>
              </a:rPr>
              <a:t>Nếu có vật rơi vào thì quá trình hô hấp sẽ không diễn ra được.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500" y="170516"/>
            <a:ext cx="7294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/>
              <a:t>1. </a:t>
            </a:r>
            <a:r>
              <a:rPr lang="vi-VN" sz="3200" dirty="0"/>
              <a:t>Em sẽ nói và làm gì khi gặp các tình huống sau?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928" y="1247734"/>
            <a:ext cx="8051472" cy="41901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870" y="5437882"/>
            <a:ext cx="11459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/>
              <a:t>2. </a:t>
            </a:r>
            <a:r>
              <a:rPr lang="vi-VN" sz="3200" dirty="0"/>
              <a:t>Nêu thêm tình huống có thể dẫn đến nguy cơ tắc đường hô hấp và đề xuất cách phòng tránh.</a:t>
            </a:r>
            <a:endParaRPr lang="vi-V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5023" y="445458"/>
            <a:ext cx="9181953" cy="59670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805</Words>
  <Application>WPS Presentation</Application>
  <PresentationFormat>Widescreen</PresentationFormat>
  <Paragraphs>33</Paragraphs>
  <Slides>5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SimSun</vt:lpstr>
      <vt:lpstr>Wingdings</vt:lpstr>
      <vt:lpstr>Arial</vt:lpstr>
      <vt:lpstr>MV Boli</vt:lpstr>
      <vt:lpstr>UTM Cookies</vt:lpstr>
      <vt:lpstr>Segoe Print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Kiều Trang Nguyễn</cp:lastModifiedBy>
  <cp:revision>52</cp:revision>
  <dcterms:created xsi:type="dcterms:W3CDTF">2021-06-02T02:35:00Z</dcterms:created>
  <dcterms:modified xsi:type="dcterms:W3CDTF">2025-03-17T02:39:35Z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A37BB7E919B34B0AB4DCAF75F1188B83_13</vt:lpwstr>
  </property>
  <property fmtid="{D5CDD505-2E9C-101B-9397-08002B2CF9AE}" pid="3" name="KSOProductBuildVer">
    <vt:lpwstr>1033-12.2.0.20326</vt:lpwstr>
  </property>
</Properties>
</file>