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</p:sldMasterIdLst>
  <p:notesMasterIdLst>
    <p:notesMasterId r:id="rId9"/>
  </p:notesMasterIdLst>
  <p:sldIdLst>
    <p:sldId id="256" r:id="rId3"/>
    <p:sldId id="257" r:id="rId4"/>
    <p:sldId id="272" r:id="rId5"/>
    <p:sldId id="273" r:id="rId6"/>
    <p:sldId id="259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6"/>
    <a:srgbClr val="FF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7E8C7-9891-49DB-946E-EA6A7478E92B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B6948-65F2-4550-A7FA-24062BF2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46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19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51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48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947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14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26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25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133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48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38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52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AA105-C780-43D6-92BE-7C19669B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5" y="-12993"/>
            <a:ext cx="7414076" cy="1665604"/>
          </a:xfrm>
          <a:prstGeom prst="rect">
            <a:avLst/>
          </a:prstGeom>
        </p:spPr>
      </p:pic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E44630-CFCF-4D9B-83EF-39AEF87D3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2963684" cy="595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431B36-06B9-4375-882C-A3C2214A898C}"/>
              </a:ext>
            </a:extLst>
          </p:cNvPr>
          <p:cNvSpPr/>
          <p:nvPr/>
        </p:nvSpPr>
        <p:spPr>
          <a:xfrm>
            <a:off x="2335508" y="1544295"/>
            <a:ext cx="663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Quan sát tranh và cho biết tranh vẽ cảnh gì</a:t>
            </a:r>
            <a:r>
              <a:rPr lang="en-US" sz="2400" b="1"/>
              <a:t>?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7C4E02A1-F5CC-441F-BB65-5E9972AEF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22" y="2058741"/>
            <a:ext cx="10666847" cy="47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191" y="1222744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>
                <a:solidFill>
                  <a:srgbClr val="7D7D00"/>
                </a:solidFill>
                <a:latin typeface="Arial(Body)"/>
              </a:rPr>
              <a:t>           </a:t>
            </a:r>
            <a:r>
              <a:rPr lang="vi-VN" sz="2400" dirty="0">
                <a:latin typeface="Arial(Body)"/>
              </a:rPr>
              <a:t>Ở 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 </a:t>
            </a:r>
            <a:r>
              <a:rPr lang="vi-VN" sz="2400" dirty="0">
                <a:latin typeface="Arial(Body)"/>
              </a:rPr>
              <a:t>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11032" y="3865989"/>
            <a:ext cx="6321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 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Tuân 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4800283" y="5072278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prstClr val="black"/>
                </a:solidFill>
              </a:rPr>
              <a:t>(Trung Kiên)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7F6086-6A98-4159-923E-6CD87BA5202A}"/>
              </a:ext>
            </a:extLst>
          </p:cNvPr>
          <p:cNvSpPr/>
          <p:nvPr/>
        </p:nvSpPr>
        <p:spPr>
          <a:xfrm>
            <a:off x="270344" y="585793"/>
            <a:ext cx="4577647" cy="584775"/>
          </a:xfrm>
          <a:prstGeom prst="rect">
            <a:avLst/>
          </a:prstGeom>
          <a:solidFill>
            <a:srgbClr val="00C0F6"/>
          </a:solidFill>
        </p:spPr>
        <p:txBody>
          <a:bodyPr wrap="square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khó</a:t>
            </a:r>
            <a:r>
              <a:rPr lang="en-US" sz="3200" b="1" dirty="0"/>
              <a:t>: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341906" y="12978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phương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tiện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khiển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lộn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xộn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, an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toàn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F8C6F7-2230-4996-B182-71DFC6DFBB99}"/>
              </a:ext>
            </a:extLst>
          </p:cNvPr>
          <p:cNvSpPr/>
          <p:nvPr/>
        </p:nvSpPr>
        <p:spPr>
          <a:xfrm>
            <a:off x="341906" y="2268489"/>
            <a:ext cx="4577647" cy="584775"/>
          </a:xfrm>
          <a:prstGeom prst="rect">
            <a:avLst/>
          </a:prstGeom>
          <a:solidFill>
            <a:srgbClr val="00C0F6"/>
          </a:solidFill>
        </p:spPr>
        <p:txBody>
          <a:bodyPr wrap="square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dài</a:t>
            </a:r>
            <a:r>
              <a:rPr lang="en-US" sz="3200" b="1" dirty="0"/>
              <a:t>: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30A8A0-6C21-4A8A-99D0-B59C6BEC7471}"/>
              </a:ext>
            </a:extLst>
          </p:cNvPr>
          <p:cNvSpPr txBox="1"/>
          <p:nvPr/>
        </p:nvSpPr>
        <p:spPr>
          <a:xfrm>
            <a:off x="606288" y="3276500"/>
            <a:ext cx="7050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Ở các ngã ba, ngã tư đường phố thường có cây đèn 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màu: đỏ, vàng, xanh.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Đèn đỏ báo hiệu người đi đường và các phương tiện giao thông phải dừng 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Đèn xanh báo hiệu được phép di chuyển.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6B3C1-7C71-4E82-8547-81B0CFC9CDF7}"/>
              </a:ext>
            </a:extLst>
          </p:cNvPr>
          <p:cNvSpPr txBox="1"/>
          <p:nvPr/>
        </p:nvSpPr>
        <p:spPr>
          <a:xfrm>
            <a:off x="3104814" y="3270537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AE3B52-F802-4FCD-A81F-DD5B6E40F58A}"/>
              </a:ext>
            </a:extLst>
          </p:cNvPr>
          <p:cNvSpPr txBox="1"/>
          <p:nvPr/>
        </p:nvSpPr>
        <p:spPr>
          <a:xfrm>
            <a:off x="5898369" y="3245513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5CE88-358D-4158-8378-677EA237AC3F}"/>
              </a:ext>
            </a:extLst>
          </p:cNvPr>
          <p:cNvSpPr txBox="1"/>
          <p:nvPr/>
        </p:nvSpPr>
        <p:spPr>
          <a:xfrm>
            <a:off x="2879526" y="3616251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0E6B9F-6A79-40E0-8129-5AE16740892A}"/>
              </a:ext>
            </a:extLst>
          </p:cNvPr>
          <p:cNvSpPr txBox="1"/>
          <p:nvPr/>
        </p:nvSpPr>
        <p:spPr>
          <a:xfrm>
            <a:off x="3389906" y="361625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70C615-B8FF-4A2A-9027-7F8470ADDAE1}"/>
              </a:ext>
            </a:extLst>
          </p:cNvPr>
          <p:cNvSpPr txBox="1"/>
          <p:nvPr/>
        </p:nvSpPr>
        <p:spPr>
          <a:xfrm>
            <a:off x="4241271" y="361812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0FD07F-2DB1-40A4-855C-154A83D2FA0C}"/>
              </a:ext>
            </a:extLst>
          </p:cNvPr>
          <p:cNvSpPr txBox="1"/>
          <p:nvPr/>
        </p:nvSpPr>
        <p:spPr>
          <a:xfrm>
            <a:off x="5019954" y="3606949"/>
            <a:ext cx="62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E616CB-CCF7-4748-8B5F-F89EED898C35}"/>
              </a:ext>
            </a:extLst>
          </p:cNvPr>
          <p:cNvSpPr txBox="1"/>
          <p:nvPr/>
        </p:nvSpPr>
        <p:spPr>
          <a:xfrm>
            <a:off x="7528417" y="361625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98DB0F-D095-40CA-82D1-90559DA9214F}"/>
              </a:ext>
            </a:extLst>
          </p:cNvPr>
          <p:cNvSpPr txBox="1"/>
          <p:nvPr/>
        </p:nvSpPr>
        <p:spPr>
          <a:xfrm>
            <a:off x="2903411" y="4012181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708AA1-5F79-4240-BAF8-B838774EEB02}"/>
              </a:ext>
            </a:extLst>
          </p:cNvPr>
          <p:cNvSpPr txBox="1"/>
          <p:nvPr/>
        </p:nvSpPr>
        <p:spPr>
          <a:xfrm>
            <a:off x="7471418" y="401218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806B50-C251-4CDF-8C84-F996CE952DF5}"/>
              </a:ext>
            </a:extLst>
          </p:cNvPr>
          <p:cNvSpPr txBox="1"/>
          <p:nvPr/>
        </p:nvSpPr>
        <p:spPr>
          <a:xfrm>
            <a:off x="2520595" y="4357895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7073CD-B10B-4674-9918-351B3EF869F9}"/>
              </a:ext>
            </a:extLst>
          </p:cNvPr>
          <p:cNvSpPr txBox="1"/>
          <p:nvPr/>
        </p:nvSpPr>
        <p:spPr>
          <a:xfrm>
            <a:off x="5476021" y="4350657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5C9763-81D2-4E83-83BD-9D208FDD94F6}"/>
              </a:ext>
            </a:extLst>
          </p:cNvPr>
          <p:cNvSpPr txBox="1"/>
          <p:nvPr/>
        </p:nvSpPr>
        <p:spPr>
          <a:xfrm>
            <a:off x="1684555" y="4736170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4033522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4" grpId="0" animBg="1"/>
      <p:bldP spid="16" grpId="0"/>
      <p:bldP spid="3" grpId="0"/>
      <p:bldP spid="18" grpId="0"/>
      <p:bldP spid="19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9640" y="1511738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>
                <a:solidFill>
                  <a:srgbClr val="7D7D00"/>
                </a:solidFill>
                <a:latin typeface="Arial(Body)"/>
              </a:rPr>
              <a:t>           </a:t>
            </a:r>
            <a:r>
              <a:rPr lang="vi-VN" sz="2400" dirty="0">
                <a:latin typeface="Arial(Body)"/>
              </a:rPr>
              <a:t>Ở 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</a:t>
            </a:r>
            <a:r>
              <a:rPr lang="vi-VN" sz="2400" dirty="0">
                <a:latin typeface="Arial(Body)"/>
              </a:rPr>
              <a:t> 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71493" y="3865989"/>
            <a:ext cx="6459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Tuân 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4847992" y="4749162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>
                <a:solidFill>
                  <a:prstClr val="black"/>
                </a:solidFill>
              </a:rPr>
              <a:t>(Trung Kiên)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4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5788" y="113384"/>
            <a:ext cx="1412849" cy="7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"/>
          <p:cNvSpPr txBox="1"/>
          <p:nvPr/>
        </p:nvSpPr>
        <p:spPr>
          <a:xfrm>
            <a:off x="557862" y="1459167"/>
            <a:ext cx="68647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mấy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 txBox="1"/>
          <p:nvPr/>
        </p:nvSpPr>
        <p:spPr>
          <a:xfrm>
            <a:off x="2504798" y="911910"/>
            <a:ext cx="61856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Luyện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"/>
          <p:cNvSpPr txBox="1"/>
          <p:nvPr/>
        </p:nvSpPr>
        <p:spPr>
          <a:xfrm>
            <a:off x="502128" y="2809589"/>
            <a:ext cx="87293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đầu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đến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rồi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dừng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hẳn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5" name="Google Shape;275;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3136605" cy="520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64;p4">
            <a:extLst>
              <a:ext uri="{FF2B5EF4-FFF2-40B4-BE49-F238E27FC236}">
                <a16:creationId xmlns:a16="http://schemas.microsoft.com/office/drawing/2014/main" id="{7CF53059-42F9-422A-B4B4-EC79275442C8}"/>
              </a:ext>
            </a:extLst>
          </p:cNvPr>
          <p:cNvSpPr txBox="1"/>
          <p:nvPr/>
        </p:nvSpPr>
        <p:spPr>
          <a:xfrm>
            <a:off x="572831" y="2092016"/>
            <a:ext cx="68647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267;p4">
            <a:extLst>
              <a:ext uri="{FF2B5EF4-FFF2-40B4-BE49-F238E27FC236}">
                <a16:creationId xmlns:a16="http://schemas.microsoft.com/office/drawing/2014/main" id="{6CB90602-FB6C-47B6-85EF-AF17EACFE68F}"/>
              </a:ext>
            </a:extLst>
          </p:cNvPr>
          <p:cNvSpPr txBox="1"/>
          <p:nvPr/>
        </p:nvSpPr>
        <p:spPr>
          <a:xfrm>
            <a:off x="494209" y="3586788"/>
            <a:ext cx="70219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Cây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đèn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đến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hiểm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67;p4">
            <a:extLst>
              <a:ext uri="{FF2B5EF4-FFF2-40B4-BE49-F238E27FC236}">
                <a16:creationId xmlns:a16="http://schemas.microsoft.com/office/drawing/2014/main" id="{1EE64596-E3C9-4032-BB5E-498F195F6747}"/>
              </a:ext>
            </a:extLst>
          </p:cNvPr>
          <p:cNvSpPr txBox="1"/>
          <p:nvPr/>
        </p:nvSpPr>
        <p:spPr>
          <a:xfrm>
            <a:off x="557862" y="4363987"/>
            <a:ext cx="70219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còn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lại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015" y="1424225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>
                <a:solidFill>
                  <a:srgbClr val="7D7D00"/>
                </a:solidFill>
                <a:latin typeface="Arial(Body)"/>
              </a:rPr>
              <a:t>           </a:t>
            </a:r>
            <a:r>
              <a:rPr lang="vi-VN" sz="2400" dirty="0">
                <a:latin typeface="Arial(Body)"/>
              </a:rPr>
              <a:t>Ở 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</a:t>
            </a:r>
            <a:r>
              <a:rPr lang="vi-VN" sz="2400" dirty="0">
                <a:latin typeface="Arial(Body)"/>
              </a:rPr>
              <a:t> 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77E3B-96A8-4640-943E-626F5478A6E7}"/>
              </a:ext>
            </a:extLst>
          </p:cNvPr>
          <p:cNvSpPr/>
          <p:nvPr/>
        </p:nvSpPr>
        <p:spPr>
          <a:xfrm>
            <a:off x="454841" y="5385853"/>
            <a:ext cx="7680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Từ ngữ: </a:t>
            </a:r>
            <a:r>
              <a:rPr lang="vi-VN" sz="2800" dirty="0">
                <a:solidFill>
                  <a:srgbClr val="FF0000"/>
                </a:solidFill>
              </a:rPr>
              <a:t>ngã ba, ngã tư, điều khiển, tuân thủ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71492" y="3865989"/>
            <a:ext cx="6507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Tuân 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4847992" y="4749162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>
                <a:solidFill>
                  <a:prstClr val="black"/>
                </a:solidFill>
              </a:rPr>
              <a:t>(Trung Kiên)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0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3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967</TotalTime>
  <Words>597</Words>
  <Application>Microsoft Office PowerPoint</Application>
  <PresentationFormat>Widescreen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Arial</vt:lpstr>
      <vt:lpstr>Arial(Body)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PC</cp:lastModifiedBy>
  <cp:revision>417</cp:revision>
  <dcterms:created xsi:type="dcterms:W3CDTF">2020-10-19T12:51:54Z</dcterms:created>
  <dcterms:modified xsi:type="dcterms:W3CDTF">2025-03-17T10:50:26Z</dcterms:modified>
  <cp:category>Kết nối tri thức với cuộc sống</cp:category>
</cp:coreProperties>
</file>