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72" r:id="rId4"/>
    <p:sldId id="264" r:id="rId5"/>
    <p:sldId id="263" r:id="rId6"/>
  </p:sldIdLst>
  <p:sldSz cx="12192000" cy="6858000"/>
  <p:notesSz cx="6858000" cy="9144000"/>
  <p:embeddedFontLst>
    <p:embeddedFont>
      <p:font typeface="HP001 5H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6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E44630-CFCF-4D9B-83EF-39AEF87D3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2963684" cy="595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 </a:t>
            </a:r>
            <a:r>
              <a:rPr lang="vi-VN" sz="2400" dirty="0">
                <a:latin typeface="Arial(Body)"/>
              </a:rPr>
              <a:t>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811032" y="3865989"/>
            <a:ext cx="6321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C5CED8C-7C12-46F6-BE7C-2853839180F2}"/>
              </a:ext>
            </a:extLst>
          </p:cNvPr>
          <p:cNvSpPr/>
          <p:nvPr/>
        </p:nvSpPr>
        <p:spPr>
          <a:xfrm>
            <a:off x="4800283" y="507227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B7F6086-6A98-4159-923E-6CD87BA5202A}"/>
              </a:ext>
            </a:extLst>
          </p:cNvPr>
          <p:cNvSpPr/>
          <p:nvPr/>
        </p:nvSpPr>
        <p:spPr>
          <a:xfrm>
            <a:off x="270344" y="585793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/>
              <a:t>Giải nghĩa từ: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0F3AB-5248-4409-AD85-A7B02415419A}"/>
              </a:ext>
            </a:extLst>
          </p:cNvPr>
          <p:cNvSpPr/>
          <p:nvPr/>
        </p:nvSpPr>
        <p:spPr>
          <a:xfrm>
            <a:off x="341906" y="12978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ngã ba, ngã tư, điều khiển, tuân thủ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522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88" y="113384"/>
            <a:ext cx="1412849" cy="70642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B2B8F52-3DDB-4DBC-A0F3-5972A649926B}"/>
              </a:ext>
            </a:extLst>
          </p:cNvPr>
          <p:cNvGrpSpPr/>
          <p:nvPr/>
        </p:nvGrpSpPr>
        <p:grpSpPr>
          <a:xfrm>
            <a:off x="4223207" y="253600"/>
            <a:ext cx="7490344" cy="584775"/>
            <a:chOff x="819807" y="900406"/>
            <a:chExt cx="7490344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D4FE18-C6D9-4DFF-A63E-3A2C9ACA7DF6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8AFF4C-FE1E-4A92-A44C-A4E1AF656A1B}"/>
                </a:ext>
              </a:extLst>
            </p:cNvPr>
            <p:cNvSpPr/>
            <p:nvPr/>
          </p:nvSpPr>
          <p:spPr>
            <a:xfrm>
              <a:off x="1720165" y="900406"/>
              <a:ext cx="6589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Trả lời câu hỏi</a:t>
              </a:r>
              <a:endParaRPr lang="en-US" sz="32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3E36EB-5136-44D4-B083-1E3131613598}"/>
              </a:ext>
            </a:extLst>
          </p:cNvPr>
          <p:cNvSpPr txBox="1"/>
          <p:nvPr/>
        </p:nvSpPr>
        <p:spPr>
          <a:xfrm>
            <a:off x="6753447" y="1819754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(Body)"/>
              </a:rPr>
              <a:t>b</a:t>
            </a:r>
            <a:r>
              <a:rPr lang="vi-VN" sz="2800">
                <a:solidFill>
                  <a:schemeClr val="bg1"/>
                </a:solidFill>
                <a:latin typeface="Arial (Body)"/>
              </a:rPr>
              <a:t>ư</a:t>
            </a:r>
            <a:r>
              <a:rPr lang="en-US" sz="2800">
                <a:solidFill>
                  <a:schemeClr val="bg1"/>
                </a:solidFill>
                <a:latin typeface="Arial (Body)"/>
              </a:rPr>
              <a:t>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572A2E-07A8-4F84-A032-131ED43101DC}"/>
              </a:ext>
            </a:extLst>
          </p:cNvPr>
          <p:cNvSpPr/>
          <p:nvPr/>
        </p:nvSpPr>
        <p:spPr>
          <a:xfrm>
            <a:off x="232737" y="4213830"/>
            <a:ext cx="8003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/>
              <a:t>c</a:t>
            </a:r>
            <a:r>
              <a:rPr lang="vi-VN" sz="2400"/>
              <a:t>. Nếu không có đèn giao thông thì việc đi lại ở các đường phố</a:t>
            </a:r>
            <a:r>
              <a:rPr lang="en-US" sz="2400"/>
              <a:t> </a:t>
            </a:r>
            <a:r>
              <a:rPr lang="vi-VN" sz="2400"/>
              <a:t>sẽ như thế nào?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232738" y="1099283"/>
            <a:ext cx="58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vi-VN" sz="2800" dirty="0">
                <a:solidFill>
                  <a:prstClr val="black"/>
                </a:solidFill>
              </a:rPr>
              <a:t>. Đèn giao thông có mấy màu?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9AC151-BC48-4335-9640-384609DB5BC4}"/>
              </a:ext>
            </a:extLst>
          </p:cNvPr>
          <p:cNvSpPr/>
          <p:nvPr/>
        </p:nvSpPr>
        <p:spPr>
          <a:xfrm>
            <a:off x="232737" y="2424321"/>
            <a:ext cx="719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b. Mỗi màu của đèn giao thông báo hiệu điều gì?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6B627AA-792B-4A01-BBD6-83C6D4471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312" y="856942"/>
            <a:ext cx="1035487" cy="2534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C4DF64C-8000-4949-B1E7-E1CF20353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190" y="3429000"/>
            <a:ext cx="4707447" cy="3363408"/>
          </a:xfrm>
          <a:prstGeom prst="rect">
            <a:avLst/>
          </a:prstGeom>
        </p:spPr>
      </p:pic>
      <p:pic>
        <p:nvPicPr>
          <p:cNvPr id="23" name="Picture 22">
            <a:hlinkClick r:id="rId5"/>
            <a:extLst>
              <a:ext uri="{FF2B5EF4-FFF2-40B4-BE49-F238E27FC236}">
                <a16:creationId xmlns:a16="http://schemas.microsoft.com/office/drawing/2014/main" id="{B409C69A-C3F1-4EFE-8FAD-0FC343E081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D5412BB-5903-408F-9691-A062A2CB8E86}"/>
              </a:ext>
            </a:extLst>
          </p:cNvPr>
          <p:cNvSpPr/>
          <p:nvPr/>
        </p:nvSpPr>
        <p:spPr>
          <a:xfrm>
            <a:off x="667104" y="1674118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Đèn giao 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thông có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ba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 màu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C6CB5C-8C34-4A71-98AB-03F1300F2B71}"/>
              </a:ext>
            </a:extLst>
          </p:cNvPr>
          <p:cNvSpPr/>
          <p:nvPr/>
        </p:nvSpPr>
        <p:spPr>
          <a:xfrm>
            <a:off x="261562" y="2771683"/>
            <a:ext cx="692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Arial(Body)"/>
              </a:rPr>
              <a:t>- đèn đỏ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người đi đường và các phương tiện giao thông phải dừng lại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Arial(Body)"/>
              </a:rPr>
              <a:t>- đ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èn xanh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được phép di chuyển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.</a:t>
            </a:r>
          </a:p>
          <a:p>
            <a:r>
              <a:rPr lang="en-US" sz="2400" dirty="0">
                <a:solidFill>
                  <a:srgbClr val="FF0000"/>
                </a:solidFill>
                <a:latin typeface="Arial(Body)"/>
              </a:rPr>
              <a:t>- 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đ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è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 v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à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ng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 phải đi chậm lại 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rồi 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d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ừ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ng h</a:t>
            </a:r>
            <a:r>
              <a:rPr lang="en-US" sz="2400" dirty="0">
                <a:solidFill>
                  <a:srgbClr val="FF0000"/>
                </a:solidFill>
                <a:latin typeface="Arial(Body)"/>
              </a:rPr>
              <a:t>ẳ</a:t>
            </a:r>
            <a:r>
              <a:rPr lang="vi-VN" sz="2400" dirty="0">
                <a:solidFill>
                  <a:srgbClr val="FF0000"/>
                </a:solidFill>
                <a:latin typeface="Arial(Body)"/>
              </a:rPr>
              <a:t>n.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26C8AD-7E5E-4CD0-BC6D-C6DB2105AED9}"/>
              </a:ext>
            </a:extLst>
          </p:cNvPr>
          <p:cNvSpPr/>
          <p:nvPr/>
        </p:nvSpPr>
        <p:spPr>
          <a:xfrm>
            <a:off x="291264" y="51107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Arial(Body)"/>
              </a:rPr>
              <a:t>Nếu không có đèn giao thông thì việc đi lại sẽ rất lộn xộn và nguy hiểm.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0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183" y="2018093"/>
            <a:ext cx="11950572" cy="4523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369" y="1809252"/>
            <a:ext cx="113176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    </a:t>
            </a:r>
            <a:r>
              <a:rPr lang="vi-VN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Đèn giao thŪg có</a:t>
            </a:r>
            <a:r>
              <a:rPr lang="en-US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6000" dirty="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ba màu .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705" y="0"/>
            <a:ext cx="1424295" cy="7121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75BFE4-2BB3-46B4-A9A6-A04903D602FB}"/>
              </a:ext>
            </a:extLst>
          </p:cNvPr>
          <p:cNvSpPr/>
          <p:nvPr/>
        </p:nvSpPr>
        <p:spPr>
          <a:xfrm>
            <a:off x="1235071" y="1283537"/>
            <a:ext cx="7634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</a:rPr>
              <a:t>Đèn giao thông có (…).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D36E8D-F5A3-4308-BC71-B5E6872963B7}"/>
              </a:ext>
            </a:extLst>
          </p:cNvPr>
          <p:cNvGrpSpPr/>
          <p:nvPr/>
        </p:nvGrpSpPr>
        <p:grpSpPr>
          <a:xfrm>
            <a:off x="877202" y="576639"/>
            <a:ext cx="8945527" cy="599923"/>
            <a:chOff x="819807" y="900406"/>
            <a:chExt cx="7819971" cy="5395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052B351-2C62-4D4E-BBE2-D39CA22958B9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5FA980-8A3A-483C-8D7A-B319D0C85583}"/>
                </a:ext>
              </a:extLst>
            </p:cNvPr>
            <p:cNvSpPr/>
            <p:nvPr/>
          </p:nvSpPr>
          <p:spPr>
            <a:xfrm>
              <a:off x="1720165" y="900406"/>
              <a:ext cx="6919613" cy="52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Viết vào vở câu trả lời cho câu hỏi a ở mục 3</a:t>
              </a:r>
            </a:p>
          </p:txBody>
        </p:sp>
      </p:grp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id="{8D2D12C3-5A62-4FD0-99CD-2AE25C55A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974</TotalTime>
  <Words>329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HP001 5H</vt:lpstr>
      <vt:lpstr>Calibri</vt:lpstr>
      <vt:lpstr>Calibri Light</vt:lpstr>
      <vt:lpstr>Arial(Body)</vt:lpstr>
      <vt:lpstr>Arial</vt:lpstr>
      <vt:lpstr>Arial (Body)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PC</cp:lastModifiedBy>
  <cp:revision>419</cp:revision>
  <dcterms:created xsi:type="dcterms:W3CDTF">2020-10-19T12:51:54Z</dcterms:created>
  <dcterms:modified xsi:type="dcterms:W3CDTF">2025-03-17T10:05:04Z</dcterms:modified>
  <cp:category>Kết nối tri thức với cuộc sống</cp:category>
</cp:coreProperties>
</file>