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9" r:id="rId3"/>
    <p:sldMasterId id="2147483741" r:id="rId4"/>
    <p:sldMasterId id="2147483768" r:id="rId5"/>
    <p:sldMasterId id="2147483781" r:id="rId6"/>
  </p:sldMasterIdLst>
  <p:notesMasterIdLst>
    <p:notesMasterId r:id="rId34"/>
  </p:notesMasterIdLst>
  <p:sldIdLst>
    <p:sldId id="460" r:id="rId7"/>
    <p:sldId id="461" r:id="rId8"/>
    <p:sldId id="497" r:id="rId9"/>
    <p:sldId id="470" r:id="rId10"/>
    <p:sldId id="498" r:id="rId11"/>
    <p:sldId id="491" r:id="rId12"/>
    <p:sldId id="527" r:id="rId13"/>
    <p:sldId id="528" r:id="rId14"/>
    <p:sldId id="500" r:id="rId15"/>
    <p:sldId id="419" r:id="rId16"/>
    <p:sldId id="495" r:id="rId17"/>
    <p:sldId id="512" r:id="rId18"/>
    <p:sldId id="513" r:id="rId19"/>
    <p:sldId id="515" r:id="rId20"/>
    <p:sldId id="517" r:id="rId21"/>
    <p:sldId id="522" r:id="rId22"/>
    <p:sldId id="508" r:id="rId23"/>
    <p:sldId id="510" r:id="rId24"/>
    <p:sldId id="525" r:id="rId25"/>
    <p:sldId id="542" r:id="rId26"/>
    <p:sldId id="536" r:id="rId27"/>
    <p:sldId id="538" r:id="rId28"/>
    <p:sldId id="540" r:id="rId29"/>
    <p:sldId id="529" r:id="rId30"/>
    <p:sldId id="534" r:id="rId31"/>
    <p:sldId id="535" r:id="rId32"/>
    <p:sldId id="422" r:id="rId33"/>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EF6"/>
    <a:srgbClr val="99FFCC"/>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86279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inpin heiti" charset="-122"/>
              </a:rPr>
              <a:pPr defTabSz="914400">
                <a:defRPr/>
              </a:pPr>
              <a:t>18</a:t>
            </a:fld>
            <a:endParaRPr lang="zh-CN" altLang="en-US">
              <a:solidFill>
                <a:prstClr val="black"/>
              </a:solidFill>
              <a:ea typeface="inpin heiti" charset="-122"/>
            </a:endParaRPr>
          </a:p>
        </p:txBody>
      </p:sp>
    </p:spTree>
    <p:extLst>
      <p:ext uri="{BB962C8B-B14F-4D97-AF65-F5344CB8AC3E}">
        <p14:creationId xmlns:p14="http://schemas.microsoft.com/office/powerpoint/2010/main" val="303744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27</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93758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ctrTitle"/>
          </p:nvPr>
        </p:nvSpPr>
        <p:spPr>
          <a:xfrm rot="19140000">
            <a:off x="817134" y="1297804"/>
            <a:ext cx="5648758" cy="903230"/>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308" y="1853194"/>
            <a:ext cx="6511287"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4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70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7" name="Right Triangle 6"/>
          <p:cNvSpPr/>
          <p:nvPr/>
        </p:nvSpPr>
        <p:spPr>
          <a:xfrm>
            <a:off x="0" y="1985962"/>
            <a:ext cx="3571960"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819421" y="1295055"/>
            <a:ext cx="5651127"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Text Placeholder 2"/>
          <p:cNvSpPr>
            <a:spLocks noGrp="1"/>
          </p:cNvSpPr>
          <p:nvPr>
            <p:ph type="body" idx="1"/>
          </p:nvPr>
        </p:nvSpPr>
        <p:spPr>
          <a:xfrm rot="19140000">
            <a:off x="1216181" y="1851228"/>
            <a:ext cx="6510684"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84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98"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145"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8672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98"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819188"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145"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700145"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87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68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758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8" name="Right Triangle 17"/>
          <p:cNvSpPr/>
          <p:nvPr/>
        </p:nvSpPr>
        <p:spPr>
          <a:xfrm rot="5400000">
            <a:off x="1290671" y="-1290638"/>
            <a:ext cx="5143623"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784967" y="1182079"/>
            <a:ext cx="5212205"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Content Placeholder 2"/>
          <p:cNvSpPr>
            <a:spLocks noGrp="1"/>
          </p:cNvSpPr>
          <p:nvPr>
            <p:ph idx="1"/>
          </p:nvPr>
        </p:nvSpPr>
        <p:spPr>
          <a:xfrm>
            <a:off x="4749666" y="1964201"/>
            <a:ext cx="3807870"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88" y="1690039"/>
            <a:ext cx="5794899"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marL="0" marR="0" lvl="0" indent="0" algn="l" defTabSz="914018"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95327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92" y="0"/>
            <a:ext cx="711534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04" anchor="ctr"/>
          <a:lstStyle>
            <a:lvl1pPr algn="r">
              <a:defRPr/>
            </a:lvl1pPr>
          </a:lstStyle>
          <a:p>
            <a:r>
              <a:rPr lang="en-US"/>
              <a:t>Click icon to add picture</a:t>
            </a:r>
            <a:endParaRPr lang="en-US" dirty="0"/>
          </a:p>
        </p:txBody>
      </p:sp>
      <p:sp>
        <p:nvSpPr>
          <p:cNvPr id="9" name="Right Triangle 8"/>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0" name="Freeform 9"/>
          <p:cNvSpPr/>
          <p:nvPr/>
        </p:nvSpPr>
        <p:spPr>
          <a:xfrm>
            <a:off x="0" y="3786204"/>
            <a:ext cx="3571960"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671231" y="1288127"/>
            <a:ext cx="5486531" cy="650583"/>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524" y="1635397"/>
            <a:ext cx="6096691" cy="555498"/>
          </a:xfrm>
        </p:spPr>
        <p:txBody>
          <a:bodyPr/>
          <a:lstStyle>
            <a:lvl1pPr marL="0" indent="0">
              <a:buNone/>
              <a:defRPr sz="1400">
                <a:solidFill>
                  <a:schemeClr val="tx2"/>
                </a:solidFill>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03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3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7" y="205981"/>
            <a:ext cx="2057449" cy="35087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11" y="205981"/>
            <a:ext cx="6019944" cy="35087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864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0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915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58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45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64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23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133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2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3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768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110003"/>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 xmlns:a16="http://schemas.microsoft.com/office/drawing/2014/main"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extLst>
      <p:ext uri="{BB962C8B-B14F-4D97-AF65-F5344CB8AC3E}">
        <p14:creationId xmlns:p14="http://schemas.microsoft.com/office/powerpoint/2010/main" val="1137113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8"/>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3/14/2023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2023/3/14</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20" cstate="screen"/>
          <a:srcRect/>
          <a:stretch>
            <a:fillRect/>
          </a:stretch>
        </p:blipFill>
        <p:spPr>
          <a:xfrm>
            <a:off x="5523114"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 id="2147483679" r:id="rId17"/>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343"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3788469"/>
            <a:ext cx="9146599"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Placeholder 1"/>
          <p:cNvSpPr>
            <a:spLocks noGrp="1"/>
          </p:cNvSpPr>
          <p:nvPr>
            <p:ph type="title"/>
          </p:nvPr>
        </p:nvSpPr>
        <p:spPr>
          <a:xfrm>
            <a:off x="822980" y="274320"/>
            <a:ext cx="7521120" cy="411480"/>
          </a:xfrm>
          <a:prstGeom prst="rect">
            <a:avLst/>
          </a:prstGeom>
        </p:spPr>
        <p:txBody>
          <a:bodyPr vert="horz" lIns="91406" tIns="45703" rIns="91406" bIns="45703"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80" y="825488"/>
            <a:ext cx="7521120" cy="2684887"/>
          </a:xfrm>
          <a:prstGeom prst="rect">
            <a:avLst/>
          </a:prstGeom>
        </p:spPr>
        <p:txBody>
          <a:bodyPr vert="horz" lIns="91406" tIns="45703" rIns="91406" bIns="45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74" y="4402836"/>
            <a:ext cx="2176324" cy="150876"/>
          </a:xfrm>
          <a:prstGeom prst="rect">
            <a:avLst/>
          </a:prstGeom>
        </p:spPr>
        <p:txBody>
          <a:bodyPr vert="horz" lIns="91406" tIns="45703" rIns="91406" bIns="45703" rtlCol="0" anchor="ctr"/>
          <a:lstStyle>
            <a:lvl1pPr algn="l">
              <a:defRPr sz="1200">
                <a:solidFill>
                  <a:srgbClr val="FFFFFF"/>
                </a:solidFill>
              </a:defRPr>
            </a:lvl1pPr>
          </a:lstStyle>
          <a:p>
            <a:pPr defTabSz="914018"/>
            <a:fld id="{1D8BD707-D9CF-40AE-B4C6-C98DA3205C09}" type="datetimeFigureOut">
              <a:rPr lang="en-US" smtClean="0"/>
              <a:pPr defTabSz="914018"/>
              <a:t>3/14/2023</a:t>
            </a:fld>
            <a:endParaRPr lang="en-US"/>
          </a:p>
        </p:txBody>
      </p:sp>
      <p:sp>
        <p:nvSpPr>
          <p:cNvPr id="5" name="Footer Placeholder 4"/>
          <p:cNvSpPr>
            <a:spLocks noGrp="1"/>
          </p:cNvSpPr>
          <p:nvPr>
            <p:ph type="ftr" sz="quarter" idx="3"/>
          </p:nvPr>
        </p:nvSpPr>
        <p:spPr>
          <a:xfrm>
            <a:off x="3517616" y="4713842"/>
            <a:ext cx="4724513" cy="205740"/>
          </a:xfrm>
          <a:prstGeom prst="rect">
            <a:avLst/>
          </a:prstGeom>
        </p:spPr>
        <p:txBody>
          <a:bodyPr vert="horz" lIns="91406" tIns="45703" rIns="91406" bIns="45703" rtlCol="0" anchor="ctr"/>
          <a:lstStyle>
            <a:lvl1pPr algn="r">
              <a:defRPr sz="1000" cap="all" spc="200" baseline="0">
                <a:solidFill>
                  <a:srgbClr val="FFFFFF"/>
                </a:solidFill>
              </a:defRPr>
            </a:lvl1pPr>
          </a:lstStyle>
          <a:p>
            <a:pPr defTabSz="914018"/>
            <a:endParaRPr lang="en-US"/>
          </a:p>
        </p:txBody>
      </p:sp>
      <p:sp>
        <p:nvSpPr>
          <p:cNvPr id="6" name="Slide Number Placeholder 5"/>
          <p:cNvSpPr>
            <a:spLocks noGrp="1"/>
          </p:cNvSpPr>
          <p:nvPr>
            <p:ph type="sldNum" sz="quarter" idx="4"/>
          </p:nvPr>
        </p:nvSpPr>
        <p:spPr>
          <a:xfrm>
            <a:off x="8401239" y="4628117"/>
            <a:ext cx="502932" cy="377190"/>
          </a:xfrm>
          <a:prstGeom prst="ellipse">
            <a:avLst/>
          </a:prstGeom>
          <a:ln w="19050">
            <a:solidFill>
              <a:srgbClr val="FFFFFF"/>
            </a:solidFill>
          </a:ln>
        </p:spPr>
        <p:txBody>
          <a:bodyPr vert="horz" lIns="9144" tIns="9144" rIns="9144" bIns="9144" rtlCol="0" anchor="ctr">
            <a:normAutofit/>
          </a:bodyPr>
          <a:lstStyle>
            <a:lvl1pPr algn="ctr">
              <a:defRPr sz="1700">
                <a:solidFill>
                  <a:srgbClr val="FFFFFF"/>
                </a:solidFill>
              </a:defRPr>
            </a:lvl1pPr>
          </a:lstStyle>
          <a:p>
            <a:pPr defTabSz="914018"/>
            <a:fld id="{B6F15528-21DE-4FAA-801E-634DDDAF4B2B}" type="slidenum">
              <a:rPr lang="en-US" smtClean="0"/>
              <a:pPr defTabSz="914018"/>
              <a:t>‹#›</a:t>
            </a:fld>
            <a:endParaRPr lang="en-US"/>
          </a:p>
        </p:txBody>
      </p:sp>
    </p:spTree>
    <p:extLst>
      <p:ext uri="{BB962C8B-B14F-4D97-AF65-F5344CB8AC3E}">
        <p14:creationId xmlns:p14="http://schemas.microsoft.com/office/powerpoint/2010/main" val="23412847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018" rtl="0" eaLnBrk="1" latinLnBrk="0" hangingPunct="1">
        <a:spcBef>
          <a:spcPct val="0"/>
        </a:spcBef>
        <a:buNone/>
        <a:defRPr sz="2800" kern="1200" cap="all" baseline="0">
          <a:solidFill>
            <a:schemeClr val="tx1"/>
          </a:solidFill>
          <a:latin typeface="+mj-lt"/>
          <a:ea typeface="+mj-ea"/>
          <a:cs typeface="+mj-cs"/>
        </a:defRPr>
      </a:lvl1pPr>
    </p:titleStyle>
    <p:bodyStyle>
      <a:lvl1pPr marL="342749" indent="-342749" algn="l" defTabSz="914018"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22"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420"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0935"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433"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6820" indent="-173922"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2624"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122"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206"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61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3/14/2023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3/14/2023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5" y="2"/>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4.jp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431" t="20511" r="1385" b="14113"/>
          <a:stretch/>
        </p:blipFill>
        <p:spPr>
          <a:xfrm>
            <a:off x="-12552" y="133349"/>
            <a:ext cx="9156552" cy="4873509"/>
          </a:xfrm>
          <a:prstGeom prst="rect">
            <a:avLst/>
          </a:prstGeom>
        </p:spPr>
      </p:pic>
    </p:spTree>
    <p:extLst>
      <p:ext uri="{BB962C8B-B14F-4D97-AF65-F5344CB8AC3E}">
        <p14:creationId xmlns:p14="http://schemas.microsoft.com/office/powerpoint/2010/main" val="100381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85816" y="1084928"/>
            <a:ext cx="2590801" cy="2237673"/>
            <a:chOff x="685799" y="1084926"/>
            <a:chExt cx="2590801" cy="2237673"/>
          </a:xfrm>
        </p:grpSpPr>
        <p:sp>
          <p:nvSpPr>
            <p:cNvPr id="22" name="文本框 109"/>
            <p:cNvSpPr txBox="1"/>
            <p:nvPr/>
          </p:nvSpPr>
          <p:spPr>
            <a:xfrm>
              <a:off x="685799" y="1876049"/>
              <a:ext cx="2590801" cy="1446550"/>
            </a:xfrm>
            <a:prstGeom prst="rect">
              <a:avLst/>
            </a:prstGeom>
            <a:noFill/>
          </p:spPr>
          <p:txBody>
            <a:bodyPr wrap="square"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THỰC HÀNH</a:t>
              </a:r>
            </a:p>
          </p:txBody>
        </p:sp>
        <p:pic>
          <p:nvPicPr>
            <p:cNvPr id="23" name="Picture 22">
              <a:extLst>
                <a:ext uri="{FF2B5EF4-FFF2-40B4-BE49-F238E27FC236}">
                  <a16:creationId xmlns="" xmlns:a16="http://schemas.microsoft.com/office/drawing/2014/main" id="{BE28E0FB-1326-44FC-B6E6-D52DB82F5B18}"/>
                </a:ext>
              </a:extLst>
            </p:cNvPr>
            <p:cNvPicPr>
              <a:picLocks noChangeAspect="1"/>
            </p:cNvPicPr>
            <p:nvPr/>
          </p:nvPicPr>
          <p:blipFill rotWithShape="1">
            <a:blip r:embed="rId11">
              <a:extLst>
                <a:ext uri="{28A0092B-C50C-407E-A947-70E740481C1C}">
                  <a14:useLocalDpi xmlns:a14="http://schemas.microsoft.com/office/drawing/2010/main" val="0"/>
                </a:ext>
              </a:extLst>
            </a:blip>
            <a:srcRect l="1485" t="9915" r="78924" b="18918"/>
            <a:stretch/>
          </p:blipFill>
          <p:spPr>
            <a:xfrm>
              <a:off x="1500204" y="1084926"/>
              <a:ext cx="1002493" cy="94738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531"/>
            <a:ext cx="9144001" cy="461639"/>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310"/>
            <a:r>
              <a:rPr lang="en-US" sz="2400" kern="0" smtClean="0">
                <a:solidFill>
                  <a:sysClr val="windowText" lastClr="000000"/>
                </a:solidFill>
                <a:latin typeface="Times New Roman" pitchFamily="18" charset="0"/>
                <a:cs typeface="Times New Roman" pitchFamily="18" charset="0"/>
              </a:rPr>
              <a:t>Nói những </a:t>
            </a:r>
            <a:r>
              <a:rPr lang="en-US" sz="2400" kern="0">
                <a:solidFill>
                  <a:sysClr val="windowText" lastClr="000000"/>
                </a:solidFill>
                <a:latin typeface="Times New Roman" pitchFamily="18" charset="0"/>
                <a:cs typeface="Times New Roman" pitchFamily="18" charset="0"/>
              </a:rPr>
              <a:t>việc </a:t>
            </a:r>
            <a:r>
              <a:rPr lang="en-US" sz="2400" kern="0" smtClean="0">
                <a:solidFill>
                  <a:sysClr val="windowText" lastClr="000000"/>
                </a:solidFill>
                <a:latin typeface="Times New Roman" pitchFamily="18" charset="0"/>
                <a:cs typeface="Times New Roman" pitchFamily="18" charset="0"/>
              </a:rPr>
              <a:t>nên, </a:t>
            </a:r>
            <a:r>
              <a:rPr lang="en-US" sz="2400" kern="0">
                <a:solidFill>
                  <a:sysClr val="windowText" lastClr="000000"/>
                </a:solidFill>
                <a:latin typeface="Times New Roman" pitchFamily="18" charset="0"/>
                <a:cs typeface="Times New Roman" pitchFamily="18" charset="0"/>
              </a:rPr>
              <a:t>không nên </a:t>
            </a:r>
            <a:r>
              <a:rPr lang="en-US" sz="2400" kern="0" smtClean="0">
                <a:solidFill>
                  <a:sysClr val="windowText" lastClr="000000"/>
                </a:solidFill>
                <a:latin typeface="Times New Roman" pitchFamily="18" charset="0"/>
                <a:cs typeface="Times New Roman" pitchFamily="18" charset="0"/>
              </a:rPr>
              <a:t>khi ăn, uống để giúp cơ thể khỏe mạnh.</a:t>
            </a:r>
            <a:endParaRPr lang="vi-VN" sz="2400" kern="0">
              <a:solidFill>
                <a:sysClr val="windowText" lastClr="00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122" t="10726" r="8421" b="42222"/>
          <a:stretch/>
        </p:blipFill>
        <p:spPr>
          <a:xfrm>
            <a:off x="-1" y="484170"/>
            <a:ext cx="9144001" cy="4659329"/>
          </a:xfrm>
          <a:prstGeom prst="rect">
            <a:avLst/>
          </a:prstGeom>
        </p:spPr>
      </p:pic>
    </p:spTree>
    <p:extLst>
      <p:ext uri="{BB962C8B-B14F-4D97-AF65-F5344CB8AC3E}">
        <p14:creationId xmlns:p14="http://schemas.microsoft.com/office/powerpoint/2010/main" val="411817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58" r="57045" b="52116"/>
          <a:stretch/>
        </p:blipFill>
        <p:spPr bwMode="auto">
          <a:xfrm>
            <a:off x="34636" y="558798"/>
            <a:ext cx="4191000" cy="45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742950"/>
            <a:ext cx="10509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73152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Từ chối việc ăn rau là nên hay không nên?</a:t>
            </a:r>
            <a:endParaRPr lang="vi-VN" sz="3200">
              <a:latin typeface="Times New Roman" pitchFamily="18" charset="0"/>
              <a:cs typeface="Times New Roman" pitchFamily="18" charset="0"/>
            </a:endParaRPr>
          </a:p>
        </p:txBody>
      </p:sp>
      <p:sp>
        <p:nvSpPr>
          <p:cNvPr id="4" name="TextBox 3"/>
          <p:cNvSpPr txBox="1"/>
          <p:nvPr/>
        </p:nvSpPr>
        <p:spPr>
          <a:xfrm>
            <a:off x="4419600" y="1962150"/>
            <a:ext cx="464820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itchFamily="18" charset="0"/>
                <a:cs typeface="Times New Roman" pitchFamily="18" charset="0"/>
              </a:rPr>
              <a:t>Rau cung cấp chất dinh dưỡng vitamin và chất xơ cho cơ thể giúp cơ thể chúng ta phát triển một cách khỏe mạnh và hoàn thiện nhất.</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1745221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9" y="540341"/>
            <a:ext cx="111125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77" b="51671"/>
          <a:stretch/>
        </p:blipFill>
        <p:spPr bwMode="auto">
          <a:xfrm>
            <a:off x="10390" y="971550"/>
            <a:ext cx="4866409"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067800"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Việc nhắc nhở rửa tay trước khi ăn là nên hay không nên làm?</a:t>
            </a:r>
            <a:endParaRPr lang="vi-VN" sz="3200">
              <a:latin typeface="Times New Roman" pitchFamily="18" charset="0"/>
              <a:cs typeface="Times New Roman" pitchFamily="18" charset="0"/>
            </a:endParaRPr>
          </a:p>
        </p:txBody>
      </p:sp>
      <p:sp>
        <p:nvSpPr>
          <p:cNvPr id="5" name="TextBox 4"/>
          <p:cNvSpPr txBox="1"/>
          <p:nvPr/>
        </p:nvSpPr>
        <p:spPr>
          <a:xfrm>
            <a:off x="4419600" y="1962150"/>
            <a:ext cx="472440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itchFamily="18" charset="0"/>
                <a:cs typeface="Times New Roman" pitchFamily="18" charset="0"/>
              </a:rPr>
              <a:t>Để đảm bảo sức khỏe, tránh vi khuẩn xâm nhập vào cơ thể, các em nên rửa tay sạch sẽ trước khi ăn.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37585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6740"/>
            <a:ext cx="9144000" cy="1077210"/>
          </a:xfrm>
          <a:prstGeom prst="rect">
            <a:avLst/>
          </a:prstGeom>
          <a:noFill/>
        </p:spPr>
        <p:txBody>
          <a:bodyPr wrap="square" lIns="91432" tIns="45716" rIns="91432" bIns="45716" rtlCol="0">
            <a:spAutoFit/>
          </a:bodyPr>
          <a:lstStyle/>
          <a:p>
            <a:r>
              <a:rPr lang="en-US" sz="3200" smtClean="0">
                <a:latin typeface="Times New Roman" pitchFamily="18" charset="0"/>
                <a:cs typeface="Times New Roman" pitchFamily="18" charset="0"/>
              </a:rPr>
              <a:t>Việc ăn bánh kẹo, uống nước ngọt vào buổi tối là nên hay không nên làm?</a:t>
            </a:r>
            <a:endParaRPr lang="vi-VN" sz="320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093" y="1089335"/>
            <a:ext cx="10493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2343150"/>
            <a:ext cx="4495799" cy="1815874"/>
          </a:xfrm>
          <a:prstGeom prst="rect">
            <a:avLst/>
          </a:prstGeom>
          <a:noFill/>
          <a:ln>
            <a:solidFill>
              <a:schemeClr val="tx1">
                <a:lumMod val="75000"/>
                <a:lumOff val="25000"/>
              </a:schemeClr>
            </a:solidFill>
          </a:ln>
        </p:spPr>
        <p:txBody>
          <a:bodyPr wrap="square" lIns="91432" tIns="45716" rIns="91432" bIns="45716" rtlCol="0">
            <a:spAutoFit/>
          </a:bodyPr>
          <a:lstStyle/>
          <a:p>
            <a:pPr algn="just"/>
            <a:r>
              <a:rPr lang="en-US" sz="2800" smtClean="0">
                <a:latin typeface="Times New Roman" pitchFamily="18" charset="0"/>
                <a:cs typeface="Times New Roman" pitchFamily="18" charset="0"/>
              </a:rPr>
              <a:t>Khi ăn bánh kẹo và uống nước ngọt vào buổi tối rất dễ gây sâu răng và gây ra các bệnh về đường tiêu hóa.</a:t>
            </a:r>
            <a:endParaRPr lang="vi-VN" sz="2800">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008" r="56023"/>
          <a:stretch/>
        </p:blipFill>
        <p:spPr bwMode="auto">
          <a:xfrm>
            <a:off x="0" y="1089335"/>
            <a:ext cx="4495800" cy="40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77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25"/>
            <a:ext cx="9067800" cy="1077210"/>
          </a:xfrm>
          <a:prstGeom prst="rect">
            <a:avLst/>
          </a:prstGeom>
          <a:noFill/>
        </p:spPr>
        <p:txBody>
          <a:bodyPr wrap="square" lIns="91432" tIns="45716" rIns="91432" bIns="45716" rtlCol="0">
            <a:spAutoFit/>
          </a:bodyPr>
          <a:lstStyle/>
          <a:p>
            <a:r>
              <a:rPr lang="en-US" sz="3200" smtClean="0">
                <a:solidFill>
                  <a:srgbClr val="000000"/>
                </a:solidFill>
                <a:latin typeface="Times New Roman" pitchFamily="18" charset="0"/>
                <a:cs typeface="Times New Roman" pitchFamily="18" charset="0"/>
              </a:rPr>
              <a:t>Việc bạn Hoa từ chối ăn thêm vì bạn đã ăn đủ no rồi là nên hay không nên làm?</a:t>
            </a:r>
            <a:endParaRPr lang="vi-VN" sz="3200">
              <a:solidFill>
                <a:srgbClr val="00000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55" y="1123950"/>
            <a:ext cx="95885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00" t="47438"/>
          <a:stretch/>
        </p:blipFill>
        <p:spPr bwMode="auto">
          <a:xfrm>
            <a:off x="3464" y="1123950"/>
            <a:ext cx="4644736"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99709" y="2495550"/>
            <a:ext cx="4495799" cy="1384986"/>
          </a:xfrm>
          <a:prstGeom prst="rect">
            <a:avLst/>
          </a:prstGeom>
          <a:noFill/>
          <a:ln>
            <a:solidFill>
              <a:srgbClr val="000000">
                <a:lumMod val="75000"/>
                <a:lumOff val="25000"/>
              </a:srgbClr>
            </a:solidFill>
          </a:ln>
        </p:spPr>
        <p:txBody>
          <a:bodyPr wrap="square" lIns="91432" tIns="45716" rIns="91432" bIns="45716"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smtClean="0">
                <a:solidFill>
                  <a:sysClr val="windowText" lastClr="000000"/>
                </a:solidFill>
                <a:latin typeface="Times New Roman" pitchFamily="18" charset="0"/>
                <a:cs typeface="Times New Roman" pitchFamily="18" charset="0"/>
              </a:rPr>
              <a:t>Ăn vừa đủ no để hệ tiêu hóa hoạt động tốt, không gây bệnh thừa cân, béo phì. </a:t>
            </a:r>
            <a:endParaRPr kumimoji="0" lang="vi-VN" sz="28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8726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67"/>
                                        </p:tgtEl>
                                        <p:attrNameLst>
                                          <p:attrName>style.visibility</p:attrName>
                                        </p:attrNameLst>
                                      </p:cBhvr>
                                      <p:to>
                                        <p:strVal val="visible"/>
                                      </p:to>
                                    </p:set>
                                    <p:anim calcmode="lin" valueType="num">
                                      <p:cBhvr additive="base">
                                        <p:cTn id="20" dur="500" fill="hold"/>
                                        <p:tgtEl>
                                          <p:spTgt spid="11267"/>
                                        </p:tgtEl>
                                        <p:attrNameLst>
                                          <p:attrName>ppt_x</p:attrName>
                                        </p:attrNameLst>
                                      </p:cBhvr>
                                      <p:tavLst>
                                        <p:tav tm="0">
                                          <p:val>
                                            <p:strVal val="#ppt_x"/>
                                          </p:val>
                                        </p:tav>
                                        <p:tav tm="100000">
                                          <p:val>
                                            <p:strVal val="#ppt_x"/>
                                          </p:val>
                                        </p:tav>
                                      </p:tavLst>
                                    </p:anim>
                                    <p:anim calcmode="lin" valueType="num">
                                      <p:cBhvr additive="base">
                                        <p:cTn id="21"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73" y="1732"/>
            <a:ext cx="4298373" cy="4651458"/>
            <a:chOff x="-31173" y="1732"/>
            <a:chExt cx="4298373" cy="4651458"/>
          </a:xfrm>
        </p:grpSpPr>
        <p:sp>
          <p:nvSpPr>
            <p:cNvPr id="2" name="Cloud 1"/>
            <p:cNvSpPr/>
            <p:nvPr/>
          </p:nvSpPr>
          <p:spPr>
            <a:xfrm>
              <a:off x="0" y="1732"/>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 name="TextBox 3"/>
            <p:cNvSpPr txBox="1"/>
            <p:nvPr/>
          </p:nvSpPr>
          <p:spPr>
            <a:xfrm>
              <a:off x="-31173" y="867538"/>
              <a:ext cx="4298373" cy="3785652"/>
            </a:xfrm>
            <a:prstGeom prst="rect">
              <a:avLst/>
            </a:prstGeom>
            <a:solidFill>
              <a:schemeClr val="accent2">
                <a:lumMod val="40000"/>
                <a:lumOff val="60000"/>
              </a:schemeClr>
            </a:solidFill>
          </p:spPr>
          <p:txBody>
            <a:bodyPr wrap="square" rtlCol="0">
              <a:spAutoFit/>
            </a:bodyPr>
            <a:lstStyle/>
            <a:p>
              <a:pPr marL="285750" indent="-285750">
                <a:buFontTx/>
                <a:buChar char="-"/>
              </a:pPr>
              <a:r>
                <a:rPr lang="en-US" sz="3000" smtClean="0">
                  <a:latin typeface="Times New Roman" pitchFamily="18" charset="0"/>
                  <a:cs typeface="Times New Roman" pitchFamily="18" charset="0"/>
                </a:rPr>
                <a:t>Ăn vừa đủ no;</a:t>
              </a:r>
            </a:p>
            <a:p>
              <a:pPr marL="285750" indent="-285750">
                <a:buFontTx/>
                <a:buChar char="-"/>
              </a:pPr>
              <a:r>
                <a:rPr lang="en-US" sz="3000" smtClean="0">
                  <a:latin typeface="Times New Roman" pitchFamily="18" charset="0"/>
                  <a:cs typeface="Times New Roman" pitchFamily="18" charset="0"/>
                </a:rPr>
                <a:t>Ăn đúng giờ;</a:t>
              </a:r>
            </a:p>
            <a:p>
              <a:pPr marL="285750" indent="-285750">
                <a:buFontTx/>
                <a:buChar char="-"/>
              </a:pPr>
              <a:r>
                <a:rPr lang="en-US" sz="3000" smtClean="0">
                  <a:latin typeface="Times New Roman" pitchFamily="18" charset="0"/>
                  <a:cs typeface="Times New Roman" pitchFamily="18" charset="0"/>
                </a:rPr>
                <a:t>Ăn đủ chất. Ăn nhiều loại thực phẩm;</a:t>
              </a:r>
            </a:p>
            <a:p>
              <a:pPr marL="285750" indent="-285750">
                <a:buFontTx/>
                <a:buChar char="-"/>
              </a:pPr>
              <a:r>
                <a:rPr lang="en-US" sz="3000" smtClean="0">
                  <a:latin typeface="Times New Roman" pitchFamily="18" charset="0"/>
                  <a:cs typeface="Times New Roman" pitchFamily="18" charset="0"/>
                </a:rPr>
                <a:t>Uống đủ nước;</a:t>
              </a:r>
            </a:p>
            <a:p>
              <a:pPr marL="285750" indent="-285750">
                <a:buFontTx/>
                <a:buChar char="-"/>
              </a:pPr>
              <a:r>
                <a:rPr lang="en-US" sz="3000" smtClean="0">
                  <a:latin typeface="Times New Roman" pitchFamily="18" charset="0"/>
                  <a:cs typeface="Times New Roman" pitchFamily="18" charset="0"/>
                </a:rPr>
                <a:t>Rửa tay trước khi ăn;</a:t>
              </a:r>
            </a:p>
            <a:p>
              <a:pPr marL="285750" indent="-285750">
                <a:buFontTx/>
                <a:buChar char="-"/>
              </a:pPr>
              <a:r>
                <a:rPr lang="en-US" sz="3000" smtClean="0">
                  <a:latin typeface="Times New Roman" pitchFamily="18" charset="0"/>
                  <a:cs typeface="Times New Roman" pitchFamily="18" charset="0"/>
                </a:rPr>
                <a:t>Ăn gọn gàng;</a:t>
              </a:r>
            </a:p>
            <a:p>
              <a:pPr marL="285750" indent="-285750">
                <a:buFontTx/>
                <a:buChar char="-"/>
              </a:pPr>
              <a:r>
                <a:rPr lang="en-US" sz="3000" smtClean="0">
                  <a:latin typeface="Times New Roman" pitchFamily="18" charset="0"/>
                  <a:cs typeface="Times New Roman" pitchFamily="18" charset="0"/>
                </a:rPr>
                <a:t>…</a:t>
              </a:r>
            </a:p>
          </p:txBody>
        </p:sp>
      </p:grpSp>
      <p:grpSp>
        <p:nvGrpSpPr>
          <p:cNvPr id="7" name="Group 6"/>
          <p:cNvGrpSpPr/>
          <p:nvPr/>
        </p:nvGrpSpPr>
        <p:grpSpPr>
          <a:xfrm>
            <a:off x="4267200" y="48491"/>
            <a:ext cx="4842165" cy="4592679"/>
            <a:chOff x="4267200" y="48491"/>
            <a:chExt cx="4842165" cy="4592679"/>
          </a:xfrm>
        </p:grpSpPr>
        <p:sp>
          <p:nvSpPr>
            <p:cNvPr id="5" name="Cloud 4"/>
            <p:cNvSpPr/>
            <p:nvPr/>
          </p:nvSpPr>
          <p:spPr>
            <a:xfrm>
              <a:off x="5011882" y="48491"/>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Không 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 name="TextBox 5"/>
            <p:cNvSpPr txBox="1"/>
            <p:nvPr/>
          </p:nvSpPr>
          <p:spPr>
            <a:xfrm>
              <a:off x="4267200" y="855518"/>
              <a:ext cx="4842165" cy="3785652"/>
            </a:xfrm>
            <a:prstGeom prst="rect">
              <a:avLst/>
            </a:prstGeom>
            <a:solidFill>
              <a:schemeClr val="accent3">
                <a:lumMod val="20000"/>
                <a:lumOff val="80000"/>
              </a:schemeClr>
            </a:solidFill>
          </p:spPr>
          <p:txBody>
            <a:bodyPr wrap="square" rtlCol="0">
              <a:spAutoFit/>
            </a:bodyPr>
            <a:lstStyle/>
            <a:p>
              <a:pPr marL="285750" indent="-285750">
                <a:buFontTx/>
                <a:buChar char="-"/>
              </a:pPr>
              <a:r>
                <a:rPr lang="en-US" sz="3000" smtClean="0">
                  <a:latin typeface="Times New Roman" pitchFamily="18" charset="0"/>
                  <a:cs typeface="Times New Roman" pitchFamily="18" charset="0"/>
                </a:rPr>
                <a:t>Ăn quá no, ăn quá ít;</a:t>
              </a:r>
            </a:p>
            <a:p>
              <a:pPr marL="285750" indent="-285750">
                <a:buFontTx/>
                <a:buChar char="-"/>
              </a:pPr>
              <a:r>
                <a:rPr lang="en-US" sz="3000" smtClean="0">
                  <a:latin typeface="Times New Roman" pitchFamily="18" charset="0"/>
                  <a:cs typeface="Times New Roman" pitchFamily="18" charset="0"/>
                </a:rPr>
                <a:t>Ăn không đúng giờ;</a:t>
              </a:r>
            </a:p>
            <a:p>
              <a:pPr marL="285750" indent="-285750">
                <a:buFontTx/>
                <a:buChar char="-"/>
              </a:pPr>
              <a:r>
                <a:rPr lang="en-US" sz="3000" smtClean="0">
                  <a:latin typeface="Times New Roman" pitchFamily="18" charset="0"/>
                  <a:cs typeface="Times New Roman" pitchFamily="18" charset="0"/>
                </a:rPr>
                <a:t>Ăn thiếu chất. Không ăn rau, thịt, cá,…</a:t>
              </a:r>
            </a:p>
            <a:p>
              <a:pPr marL="285750" indent="-285750">
                <a:buFontTx/>
                <a:buChar char="-"/>
              </a:pPr>
              <a:r>
                <a:rPr lang="en-US" sz="3000" smtClean="0">
                  <a:latin typeface="Times New Roman" pitchFamily="18" charset="0"/>
                  <a:cs typeface="Times New Roman" pitchFamily="18" charset="0"/>
                </a:rPr>
                <a:t>Uống ít nước;</a:t>
              </a:r>
            </a:p>
            <a:p>
              <a:pPr marL="285750" indent="-285750">
                <a:buFontTx/>
                <a:buChar char="-"/>
              </a:pPr>
              <a:r>
                <a:rPr lang="en-US" sz="3000" smtClean="0">
                  <a:latin typeface="Times New Roman" pitchFamily="18" charset="0"/>
                  <a:cs typeface="Times New Roman" pitchFamily="18" charset="0"/>
                </a:rPr>
                <a:t>Không rửa tay trước khi ăn;</a:t>
              </a:r>
            </a:p>
            <a:p>
              <a:pPr marL="285750" indent="-285750">
                <a:buFontTx/>
                <a:buChar char="-"/>
              </a:pPr>
              <a:r>
                <a:rPr lang="en-US" sz="3000" smtClean="0">
                  <a:latin typeface="Times New Roman" pitchFamily="18" charset="0"/>
                  <a:cs typeface="Times New Roman" pitchFamily="18" charset="0"/>
                </a:rPr>
                <a:t>Làm rơi vãi thức ăn khi ăn;</a:t>
              </a:r>
            </a:p>
            <a:p>
              <a:pPr marL="285750" indent="-285750">
                <a:buFontTx/>
                <a:buChar char="-"/>
              </a:pPr>
              <a:r>
                <a:rPr lang="en-US" sz="3000" smtClean="0">
                  <a:latin typeface="Times New Roman" pitchFamily="18" charset="0"/>
                  <a:cs typeface="Times New Roman" pitchFamily="18" charset="0"/>
                </a:rPr>
                <a:t>…</a:t>
              </a:r>
            </a:p>
          </p:txBody>
        </p:sp>
      </p:grpSp>
    </p:spTree>
    <p:extLst>
      <p:ext uri="{BB962C8B-B14F-4D97-AF65-F5344CB8AC3E}">
        <p14:creationId xmlns:p14="http://schemas.microsoft.com/office/powerpoint/2010/main" val="2176868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5"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 y="-3226"/>
            <a:ext cx="9139602" cy="5203876"/>
          </a:xfrm>
          <a:prstGeom prst="rect">
            <a:avLst/>
          </a:prstGeom>
        </p:spPr>
      </p:pic>
      <p:pic>
        <p:nvPicPr>
          <p:cNvPr id="23"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422376" y="153952"/>
            <a:ext cx="9395241" cy="3481940"/>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87" y="3144227"/>
            <a:ext cx="9128614"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6576" y="603645"/>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4510" y="257381"/>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2150" y="2813235"/>
            <a:ext cx="2228850" cy="222885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666643" y="1840803"/>
            <a:ext cx="2852390" cy="4034752"/>
          </a:xfrm>
          <a:prstGeom prst="rect">
            <a:avLst/>
          </a:prstGeom>
        </p:spPr>
      </p:pic>
      <p:sp>
        <p:nvSpPr>
          <p:cNvPr id="11" name="TextBox 10">
            <a:extLst>
              <a:ext uri="{FF2B5EF4-FFF2-40B4-BE49-F238E27FC236}">
                <a16:creationId xmlns:a16="http://schemas.microsoft.com/office/drawing/2014/main" xmlns="" id="{692B7626-6DCC-4160-A60E-AE68157488F9}"/>
              </a:ext>
            </a:extLst>
          </p:cNvPr>
          <p:cNvSpPr txBox="1"/>
          <p:nvPr/>
        </p:nvSpPr>
        <p:spPr>
          <a:xfrm>
            <a:off x="1143000" y="1020569"/>
            <a:ext cx="6724272" cy="1323439"/>
          </a:xfrm>
          <a:prstGeom prst="rect">
            <a:avLst/>
          </a:prstGeom>
          <a:noFill/>
        </p:spPr>
        <p:txBody>
          <a:bodyPr wrap="square" rtlCol="0">
            <a:spAutoFit/>
          </a:bodyPr>
          <a:lstStyle/>
          <a:p>
            <a:pPr algn="ctr"/>
            <a:r>
              <a:rPr lang="en-US" sz="4000" b="1" smtClean="0">
                <a:solidFill>
                  <a:srgbClr val="C00000"/>
                </a:solidFill>
                <a:latin typeface="Times New Roman" pitchFamily="18" charset="0"/>
                <a:ea typeface="AvantGarde" panose="00000400000000000000" pitchFamily="2" charset="0"/>
                <a:cs typeface="Times New Roman" pitchFamily="18" charset="0"/>
              </a:rPr>
              <a:t>TRÒ CHƠI: </a:t>
            </a:r>
          </a:p>
          <a:p>
            <a:r>
              <a:rPr lang="en-US" sz="4000" b="1" smtClean="0">
                <a:solidFill>
                  <a:srgbClr val="C00000"/>
                </a:solidFill>
                <a:latin typeface="Times New Roman" pitchFamily="18" charset="0"/>
                <a:ea typeface="AvantGarde" panose="00000400000000000000" pitchFamily="2" charset="0"/>
                <a:cs typeface="Times New Roman" pitchFamily="18" charset="0"/>
              </a:rPr>
              <a:t>AI TÀI GIỎI, AI KHÉO TAY</a:t>
            </a:r>
            <a:endParaRPr lang="en-US" sz="4000" b="1" dirty="0">
              <a:solidFill>
                <a:srgbClr val="C0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24310133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30144"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000" smtClean="0">
                <a:latin typeface="Times New Roman" pitchFamily="18" charset="0"/>
                <a:cs typeface="Times New Roman" pitchFamily="18" charset="0"/>
              </a:rPr>
              <a:t>Đi chợ chọn thực phẩm nấu ăn cho 3 bữa trong ngày</a:t>
            </a:r>
            <a:endParaRPr lang="vi-VN" sz="300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142" t="62929" r="31358" b="4849"/>
          <a:stretch/>
        </p:blipFill>
        <p:spPr>
          <a:xfrm>
            <a:off x="5931472" y="742950"/>
            <a:ext cx="3127665" cy="35814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0"/>
            <a:ext cx="5562600" cy="450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1427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2"/>
            <a:ext cx="9144000" cy="5065059"/>
          </a:xfrm>
          <a:prstGeom prst="rect">
            <a:avLst/>
          </a:prstGeom>
        </p:spPr>
      </p:pic>
      <p:pic>
        <p:nvPicPr>
          <p:cNvPr id="5" name="图片 2" descr="C:\Users\pc\Desktop\春游\ee5a6820931b74870b32ad568a60d0a0.pngee5a6820931b74870b32ad568a60d0a0">
            <a:extLst>
              <a:ext uri="{FF2B5EF4-FFF2-40B4-BE49-F238E27FC236}">
                <a16:creationId xmlns="" xmlns:a16="http://schemas.microsoft.com/office/drawing/2014/main" id="{3F24092F-1C15-43C9-9DF8-CF3C02F7A4AC}"/>
              </a:ext>
            </a:extLst>
          </p:cNvPr>
          <p:cNvPicPr/>
          <p:nvPr/>
        </p:nvPicPr>
        <p:blipFill>
          <a:blip r:embed="rId3"/>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147601" y="27742"/>
            <a:ext cx="7951227" cy="769407"/>
          </a:xfrm>
          <a:prstGeom prst="rect">
            <a:avLst/>
          </a:prstGeom>
          <a:noFill/>
        </p:spPr>
        <p:txBody>
          <a:bodyPr wrap="square" lIns="91406" tIns="45703" rIns="91406" bIns="45703" rtlCol="0">
            <a:spAutoFit/>
          </a:bodyPr>
          <a:lstStyle/>
          <a:p>
            <a:pPr algn="ctr" defTabSz="914018">
              <a:defRPr/>
            </a:pPr>
            <a:r>
              <a:rPr lang="en-US" sz="4400" b="1" dirty="0">
                <a:solidFill>
                  <a:srgbClr val="92D050"/>
                </a:solidFill>
                <a:latin typeface="Times New Roman" pitchFamily="18" charset="0"/>
                <a:cs typeface="Times New Roman" pitchFamily="18" charset="0"/>
              </a:rPr>
              <a:t>KHỞI ĐỘNG</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3139" t="50000" b="10982"/>
          <a:stretch/>
        </p:blipFill>
        <p:spPr>
          <a:xfrm>
            <a:off x="2057420" y="3867178"/>
            <a:ext cx="717783" cy="1003151"/>
          </a:xfrm>
          <a:prstGeom prst="rect">
            <a:avLst/>
          </a:prstGeo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2100" y="19050"/>
            <a:ext cx="748475" cy="108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13" y="3712761"/>
            <a:ext cx="706505" cy="103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4364" t="30154" r="36413" b="28451"/>
          <a:stretch/>
        </p:blipFill>
        <p:spPr>
          <a:xfrm>
            <a:off x="3505200" y="3562350"/>
            <a:ext cx="569056" cy="1064254"/>
          </a:xfrm>
          <a:prstGeom prst="rect">
            <a:avLst/>
          </a:prstGeom>
        </p:spPr>
      </p:pic>
      <p:sp>
        <p:nvSpPr>
          <p:cNvPr id="12" name="TextBox 11"/>
          <p:cNvSpPr txBox="1"/>
          <p:nvPr/>
        </p:nvSpPr>
        <p:spPr>
          <a:xfrm>
            <a:off x="13855" y="797148"/>
            <a:ext cx="8378245" cy="584741"/>
          </a:xfrm>
          <a:prstGeom prst="rect">
            <a:avLst/>
          </a:prstGeom>
          <a:noFill/>
        </p:spPr>
        <p:txBody>
          <a:bodyPr wrap="square" lIns="91406" tIns="45703" rIns="91406" bIns="45703" rtlCol="0">
            <a:spAutoFit/>
          </a:bodyPr>
          <a:lstStyle/>
          <a:p>
            <a:pPr algn="ctr" defTabSz="914018">
              <a:defRPr/>
            </a:pPr>
            <a:r>
              <a:rPr lang="en-US" sz="3200" b="1" smtClean="0">
                <a:latin typeface="Times New Roman" pitchFamily="18" charset="0"/>
                <a:cs typeface="Times New Roman" pitchFamily="18" charset="0"/>
              </a:rPr>
              <a:t>Kể tên một số loại thực phẩm em đã từng ăn?</a:t>
            </a:r>
            <a:endParaRPr lang="en-US" sz="32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6477" t="16288" r="11704"/>
          <a:stretch/>
        </p:blipFill>
        <p:spPr>
          <a:xfrm>
            <a:off x="0" y="1381889"/>
            <a:ext cx="9144000" cy="3686636"/>
          </a:xfrm>
          <a:prstGeom prst="rect">
            <a:avLst/>
          </a:prstGeom>
        </p:spPr>
      </p:pic>
    </p:spTree>
    <p:extLst>
      <p:ext uri="{BB962C8B-B14F-4D97-AF65-F5344CB8AC3E}">
        <p14:creationId xmlns:p14="http://schemas.microsoft.com/office/powerpoint/2010/main" val="26289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33600" y="34636"/>
            <a:ext cx="39624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Chất </a:t>
            </a:r>
            <a:r>
              <a:rPr lang="en-US" sz="2800" smtClean="0">
                <a:solidFill>
                  <a:prstClr val="black"/>
                </a:solidFill>
                <a:latin typeface="Times New Roman" pitchFamily="18" charset="0"/>
                <a:cs typeface="Times New Roman" pitchFamily="18" charset="0"/>
              </a:rPr>
              <a:t>bột đường (tinh bột)</a:t>
            </a:r>
            <a:endParaRPr lang="vi-VN" sz="2800">
              <a:solidFill>
                <a:prstClr val="black"/>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891540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019701"/>
      </p:ext>
    </p:extLst>
  </p:cSld>
  <p:clrMapOvr>
    <a:masterClrMapping/>
  </p:clrMapOvr>
  <p:transition spd="slow" advTm="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itchFamily="18" charset="0"/>
                <a:cs typeface="Times New Roman" pitchFamily="18" charset="0"/>
              </a:rPr>
              <a:t>Chất đạm</a:t>
            </a:r>
            <a:endParaRPr lang="vi-VN" sz="280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5726"/>
      </p:ext>
    </p:extLst>
  </p:cSld>
  <p:clrMapOvr>
    <a:masterClrMapping/>
  </p:clrMapOvr>
  <p:transition spd="slow" advTm="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Chất </a:t>
            </a:r>
            <a:r>
              <a:rPr lang="en-US" sz="2800" smtClean="0">
                <a:solidFill>
                  <a:prstClr val="black"/>
                </a:solidFill>
                <a:latin typeface="Times New Roman" pitchFamily="18" charset="0"/>
                <a:cs typeface="Times New Roman" pitchFamily="18" charset="0"/>
              </a:rPr>
              <a:t>béo</a:t>
            </a:r>
            <a:endParaRPr lang="vi-VN" sz="280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916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149631"/>
      </p:ext>
    </p:extLst>
  </p:cSld>
  <p:clrMapOvr>
    <a:masterClrMapping/>
  </p:clrMapOvr>
  <p:transition spd="slow" advTm="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0"/>
            <a:ext cx="38862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Vitamin và khoáng chất</a:t>
            </a:r>
            <a:endParaRPr lang="vi-VN" sz="2800">
              <a:solidFill>
                <a:prstClr val="black"/>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8991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472254"/>
      </p:ext>
    </p:extLst>
  </p:cSld>
  <p:clrMapOvr>
    <a:masterClrMapping/>
  </p:clrMapOvr>
  <p:transition spd="slow" advTm="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70" r="72030"/>
          <a:stretch/>
        </p:blipFill>
        <p:spPr bwMode="auto">
          <a:xfrm>
            <a:off x="304800" y="666750"/>
            <a:ext cx="155676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1560" y="819150"/>
            <a:ext cx="68252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Tinh bột: Cơm, cháo, bánh mì,…</a:t>
            </a:r>
            <a:endParaRPr lang="vi-VN" sz="3200">
              <a:latin typeface="Times New Roman" pitchFamily="18" charset="0"/>
              <a:cs typeface="Times New Roman" pitchFamily="18" charset="0"/>
            </a:endParaRPr>
          </a:p>
        </p:txBody>
      </p:sp>
      <p:sp>
        <p:nvSpPr>
          <p:cNvPr id="5" name="TextBox 4"/>
          <p:cNvSpPr txBox="1"/>
          <p:nvPr/>
        </p:nvSpPr>
        <p:spPr>
          <a:xfrm>
            <a:off x="1861560" y="1428750"/>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đạm: Trứng, sữa, thịt, cá,…</a:t>
            </a:r>
            <a:endParaRPr lang="vi-VN" sz="3200">
              <a:latin typeface="Times New Roman" pitchFamily="18" charset="0"/>
              <a:cs typeface="Times New Roman" pitchFamily="18" charset="0"/>
            </a:endParaRPr>
          </a:p>
        </p:txBody>
      </p:sp>
      <p:sp>
        <p:nvSpPr>
          <p:cNvPr id="6" name="TextBox 5"/>
          <p:cNvSpPr txBox="1"/>
          <p:nvPr/>
        </p:nvSpPr>
        <p:spPr>
          <a:xfrm>
            <a:off x="1861560" y="2029475"/>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béo: Dầu, mỡ, bơ,…</a:t>
            </a:r>
            <a:endParaRPr lang="vi-VN" sz="3200">
              <a:latin typeface="Times New Roman" pitchFamily="18" charset="0"/>
              <a:cs typeface="Times New Roman" pitchFamily="18" charset="0"/>
            </a:endParaRPr>
          </a:p>
        </p:txBody>
      </p:sp>
      <p:sp>
        <p:nvSpPr>
          <p:cNvPr id="7" name="TextBox 6"/>
          <p:cNvSpPr txBox="1"/>
          <p:nvPr/>
        </p:nvSpPr>
        <p:spPr>
          <a:xfrm>
            <a:off x="1861560" y="2647950"/>
            <a:ext cx="6901439"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Vitamin và khoáng chất: Rau củ, trái cây,…</a:t>
            </a:r>
            <a:endParaRPr lang="vi-VN" sz="320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029" y="384464"/>
            <a:ext cx="704850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991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23" t="22670" r="38986"/>
          <a:stretch/>
        </p:blipFill>
        <p:spPr bwMode="auto">
          <a:xfrm>
            <a:off x="304800" y="1047750"/>
            <a:ext cx="167640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65218" y="298738"/>
            <a:ext cx="5943600" cy="4846494"/>
            <a:chOff x="2265218" y="298738"/>
            <a:chExt cx="5943600" cy="4846494"/>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218" y="298738"/>
              <a:ext cx="5943600"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391"/>
            <a:stretch/>
          </p:blipFill>
          <p:spPr bwMode="auto">
            <a:xfrm>
              <a:off x="4114800" y="4010891"/>
              <a:ext cx="1926167" cy="11343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370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16" t="23592"/>
          <a:stretch/>
        </p:blipFill>
        <p:spPr bwMode="auto">
          <a:xfrm>
            <a:off x="304800" y="971550"/>
            <a:ext cx="1858097" cy="344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09550"/>
            <a:ext cx="6553200" cy="4708981"/>
          </a:xfrm>
          <a:prstGeom prst="rect">
            <a:avLst/>
          </a:prstGeom>
        </p:spPr>
        <p:txBody>
          <a:bodyPr wrap="square">
            <a:spAutoFit/>
          </a:bodyPr>
          <a:lstStyle/>
          <a:p>
            <a:r>
              <a:rPr lang="vi-VN" sz="3000">
                <a:latin typeface="+mj-lt"/>
              </a:rPr>
              <a:t>Buổi tối không nên nạp vào cơ thể những thực phẩm khó tiêu hóa hoặc nhiều chất béo. Bạn có thể chọn thay thế bằng các loại thực phẩm giàu chất xơ tốt cho tiêu hóa như các loại rau xanh. Hoặc những thực phẩm chứa vitamin nhóm B như trứng, sữa, gan động vật, bông cải xinh… Nhóm chất này sẽ giúp duy trì sự ổn định của chức năng thần kinh, giảm mệt mỏi, căng thẳng.</a:t>
            </a:r>
          </a:p>
        </p:txBody>
      </p:sp>
      <p:grpSp>
        <p:nvGrpSpPr>
          <p:cNvPr id="3" name="Group 2"/>
          <p:cNvGrpSpPr/>
          <p:nvPr/>
        </p:nvGrpSpPr>
        <p:grpSpPr>
          <a:xfrm>
            <a:off x="2162897" y="285749"/>
            <a:ext cx="6600103" cy="4857751"/>
            <a:chOff x="2162897" y="285749"/>
            <a:chExt cx="6600103" cy="4857751"/>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102"/>
            <a:stretch/>
          </p:blipFill>
          <p:spPr bwMode="auto">
            <a:xfrm>
              <a:off x="2162897" y="285749"/>
              <a:ext cx="6600103" cy="45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10025"/>
              <a:ext cx="1927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8720794"/>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sp>
        <p:nvSpPr>
          <p:cNvPr id="2" name="TextBox 1"/>
          <p:cNvSpPr txBox="1"/>
          <p:nvPr/>
        </p:nvSpPr>
        <p:spPr>
          <a:xfrm>
            <a:off x="1840350" y="1840730"/>
            <a:ext cx="5832648" cy="584775"/>
          </a:xfrm>
          <a:prstGeom prst="rect">
            <a:avLst/>
          </a:prstGeom>
          <a:noFill/>
        </p:spPr>
        <p:txBody>
          <a:bodyPr wrap="square" lIns="91406" tIns="45703" rIns="91406" bIns="45703"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p>
        </p:txBody>
      </p:sp>
    </p:spTree>
    <p:extLst>
      <p:ext uri="{BB962C8B-B14F-4D97-AF65-F5344CB8AC3E}">
        <p14:creationId xmlns:p14="http://schemas.microsoft.com/office/powerpoint/2010/main" val="183525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37630"/>
            <a:ext cx="6381750" cy="3488630"/>
          </a:xfrm>
          <a:prstGeom prst="rect">
            <a:avLst/>
          </a:prstGeom>
        </p:spPr>
      </p:pic>
      <p:pic>
        <p:nvPicPr>
          <p:cNvPr id="32" name="图片 31">
            <a:extLst>
              <a:ext uri="{FF2B5EF4-FFF2-40B4-BE49-F238E27FC236}">
                <a16:creationId xmlns="" xmlns:a16="http://schemas.microsoft.com/office/drawing/2014/main" id="{8AAD1EA6-E8F1-46EE-89FF-4B89751B8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14" y="133350"/>
            <a:ext cx="1506333" cy="1502262"/>
          </a:xfrm>
          <a:prstGeom prst="rect">
            <a:avLst/>
          </a:prstGeom>
        </p:spPr>
      </p:pic>
      <p:pic>
        <p:nvPicPr>
          <p:cNvPr id="33" name="图片 32">
            <a:extLst>
              <a:ext uri="{FF2B5EF4-FFF2-40B4-BE49-F238E27FC236}">
                <a16:creationId xmlns="" xmlns:a16="http://schemas.microsoft.com/office/drawing/2014/main" id="{065275D9-114E-42C3-801D-0847221ED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 y="1"/>
            <a:ext cx="2828845" cy="2842022"/>
          </a:xfrm>
          <a:prstGeom prst="rect">
            <a:avLst/>
          </a:prstGeom>
        </p:spPr>
      </p:pic>
      <p:pic>
        <p:nvPicPr>
          <p:cNvPr id="34" name="图片 33">
            <a:extLst>
              <a:ext uri="{FF2B5EF4-FFF2-40B4-BE49-F238E27FC236}">
                <a16:creationId xmlns="" xmlns:a16="http://schemas.microsoft.com/office/drawing/2014/main" id="{B3F23126-D866-41BA-A8E7-ADBAE6E561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35" name="图片 34">
            <a:extLst>
              <a:ext uri="{FF2B5EF4-FFF2-40B4-BE49-F238E27FC236}">
                <a16:creationId xmlns="" xmlns:a16="http://schemas.microsoft.com/office/drawing/2014/main" id="{39DB91B1-89FF-4053-83AE-20D36952C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a:extLst>
              <a:ext uri="{FF2B5EF4-FFF2-40B4-BE49-F238E27FC236}">
                <a16:creationId xmlns="" xmlns:a16="http://schemas.microsoft.com/office/drawing/2014/main" id="{2E61F432-6E09-4154-B6CD-E42164D984D4}"/>
              </a:ext>
            </a:extLst>
          </p:cNvPr>
          <p:cNvGrpSpPr/>
          <p:nvPr/>
        </p:nvGrpSpPr>
        <p:grpSpPr>
          <a:xfrm>
            <a:off x="0" y="2773929"/>
            <a:ext cx="9149226" cy="2369572"/>
            <a:chOff x="0" y="3698571"/>
            <a:chExt cx="12198968" cy="3159429"/>
          </a:xfrm>
        </p:grpSpPr>
        <p:pic>
          <p:nvPicPr>
            <p:cNvPr id="37" name="图片 36">
              <a:extLst>
                <a:ext uri="{FF2B5EF4-FFF2-40B4-BE49-F238E27FC236}">
                  <a16:creationId xmlns="" xmlns:a16="http://schemas.microsoft.com/office/drawing/2014/main" id="{F20F34C4-9832-402E-9D49-33117AB83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 xmlns:a16="http://schemas.microsoft.com/office/drawing/2014/main" id="{839A2A9F-C718-460E-8FB7-322116AA8F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 xmlns:a16="http://schemas.microsoft.com/office/drawing/2014/main" id="{5E5D0B11-33B0-49C3-BD54-3E9B25F1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 xmlns:a16="http://schemas.microsoft.com/office/drawing/2014/main" id="{305F0C80-8940-4247-A773-91D2178933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 xmlns:a16="http://schemas.microsoft.com/office/drawing/2014/main" id="{279D5407-426E-4909-85F8-E3E220F684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 xmlns:a16="http://schemas.microsoft.com/office/drawing/2014/main" id="{B70EB471-F3FC-43DB-8A8D-BF5C1FC599EA}"/>
                </a:ext>
              </a:extLst>
            </p:cNvPr>
            <p:cNvPicPr>
              <a:picLocks noChangeAspect="1"/>
            </p:cNvPicPr>
            <p:nvPr/>
          </p:nvPicPr>
          <p:blipFill rotWithShape="1">
            <a:blip r:embed="rId12">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矩形 14">
            <a:extLst>
              <a:ext uri="{FF2B5EF4-FFF2-40B4-BE49-F238E27FC236}">
                <a16:creationId xmlns="" xmlns:a16="http://schemas.microsoft.com/office/drawing/2014/main" id="{1501FE40-5AD4-49A4-9147-CB17CCA9A168}"/>
              </a:ext>
            </a:extLst>
          </p:cNvPr>
          <p:cNvSpPr/>
          <p:nvPr/>
        </p:nvSpPr>
        <p:spPr>
          <a:xfrm>
            <a:off x="1524028" y="1352551"/>
            <a:ext cx="6400772" cy="2862288"/>
          </a:xfrm>
          <a:prstGeom prst="rect">
            <a:avLst/>
          </a:prstGeom>
        </p:spPr>
        <p:txBody>
          <a:bodyPr wrap="square" lIns="91406" tIns="45703" rIns="91406" bIns="45703">
            <a:spAutoFit/>
            <a:scene3d>
              <a:camera prst="orthographicFront"/>
              <a:lightRig rig="threePt" dir="t"/>
            </a:scene3d>
            <a:sp3d contourW="12700"/>
          </a:bodyPr>
          <a:lstStyle/>
          <a:p>
            <a:pPr lvl="1" algn="ctr" defTabSz="514145">
              <a:lnSpc>
                <a:spcPct val="120000"/>
              </a:lnSpc>
              <a:defRPr/>
            </a:pPr>
            <a:r>
              <a:rPr lang="en-US" sz="5000" b="1" smtClean="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 UỐNG </a:t>
            </a:r>
          </a:p>
          <a:p>
            <a:pPr lvl="1" algn="ctr" defTabSz="514145">
              <a:lnSpc>
                <a:spcPct val="120000"/>
              </a:lnSpc>
              <a:defRPr/>
            </a:pPr>
            <a:r>
              <a:rPr lang="en-US" sz="5000" b="1" smtClean="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HẰNG NGÀY</a:t>
            </a:r>
            <a:endParaRPr lang="en-US" sz="50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145">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5000" b="1" smtClean="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50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a:extLst>
              <a:ext uri="{FF2B5EF4-FFF2-40B4-BE49-F238E27FC236}">
                <a16:creationId xmlns="" xmlns:a16="http://schemas.microsoft.com/office/drawing/2014/main" id="{D4E6832F-60C0-40F1-A239-C3DFC75CC753}"/>
              </a:ext>
            </a:extLst>
          </p:cNvPr>
          <p:cNvSpPr/>
          <p:nvPr/>
        </p:nvSpPr>
        <p:spPr>
          <a:xfrm>
            <a:off x="3723431" y="706441"/>
            <a:ext cx="1936680" cy="723241"/>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4100" u="sng">
                <a:solidFill>
                  <a:srgbClr val="002060"/>
                </a:solidFill>
                <a:latin typeface="微软雅黑" panose="020B0503020204020204" pitchFamily="34" charset="-122"/>
                <a:ea typeface="微软雅黑" panose="020B0503020204020204" pitchFamily="34" charset="-122"/>
              </a:rPr>
              <a:t>BÀI </a:t>
            </a:r>
            <a:r>
              <a:rPr lang="en-US" altLang="zh-CN" sz="4100" u="sng" smtClean="0">
                <a:solidFill>
                  <a:srgbClr val="002060"/>
                </a:solidFill>
                <a:latin typeface="微软雅黑" panose="020B0503020204020204" pitchFamily="34" charset="-122"/>
                <a:ea typeface="微软雅黑" panose="020B0503020204020204" pitchFamily="34" charset="-122"/>
              </a:rPr>
              <a:t>22</a:t>
            </a:r>
            <a:r>
              <a:rPr lang="en-US" altLang="zh-CN" sz="4100" smtClean="0">
                <a:solidFill>
                  <a:srgbClr val="002060"/>
                </a:solidFill>
                <a:latin typeface="微软雅黑" panose="020B0503020204020204" pitchFamily="34" charset="-122"/>
                <a:ea typeface="微软雅黑" panose="020B0503020204020204" pitchFamily="34" charset="-122"/>
              </a:rPr>
              <a:t>:</a:t>
            </a:r>
            <a:endParaRPr lang="zh-CN" altLang="en-US" sz="4100" dirty="0">
              <a:solidFill>
                <a:srgbClr val="0020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3699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5"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531"/>
            <a:ext cx="9144001" cy="538575"/>
          </a:xfrm>
          <a:prstGeom prst="rect">
            <a:avLst/>
          </a:prstGeom>
        </p:spPr>
        <p:style>
          <a:lnRef idx="2">
            <a:schemeClr val="accent6"/>
          </a:lnRef>
          <a:fillRef idx="1">
            <a:schemeClr val="lt1"/>
          </a:fillRef>
          <a:effectRef idx="0">
            <a:schemeClr val="accent6"/>
          </a:effectRef>
          <a:fontRef idx="minor">
            <a:schemeClr val="dk1"/>
          </a:fontRef>
        </p:style>
        <p:txBody>
          <a:bodyPr wrap="square" lIns="91406" tIns="45703" rIns="91406" bIns="45703" rtlCol="0">
            <a:spAutoFit/>
          </a:bodyPr>
          <a:lstStyle/>
          <a:p>
            <a:pPr algn="ctr"/>
            <a:r>
              <a:rPr lang="en-US" sz="2900" smtClean="0">
                <a:latin typeface="Times New Roman" pitchFamily="18" charset="0"/>
                <a:cs typeface="Times New Roman" pitchFamily="18" charset="0"/>
              </a:rPr>
              <a:t>Quan sát hình và kể tên các bữa ăn trong ngày của bạn Minh</a:t>
            </a:r>
            <a:endParaRPr lang="vi-VN" sz="290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693" t="26667" r="5572" b="9899"/>
          <a:stretch/>
        </p:blipFill>
        <p:spPr>
          <a:xfrm>
            <a:off x="0" y="561106"/>
            <a:ext cx="9144000" cy="4582394"/>
          </a:xfrm>
          <a:prstGeom prst="rect">
            <a:avLst/>
          </a:prstGeom>
        </p:spPr>
      </p:pic>
    </p:spTree>
    <p:extLst>
      <p:ext uri="{BB962C8B-B14F-4D97-AF65-F5344CB8AC3E}">
        <p14:creationId xmlns:p14="http://schemas.microsoft.com/office/powerpoint/2010/main" val="143066328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795" b="57593"/>
          <a:stretch/>
        </p:blipFill>
        <p:spPr bwMode="auto">
          <a:xfrm>
            <a:off x="10390" y="561106"/>
            <a:ext cx="40282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smtClean="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
        <p:nvSpPr>
          <p:cNvPr id="2" name="TextBox 1"/>
          <p:cNvSpPr txBox="1"/>
          <p:nvPr/>
        </p:nvSpPr>
        <p:spPr>
          <a:xfrm>
            <a:off x="4038599" y="182016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sáng</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8" y="742950"/>
            <a:ext cx="4800601" cy="107721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Mặt Trời;</a:t>
            </a:r>
          </a:p>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Đồng hồ chỉ lúc 7 giờ.</a:t>
            </a:r>
            <a:endParaRPr lang="vi-VN" sz="3200" dirty="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724150"/>
            <a:ext cx="4876801" cy="2057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itchFamily="18" charset="0"/>
                <a:cs typeface="Times New Roman" pitchFamily="18" charset="0"/>
              </a:rPr>
              <a:t>Trứng, bánh mì, rau, 1 cốc nước (hoặc ly sữa).</a:t>
            </a:r>
            <a:endParaRPr lang="vi-VN"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10405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smtClea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038598" y="1327725"/>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trưa</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9" y="742950"/>
            <a:ext cx="4114802"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11giờ.</a:t>
            </a:r>
            <a:endParaRPr lang="vi-VN" sz="3200" dirty="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495550"/>
            <a:ext cx="4876801" cy="25146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000000"/>
                </a:solidFill>
                <a:latin typeface="Times New Roman" pitchFamily="18" charset="0"/>
                <a:cs typeface="Times New Roman" pitchFamily="18" charset="0"/>
              </a:rPr>
              <a:t>- Chất đạm: Trứng, thịt.</a:t>
            </a:r>
          </a:p>
          <a:p>
            <a:r>
              <a:rPr lang="en-US" sz="2800" smtClean="0">
                <a:solidFill>
                  <a:srgbClr val="000000"/>
                </a:solidFill>
                <a:latin typeface="Times New Roman" pitchFamily="18" charset="0"/>
                <a:cs typeface="Times New Roman" pitchFamily="18" charset="0"/>
              </a:rPr>
              <a:t>- Các loại vitamin: Rau, canh,…</a:t>
            </a:r>
            <a:endParaRPr lang="vi-VN" sz="2800">
              <a:solidFill>
                <a:srgbClr val="0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58" r="3750" b="57366"/>
          <a:stretch/>
        </p:blipFill>
        <p:spPr bwMode="auto">
          <a:xfrm>
            <a:off x="0" y="561106"/>
            <a:ext cx="4038600"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63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smtClea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575463" y="1327724"/>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267200" y="742950"/>
            <a:ext cx="4876800" cy="206210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Đèn điện đang chiếu sáng xuống bàn ăn của nhà bạn Minh.</a:t>
            </a:r>
          </a:p>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7 giờ.</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 t="41501" r="3295"/>
          <a:stretch/>
        </p:blipFill>
        <p:spPr bwMode="auto">
          <a:xfrm>
            <a:off x="124691" y="561106"/>
            <a:ext cx="41425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7200" y="2805053"/>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101008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927" y="557068"/>
            <a:ext cx="4953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1572145"/>
            <a:ext cx="4343400" cy="255454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Hằng ngày ăn đủ 3 bữa chính: Sáng, trưa, tối. </a:t>
            </a:r>
          </a:p>
          <a:p>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Có thể thêm các bữa phụ giữa buổi sáng (9:30) và đầu giờ chiều.</a:t>
            </a:r>
          </a:p>
        </p:txBody>
      </p:sp>
      <p:sp>
        <p:nvSpPr>
          <p:cNvPr id="7" name="TextBox 6"/>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smtClean="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1418</TotalTime>
  <Words>659</Words>
  <Application>Microsoft Office PowerPoint</Application>
  <PresentationFormat>On-screen Show (16:9)</PresentationFormat>
  <Paragraphs>72</Paragraphs>
  <Slides>27</Slides>
  <Notes>6</Notes>
  <HiddenSlides>0</HiddenSlides>
  <MMClips>0</MMClips>
  <ScaleCrop>false</ScaleCrop>
  <HeadingPairs>
    <vt:vector size="4" baseType="variant">
      <vt:variant>
        <vt:lpstr>Theme</vt:lpstr>
      </vt:variant>
      <vt:variant>
        <vt:i4>6</vt:i4>
      </vt:variant>
      <vt:variant>
        <vt:lpstr>Slide Titles</vt:lpstr>
      </vt:variant>
      <vt:variant>
        <vt:i4>27</vt:i4>
      </vt:variant>
    </vt:vector>
  </HeadingPairs>
  <TitlesOfParts>
    <vt:vector size="33" baseType="lpstr">
      <vt:lpstr>Office Theme</vt:lpstr>
      <vt:lpstr>第一PPT，www.1ppt.com</vt:lpstr>
      <vt:lpstr>4_Angles</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cp:lastModifiedBy>
  <cp:revision>255</cp:revision>
  <dcterms:created xsi:type="dcterms:W3CDTF">2020-12-08T15:48:47Z</dcterms:created>
  <dcterms:modified xsi:type="dcterms:W3CDTF">2023-03-14T16:16:00Z</dcterms:modified>
</cp:coreProperties>
</file>