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  <p:sldId id="256" r:id="rId3"/>
    <p:sldId id="273" r:id="rId4"/>
    <p:sldId id="304" r:id="rId5"/>
    <p:sldId id="302" r:id="rId6"/>
    <p:sldId id="300" r:id="rId7"/>
    <p:sldId id="305" r:id="rId8"/>
    <p:sldId id="301" r:id="rId9"/>
    <p:sldId id="308" r:id="rId10"/>
    <p:sldId id="299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56AB"/>
    <a:srgbClr val="F13F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1478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214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896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017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649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92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984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531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492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542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323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614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C8B9C1-1862-4FFC-A527-3308E549BC7F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206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9606"/>
            <a:ext cx="9144000" cy="7031865"/>
          </a:xfrm>
        </p:spPr>
      </p:pic>
      <p:sp>
        <p:nvSpPr>
          <p:cNvPr id="5" name="Rectangle 4"/>
          <p:cNvSpPr/>
          <p:nvPr/>
        </p:nvSpPr>
        <p:spPr>
          <a:xfrm>
            <a:off x="2096662" y="1576463"/>
            <a:ext cx="6006773" cy="2585323"/>
          </a:xfrm>
          <a:prstGeom prst="rect">
            <a:avLst/>
          </a:prstGeom>
          <a:noFill/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 lIns="91440" tIns="45720" rIns="91440" bIns="45720">
            <a:spAutoFit/>
            <a:scene3d>
              <a:camera prst="perspectiveRelaxedModerately"/>
              <a:lightRig rig="threePt" dir="t"/>
            </a:scene3d>
          </a:bodyPr>
          <a:lstStyle/>
          <a:p>
            <a:pPr algn="ctr"/>
            <a:r>
              <a:rPr lang="en-US" sz="5400" b="1" cap="none" spc="0">
                <a:ln w="9525">
                  <a:solidFill>
                    <a:srgbClr val="00B05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0007" dir="2000400" sy="-30000" kx="-800400" algn="bl" rotWithShape="0">
                    <a:prstClr val="black">
                      <a:alpha val="20000"/>
                    </a:prstClr>
                  </a:outerShdw>
                </a:effectLst>
                <a:latin typeface=".VnAvant" panose="020B7200000000000000" pitchFamily="34" charset="0"/>
              </a:rPr>
              <a:t>Chµo mõng </a:t>
            </a:r>
          </a:p>
          <a:p>
            <a:pPr algn="ctr"/>
            <a:r>
              <a:rPr lang="en-US" sz="5400" b="1" cap="none" spc="0">
                <a:ln w="9525">
                  <a:solidFill>
                    <a:srgbClr val="00B05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0007" dir="2000400" sy="-30000" kx="-800400" algn="bl" rotWithShape="0">
                    <a:prstClr val="black">
                      <a:alpha val="20000"/>
                    </a:prstClr>
                  </a:outerShdw>
                </a:effectLst>
                <a:latin typeface=".VnAvant" panose="020B7200000000000000" pitchFamily="34" charset="0"/>
              </a:rPr>
              <a:t>c¸c thÇy c« gi¸o</a:t>
            </a:r>
          </a:p>
          <a:p>
            <a:pPr algn="ctr"/>
            <a:r>
              <a:rPr lang="en-US" sz="5400" b="1">
                <a:ln w="9525">
                  <a:solidFill>
                    <a:srgbClr val="00B05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0007" dir="2000400" sy="-30000" kx="-800400" algn="bl" rotWithShape="0">
                    <a:prstClr val="black">
                      <a:alpha val="20000"/>
                    </a:prstClr>
                  </a:outerShdw>
                </a:effectLst>
                <a:latin typeface=".VnAvant" panose="020B7200000000000000" pitchFamily="34" charset="0"/>
              </a:rPr>
              <a:t>vÒ dù giê</a:t>
            </a:r>
            <a:endParaRPr lang="en-US" sz="5400" b="1" cap="none" spc="0">
              <a:ln w="9525">
                <a:solidFill>
                  <a:srgbClr val="00B050"/>
                </a:solidFill>
                <a:prstDash val="solid"/>
              </a:ln>
              <a:solidFill>
                <a:srgbClr val="FFFF00"/>
              </a:solidFill>
              <a:effectLst>
                <a:outerShdw blurRad="60007" dir="2000400" sy="-30000" kx="-800400" algn="bl" rotWithShape="0">
                  <a:prstClr val="black">
                    <a:alpha val="20000"/>
                  </a:prstClr>
                </a:outerShdw>
              </a:effectLst>
              <a:latin typeface=".VnAvant" panose="020B7200000000000000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186401" y="5135160"/>
            <a:ext cx="41363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.VnAvant" panose="020B7200000000000000" pitchFamily="34" charset="0"/>
              </a:rPr>
              <a:t>TiÕt tËp ®äc</a:t>
            </a:r>
            <a:endParaRPr lang="en-US" sz="5400" b="1" cap="none" spc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6900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443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89991" y="219217"/>
            <a:ext cx="8164018" cy="1915909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en-US" sz="60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.VnAvant" panose="020B7200000000000000" pitchFamily="34" charset="0"/>
              </a:rPr>
              <a:t>Bµi</a:t>
            </a:r>
            <a:endParaRPr lang="en-US" sz="6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.VnAvant" panose="020B7200000000000000" pitchFamily="34" charset="0"/>
            </a:endParaRPr>
          </a:p>
          <a:p>
            <a:pPr algn="ctr"/>
            <a:r>
              <a:rPr lang="en-US" sz="60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Câu</a:t>
            </a:r>
            <a:r>
              <a:rPr lang="en-US" sz="6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60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chuyện</a:t>
            </a:r>
            <a:r>
              <a:rPr lang="en-US" sz="6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60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của</a:t>
            </a:r>
            <a:r>
              <a:rPr lang="en-US" sz="6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60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rễ</a:t>
            </a:r>
            <a:endParaRPr lang="en-US" sz="6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277853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hông có mô tả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153" b="49691"/>
          <a:stretch/>
        </p:blipFill>
        <p:spPr bwMode="auto">
          <a:xfrm>
            <a:off x="152400" y="2108200"/>
            <a:ext cx="9144000" cy="4483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3468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71323" y="47114"/>
            <a:ext cx="7148677" cy="561692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.VnAvant" panose="020B7200000000000000" pitchFamily="34" charset="0"/>
              </a:rPr>
              <a:t>Bµi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.VnAvant" panose="020B7200000000000000" pitchFamily="34" charset="0"/>
              </a:rPr>
              <a:t> 2: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Câu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chuyện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của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rễ</a:t>
            </a:r>
            <a:endParaRPr lang="en-US" sz="32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298700" y="635000"/>
            <a:ext cx="30734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nở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cành</a:t>
            </a:r>
            <a:endParaRPr lang="en-GB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Khoe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muôn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thắm</a:t>
            </a:r>
            <a:endParaRPr lang="en-GB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vòm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xanh</a:t>
            </a:r>
            <a:endParaRPr lang="en-GB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Tỏa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GB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nở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đẹp</a:t>
            </a:r>
            <a:endParaRPr lang="en-GB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trĩu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cành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biếc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xanh</a:t>
            </a:r>
            <a:endParaRPr lang="en-GB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Rễ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chìm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endParaRPr lang="en-GB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rễ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chẳng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đâm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chồi</a:t>
            </a:r>
            <a:endParaRPr lang="en-GB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Chẳng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ngọt</a:t>
            </a:r>
            <a:endParaRPr lang="en-GB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Chẳng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nở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tươi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GB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Rễ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chẳng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lời</a:t>
            </a:r>
            <a:endParaRPr lang="en-GB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thầm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bé</a:t>
            </a:r>
            <a:endParaRPr lang="en-GB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đời</a:t>
            </a:r>
            <a:endParaRPr lang="en-GB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Khiêm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nhường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lặng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lẽ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            (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Dung)</a:t>
            </a:r>
          </a:p>
        </p:txBody>
      </p:sp>
    </p:spTree>
    <p:extLst>
      <p:ext uri="{BB962C8B-B14F-4D97-AF65-F5344CB8AC3E}">
        <p14:creationId xmlns:p14="http://schemas.microsoft.com/office/powerpoint/2010/main" val="42352597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75144" y="1849380"/>
            <a:ext cx="22664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Times New Roman" pitchFamily="18" charset="0"/>
                <a:cs typeface="Times New Roman" pitchFamily="18" charset="0"/>
              </a:rPr>
              <a:t>LUYỆN ĐỌC: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34969" y="2482762"/>
            <a:ext cx="812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Times New Roman" pitchFamily="18" charset="0"/>
                <a:cs typeface="Times New Roman" pitchFamily="18" charset="0"/>
              </a:rPr>
              <a:t>TỪ: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9812" y="3304015"/>
            <a:ext cx="10055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Times New Roman" pitchFamily="18" charset="0"/>
                <a:cs typeface="Times New Roman" pitchFamily="18" charset="0"/>
              </a:rPr>
              <a:t>CÂU:</a:t>
            </a:r>
          </a:p>
        </p:txBody>
      </p:sp>
      <p:cxnSp>
        <p:nvCxnSpPr>
          <p:cNvPr id="9" name="Straight Connector 8"/>
          <p:cNvCxnSpPr/>
          <p:nvPr/>
        </p:nvCxnSpPr>
        <p:spPr>
          <a:xfrm flipH="1">
            <a:off x="3944634" y="3279526"/>
            <a:ext cx="118532" cy="432854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147769" y="2489024"/>
            <a:ext cx="78908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thắm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trĩu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cành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đâm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chồi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khiêm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nhường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lặng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lẽ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08371" y="3300047"/>
            <a:ext cx="35687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Rễ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chẳng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lời</a:t>
            </a:r>
            <a:endParaRPr lang="en-GB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thầm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bé</a:t>
            </a:r>
            <a:endParaRPr lang="en-GB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đời</a:t>
            </a:r>
            <a:endParaRPr lang="en-GB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Khiêm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nhường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lặng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lẽ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            </a:t>
            </a:r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3919234" y="3638846"/>
            <a:ext cx="118532" cy="432854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2839734" y="3613446"/>
            <a:ext cx="118532" cy="432854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3665234" y="4022873"/>
            <a:ext cx="118532" cy="432854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3499302" y="4409243"/>
            <a:ext cx="118532" cy="432854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4558420" y="4434307"/>
            <a:ext cx="118532" cy="432854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4608386" y="4434307"/>
            <a:ext cx="118532" cy="432854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1151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500"/>
                            </p:stCondLst>
                            <p:childTnLst>
                              <p:par>
                                <p:cTn id="48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4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71323" y="47114"/>
            <a:ext cx="7148677" cy="561692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.VnAvant" panose="020B7200000000000000" pitchFamily="34" charset="0"/>
              </a:rPr>
              <a:t>Bµi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.VnAvant" panose="020B7200000000000000" pitchFamily="34" charset="0"/>
              </a:rPr>
              <a:t> 2: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Câu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chuyện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của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rễ</a:t>
            </a:r>
            <a:endParaRPr lang="en-US" sz="32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298700" y="635000"/>
            <a:ext cx="30734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nở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cành</a:t>
            </a:r>
            <a:endParaRPr lang="en-GB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Khoe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muôn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thắm</a:t>
            </a:r>
            <a:endParaRPr lang="en-GB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vòm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xanh</a:t>
            </a:r>
            <a:endParaRPr lang="en-GB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Tỏa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GB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nở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đẹp</a:t>
            </a:r>
            <a:endParaRPr lang="en-GB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trĩu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cành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biếc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xanh</a:t>
            </a:r>
            <a:endParaRPr lang="en-GB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Rễ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chìm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endParaRPr lang="en-GB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cáo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rễ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chẳng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đâm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chồi</a:t>
            </a:r>
            <a:endParaRPr lang="en-GB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Chẳng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ngọt</a:t>
            </a:r>
            <a:endParaRPr lang="en-GB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Chẳng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nở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tươi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GB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Rễ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chẳng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lời</a:t>
            </a:r>
            <a:endParaRPr lang="en-GB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thầm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bé</a:t>
            </a:r>
            <a:endParaRPr lang="en-GB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đời</a:t>
            </a:r>
            <a:endParaRPr lang="en-GB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Khiêm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nhường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lặng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lẽ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            (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Dung)</a:t>
            </a:r>
          </a:p>
        </p:txBody>
      </p:sp>
      <p:sp>
        <p:nvSpPr>
          <p:cNvPr id="7" name="Oval 6"/>
          <p:cNvSpPr/>
          <p:nvPr/>
        </p:nvSpPr>
        <p:spPr>
          <a:xfrm>
            <a:off x="1773192" y="608806"/>
            <a:ext cx="581389" cy="49671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8" name="Oval 7"/>
          <p:cNvSpPr/>
          <p:nvPr/>
        </p:nvSpPr>
        <p:spPr>
          <a:xfrm>
            <a:off x="1682454" y="2162334"/>
            <a:ext cx="581389" cy="49671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9" name="Oval 8"/>
          <p:cNvSpPr/>
          <p:nvPr/>
        </p:nvSpPr>
        <p:spPr>
          <a:xfrm>
            <a:off x="1757249" y="3605044"/>
            <a:ext cx="581389" cy="49671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0" name="Oval 9"/>
          <p:cNvSpPr/>
          <p:nvPr/>
        </p:nvSpPr>
        <p:spPr>
          <a:xfrm>
            <a:off x="1757249" y="4867434"/>
            <a:ext cx="581389" cy="49671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667803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89991" y="1089574"/>
            <a:ext cx="8164018" cy="684803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en-US" sz="40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.VnAvant" panose="020B7200000000000000" pitchFamily="34" charset="0"/>
              </a:rPr>
              <a:t>Bµi</a:t>
            </a:r>
            <a:r>
              <a:rPr lang="en-US" sz="4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.VnAvant" panose="020B7200000000000000" pitchFamily="34" charset="0"/>
              </a:rPr>
              <a:t> 2:</a:t>
            </a:r>
            <a:r>
              <a:rPr lang="en-US" sz="4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Câu </a:t>
            </a:r>
            <a:r>
              <a:rPr lang="en-US" sz="40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chuyện</a:t>
            </a:r>
            <a:r>
              <a:rPr lang="en-US" sz="4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40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của</a:t>
            </a:r>
            <a:r>
              <a:rPr lang="en-US" sz="4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40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rễ</a:t>
            </a:r>
            <a:endParaRPr lang="en-US" sz="40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0590" y="1902882"/>
            <a:ext cx="29009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Times New Roman" pitchFamily="18" charset="0"/>
                <a:cs typeface="Times New Roman" pitchFamily="18" charset="0"/>
              </a:rPr>
              <a:t>GIẢI NGHĨA TỪ: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890291" y="1902881"/>
            <a:ext cx="14785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err="1"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GB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>
                <a:latin typeface="Times New Roman" pitchFamily="18" charset="0"/>
                <a:cs typeface="Times New Roman" pitchFamily="18" charset="0"/>
              </a:rPr>
              <a:t>thắm</a:t>
            </a:r>
            <a:r>
              <a:rPr lang="en-GB" sz="2400" b="1" dirty="0">
                <a:latin typeface="Times New Roman" pitchFamily="18" charset="0"/>
                <a:cs typeface="Times New Roman" pitchFamily="18" charset="0"/>
              </a:rPr>
              <a:t>,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368800" y="1900763"/>
            <a:ext cx="952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err="1">
                <a:latin typeface="Times New Roman" pitchFamily="18" charset="0"/>
                <a:cs typeface="Times New Roman" pitchFamily="18" charset="0"/>
              </a:rPr>
              <a:t>trĩu</a:t>
            </a:r>
            <a:r>
              <a:rPr lang="en-GB" sz="2400" b="1" dirty="0">
                <a:latin typeface="Times New Roman" pitchFamily="18" charset="0"/>
                <a:cs typeface="Times New Roman" pitchFamily="18" charset="0"/>
              </a:rPr>
              <a:t>,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112791" y="1902881"/>
            <a:ext cx="8816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err="1">
                <a:latin typeface="Times New Roman" pitchFamily="18" charset="0"/>
                <a:cs typeface="Times New Roman" pitchFamily="18" charset="0"/>
              </a:rPr>
              <a:t>chồi</a:t>
            </a:r>
            <a:r>
              <a:rPr lang="en-GB" sz="2400" b="1" dirty="0">
                <a:latin typeface="Times New Roman" pitchFamily="18" charset="0"/>
                <a:cs typeface="Times New Roman" pitchFamily="18" charset="0"/>
              </a:rPr>
              <a:t>,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880100" y="1898644"/>
            <a:ext cx="24024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err="1">
                <a:latin typeface="Times New Roman" pitchFamily="18" charset="0"/>
                <a:cs typeface="Times New Roman" pitchFamily="18" charset="0"/>
              </a:rPr>
              <a:t>khiêm</a:t>
            </a:r>
            <a:r>
              <a:rPr lang="en-GB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>
                <a:latin typeface="Times New Roman" pitchFamily="18" charset="0"/>
                <a:cs typeface="Times New Roman" pitchFamily="18" charset="0"/>
              </a:rPr>
              <a:t>nhường</a:t>
            </a:r>
            <a:r>
              <a:rPr lang="en-GB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4098" name="Picture 2" descr="30 hình ảnh đẹp về kỹ thuật nông nghiệp việt nam - Hình Ảnh Đẹp H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096" y="2580446"/>
            <a:ext cx="4948208" cy="3316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VNPhoto version 3 - Hình ảnh chồi non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495" y="2538107"/>
            <a:ext cx="4173306" cy="39642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Hình nền đầy sức sống với những mầm xanh non vươn mình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3801" y="2474607"/>
            <a:ext cx="4595005" cy="40489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2761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3316" y="1781789"/>
            <a:ext cx="87528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3.TÌM Ở CUỐI CÁC DÒNG THƠ NHỮNG TIẾNG CÙNG VẦN VỚI NHAU</a:t>
            </a:r>
          </a:p>
        </p:txBody>
      </p:sp>
      <p:sp>
        <p:nvSpPr>
          <p:cNvPr id="7" name="Rectangle 6"/>
          <p:cNvSpPr/>
          <p:nvPr/>
        </p:nvSpPr>
        <p:spPr>
          <a:xfrm>
            <a:off x="489991" y="1089574"/>
            <a:ext cx="8164018" cy="684803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endParaRPr lang="en-US" sz="40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4" name="Cloud 3"/>
          <p:cNvSpPr/>
          <p:nvPr/>
        </p:nvSpPr>
        <p:spPr>
          <a:xfrm>
            <a:off x="1187450" y="2612786"/>
            <a:ext cx="1892300" cy="616428"/>
          </a:xfrm>
          <a:prstGeom prst="cloud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600" b="1" dirty="0" err="1">
                <a:latin typeface="Times New Roman" pitchFamily="18" charset="0"/>
                <a:cs typeface="Times New Roman" pitchFamily="18" charset="0"/>
              </a:rPr>
              <a:t>cành</a:t>
            </a:r>
            <a:r>
              <a:rPr lang="en-GB" sz="36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9" name="Cloud 8"/>
          <p:cNvSpPr/>
          <p:nvPr/>
        </p:nvSpPr>
        <p:spPr>
          <a:xfrm>
            <a:off x="4794249" y="2612786"/>
            <a:ext cx="1892300" cy="616428"/>
          </a:xfrm>
          <a:prstGeom prst="cloud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600" b="1" dirty="0" err="1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GB" sz="36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0" name="Cloud 9"/>
          <p:cNvSpPr/>
          <p:nvPr/>
        </p:nvSpPr>
        <p:spPr>
          <a:xfrm>
            <a:off x="1185873" y="3920886"/>
            <a:ext cx="1892300" cy="524114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600" b="1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GB" sz="36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1" name="Cloud 10"/>
          <p:cNvSpPr/>
          <p:nvPr/>
        </p:nvSpPr>
        <p:spPr>
          <a:xfrm>
            <a:off x="4794249" y="3904772"/>
            <a:ext cx="1892300" cy="540228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600" b="1" dirty="0" err="1"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GB" sz="36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2" name="Cloud 11"/>
          <p:cNvSpPr/>
          <p:nvPr/>
        </p:nvSpPr>
        <p:spPr>
          <a:xfrm>
            <a:off x="1168400" y="5216286"/>
            <a:ext cx="1892300" cy="536814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600" b="1" dirty="0" err="1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GB" sz="36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3" name="Cloud 12"/>
          <p:cNvSpPr/>
          <p:nvPr/>
        </p:nvSpPr>
        <p:spPr>
          <a:xfrm>
            <a:off x="4859042" y="5216286"/>
            <a:ext cx="1827507" cy="536814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600" b="1" dirty="0" err="1">
                <a:latin typeface="Times New Roman" pitchFamily="18" charset="0"/>
                <a:cs typeface="Times New Roman" pitchFamily="18" charset="0"/>
              </a:rPr>
              <a:t>lẽ</a:t>
            </a:r>
            <a:endParaRPr lang="en-GB" sz="36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Straight Connector 13"/>
          <p:cNvCxnSpPr>
            <a:stCxn id="4" idx="0"/>
          </p:cNvCxnSpPr>
          <p:nvPr/>
        </p:nvCxnSpPr>
        <p:spPr>
          <a:xfrm>
            <a:off x="3078173" y="2921000"/>
            <a:ext cx="1620827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118655" y="4182943"/>
            <a:ext cx="1620827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118655" y="5484693"/>
            <a:ext cx="1620827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8112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13317" y="1962468"/>
            <a:ext cx="20853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7. CỦNG CỐ</a:t>
            </a:r>
          </a:p>
        </p:txBody>
      </p:sp>
    </p:spTree>
    <p:extLst>
      <p:ext uri="{BB962C8B-B14F-4D97-AF65-F5344CB8AC3E}">
        <p14:creationId xmlns:p14="http://schemas.microsoft.com/office/powerpoint/2010/main" val="17430334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266</TotalTime>
  <Words>278</Words>
  <Application>Microsoft Office PowerPoint</Application>
  <PresentationFormat>On-screen Show (4:3)</PresentationFormat>
  <Paragraphs>75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.VnAvant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PC</cp:lastModifiedBy>
  <cp:revision>33</cp:revision>
  <dcterms:created xsi:type="dcterms:W3CDTF">2020-08-26T02:05:47Z</dcterms:created>
  <dcterms:modified xsi:type="dcterms:W3CDTF">2025-03-24T10:09:21Z</dcterms:modified>
</cp:coreProperties>
</file>