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6" r:id="rId3"/>
    <p:sldId id="299" r:id="rId4"/>
    <p:sldId id="320" r:id="rId5"/>
    <p:sldId id="326" r:id="rId6"/>
    <p:sldId id="322" r:id="rId7"/>
    <p:sldId id="31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A3D"/>
    <a:srgbClr val="F13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769214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968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0420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786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C8B9C1-1862-4FFC-A527-3308E549BC7F}"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424979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C8B9C1-1862-4FFC-A527-3308E549BC7F}"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619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8B9C1-1862-4FFC-A527-3308E549BC7F}" type="datetimeFigureOut">
              <a:rPr lang="en-US" smtClean="0"/>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0453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C8B9C1-1862-4FFC-A527-3308E549BC7F}" type="datetimeFigureOut">
              <a:rPr lang="en-US" smtClean="0"/>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9049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B9C1-1862-4FFC-A527-3308E549BC7F}" type="datetimeFigureOut">
              <a:rPr lang="en-US" smtClean="0"/>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81754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773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9861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8B9C1-1862-4FFC-A527-3308E549BC7F}" type="datetimeFigureOut">
              <a:rPr lang="en-US" smtClean="0"/>
              <a:t>3/24/2025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1EDB65-3A6F-47CA-9F8D-B49A4AB1C7B5}" type="slidenum">
              <a:rPr lang="en-US" smtClean="0"/>
              <a:t>‹#›</a:t>
            </a:fld>
            <a:endParaRPr lang="en-US"/>
          </a:p>
        </p:txBody>
      </p:sp>
    </p:spTree>
    <p:extLst>
      <p:ext uri="{BB962C8B-B14F-4D97-AF65-F5344CB8AC3E}">
        <p14:creationId xmlns:p14="http://schemas.microsoft.com/office/powerpoint/2010/main" val="2416206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446" y="-49606"/>
            <a:ext cx="9144000" cy="7031865"/>
          </a:xfrm>
        </p:spPr>
      </p:pic>
      <p:sp>
        <p:nvSpPr>
          <p:cNvPr id="8" name="TextBox 2">
            <a:extLst>
              <a:ext uri="{FF2B5EF4-FFF2-40B4-BE49-F238E27FC236}">
                <a16:creationId xmlns:a16="http://schemas.microsoft.com/office/drawing/2014/main" id="{23DBD00D-54F5-4F8E-9019-66739055D840}"/>
              </a:ext>
            </a:extLst>
          </p:cNvPr>
          <p:cNvSpPr txBox="1">
            <a:spLocks noChangeArrowheads="1"/>
          </p:cNvSpPr>
          <p:nvPr/>
        </p:nvSpPr>
        <p:spPr bwMode="auto">
          <a:xfrm>
            <a:off x="2770725" y="3042231"/>
            <a:ext cx="291216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0" fontAlgn="base" hangingPunct="0">
              <a:spcBef>
                <a:spcPct val="0"/>
              </a:spcBef>
              <a:spcAft>
                <a:spcPct val="0"/>
              </a:spcAft>
              <a:buNone/>
              <a:defRPr/>
            </a:pPr>
            <a:r>
              <a:rPr lang="en-US" altLang="en-US" sz="1800" b="1" dirty="0">
                <a:solidFill>
                  <a:srgbClr val="000000"/>
                </a:solidFill>
                <a:latin typeface="Times New Roman" panose="02020603050405020304" pitchFamily="18" charset="0"/>
                <a:cs typeface="Times New Roman" panose="02020603050405020304" pitchFamily="18" charset="0"/>
              </a:rPr>
              <a:t>MÔN: TIẾNG VIỆT </a:t>
            </a:r>
          </a:p>
          <a:p>
            <a:pPr eaLnBrk="0" fontAlgn="base" hangingPunct="0">
              <a:spcBef>
                <a:spcPct val="0"/>
              </a:spcBef>
              <a:spcAft>
                <a:spcPct val="0"/>
              </a:spcAft>
              <a:buNone/>
              <a:defRPr/>
            </a:pPr>
            <a:r>
              <a:rPr lang="en-US" altLang="en-US" sz="1800" b="1" dirty="0">
                <a:solidFill>
                  <a:srgbClr val="000000"/>
                </a:solidFill>
                <a:latin typeface="Times New Roman" panose="02020603050405020304" pitchFamily="18" charset="0"/>
                <a:cs typeface="Times New Roman" panose="02020603050405020304" pitchFamily="18" charset="0"/>
              </a:rPr>
              <a:t>              LỚP:  1D</a:t>
            </a:r>
            <a:endParaRPr lang="vi-VN" altLang="en-US" sz="1800" b="1" dirty="0">
              <a:solidFill>
                <a:srgbClr val="000000"/>
              </a:solidFill>
              <a:latin typeface="Times New Roman" panose="02020603050405020304" pitchFamily="18" charset="0"/>
              <a:cs typeface="Times New Roman" panose="02020603050405020304" pitchFamily="18" charset="0"/>
            </a:endParaRPr>
          </a:p>
        </p:txBody>
      </p:sp>
      <p:sp>
        <p:nvSpPr>
          <p:cNvPr id="9" name="TextBox 4">
            <a:extLst>
              <a:ext uri="{FF2B5EF4-FFF2-40B4-BE49-F238E27FC236}">
                <a16:creationId xmlns:a16="http://schemas.microsoft.com/office/drawing/2014/main" id="{9DD165D5-5159-4883-9827-3817531EEE08}"/>
              </a:ext>
            </a:extLst>
          </p:cNvPr>
          <p:cNvSpPr txBox="1">
            <a:spLocks noChangeArrowheads="1"/>
          </p:cNvSpPr>
          <p:nvPr/>
        </p:nvSpPr>
        <p:spPr bwMode="auto">
          <a:xfrm>
            <a:off x="1059365" y="4606644"/>
            <a:ext cx="633488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0" fontAlgn="base" hangingPunct="0">
              <a:spcBef>
                <a:spcPct val="0"/>
              </a:spcBef>
              <a:spcAft>
                <a:spcPct val="0"/>
              </a:spcAft>
              <a:buNone/>
              <a:defRPr/>
            </a:pPr>
            <a:endParaRPr lang="en-US" altLang="en-US" sz="1800" b="1" dirty="0">
              <a:solidFill>
                <a:srgbClr val="000000"/>
              </a:solidFill>
              <a:latin typeface="Times New Roman" panose="02020603050405020304" pitchFamily="18" charset="0"/>
              <a:cs typeface="Times New Roman" panose="02020603050405020304" pitchFamily="18" charset="0"/>
            </a:endParaRPr>
          </a:p>
          <a:p>
            <a:pPr algn="ctr" eaLnBrk="0" fontAlgn="base" hangingPunct="0">
              <a:spcBef>
                <a:spcPct val="0"/>
              </a:spcBef>
              <a:spcAft>
                <a:spcPct val="0"/>
              </a:spcAft>
              <a:buNone/>
              <a:defRPr/>
            </a:pPr>
            <a:r>
              <a:rPr lang="en-US" altLang="en-US" sz="1800" b="1" dirty="0" err="1">
                <a:solidFill>
                  <a:srgbClr val="000000"/>
                </a:solidFill>
                <a:latin typeface="Times New Roman" panose="02020603050405020304" pitchFamily="18" charset="0"/>
                <a:cs typeface="Times New Roman" panose="02020603050405020304" pitchFamily="18" charset="0"/>
              </a:rPr>
              <a:t>Giáo</a:t>
            </a:r>
            <a:r>
              <a:rPr lang="en-US" altLang="en-US" sz="1800" b="1" dirty="0">
                <a:solidFill>
                  <a:srgbClr val="000000"/>
                </a:solidFill>
                <a:latin typeface="Times New Roman" panose="02020603050405020304" pitchFamily="18" charset="0"/>
                <a:cs typeface="Times New Roman" panose="02020603050405020304" pitchFamily="18" charset="0"/>
              </a:rPr>
              <a:t> </a:t>
            </a:r>
            <a:r>
              <a:rPr lang="en-US" altLang="en-US" sz="1800" b="1" dirty="0" err="1">
                <a:solidFill>
                  <a:srgbClr val="000000"/>
                </a:solidFill>
                <a:latin typeface="Times New Roman" panose="02020603050405020304" pitchFamily="18" charset="0"/>
                <a:cs typeface="Times New Roman" panose="02020603050405020304" pitchFamily="18" charset="0"/>
              </a:rPr>
              <a:t>viên</a:t>
            </a:r>
            <a:r>
              <a:rPr lang="en-US" altLang="en-US" sz="1800" b="1" dirty="0">
                <a:solidFill>
                  <a:srgbClr val="000000"/>
                </a:solidFill>
                <a:latin typeface="Times New Roman" panose="02020603050405020304" pitchFamily="18" charset="0"/>
                <a:cs typeface="Times New Roman" panose="02020603050405020304" pitchFamily="18" charset="0"/>
              </a:rPr>
              <a:t> </a:t>
            </a:r>
            <a:r>
              <a:rPr lang="en-US" altLang="en-US" sz="1800" b="1" dirty="0" err="1">
                <a:solidFill>
                  <a:srgbClr val="000000"/>
                </a:solidFill>
                <a:latin typeface="Times New Roman" panose="02020603050405020304" pitchFamily="18" charset="0"/>
                <a:cs typeface="Times New Roman" panose="02020603050405020304" pitchFamily="18" charset="0"/>
              </a:rPr>
              <a:t>thực</a:t>
            </a:r>
            <a:r>
              <a:rPr lang="en-US" altLang="en-US" sz="1800" b="1" dirty="0">
                <a:solidFill>
                  <a:srgbClr val="000000"/>
                </a:solidFill>
                <a:latin typeface="Times New Roman" panose="02020603050405020304" pitchFamily="18" charset="0"/>
                <a:cs typeface="Times New Roman" panose="02020603050405020304" pitchFamily="18" charset="0"/>
              </a:rPr>
              <a:t> </a:t>
            </a:r>
            <a:r>
              <a:rPr lang="en-US" altLang="en-US" sz="1800" b="1" dirty="0" err="1">
                <a:solidFill>
                  <a:srgbClr val="000000"/>
                </a:solidFill>
                <a:latin typeface="Times New Roman" panose="02020603050405020304" pitchFamily="18" charset="0"/>
                <a:cs typeface="Times New Roman" panose="02020603050405020304" pitchFamily="18" charset="0"/>
              </a:rPr>
              <a:t>hiện</a:t>
            </a:r>
            <a:r>
              <a:rPr lang="en-US" altLang="en-US" sz="1800" b="1" dirty="0">
                <a:solidFill>
                  <a:srgbClr val="000000"/>
                </a:solidFill>
                <a:latin typeface="Times New Roman" panose="02020603050405020304" pitchFamily="18" charset="0"/>
                <a:cs typeface="Times New Roman" panose="02020603050405020304" pitchFamily="18" charset="0"/>
              </a:rPr>
              <a:t>: Phạm Thị Vân</a:t>
            </a:r>
          </a:p>
          <a:p>
            <a:pPr eaLnBrk="0" fontAlgn="base" hangingPunct="0">
              <a:spcBef>
                <a:spcPct val="0"/>
              </a:spcBef>
              <a:spcAft>
                <a:spcPct val="0"/>
              </a:spcAft>
              <a:buNone/>
              <a:defRPr/>
            </a:pPr>
            <a:r>
              <a:rPr lang="en-US" altLang="en-US" sz="1800" b="1"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86900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0955"/>
            <a:ext cx="9144000" cy="6534695"/>
          </a:xfrm>
          <a:prstGeom prst="rect">
            <a:avLst/>
          </a:prstGeom>
        </p:spPr>
      </p:pic>
      <p:sp>
        <p:nvSpPr>
          <p:cNvPr id="4" name="Title 1"/>
          <p:cNvSpPr txBox="1">
            <a:spLocks/>
          </p:cNvSpPr>
          <p:nvPr/>
        </p:nvSpPr>
        <p:spPr>
          <a:xfrm>
            <a:off x="0" y="651016"/>
            <a:ext cx="8723312" cy="144016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800" b="1" dirty="0">
              <a:latin typeface="Times New Roman" pitchFamily="18" charset="0"/>
              <a:cs typeface="Times New Roman" pitchFamily="18" charset="0"/>
            </a:endParaRPr>
          </a:p>
        </p:txBody>
      </p:sp>
      <p:sp>
        <p:nvSpPr>
          <p:cNvPr id="5" name="Rounded Rectangle 4"/>
          <p:cNvSpPr/>
          <p:nvPr/>
        </p:nvSpPr>
        <p:spPr>
          <a:xfrm>
            <a:off x="1696533" y="2663177"/>
            <a:ext cx="4434635" cy="1630018"/>
          </a:xfrm>
          <a:prstGeom prst="roundRect">
            <a:avLst/>
          </a:prstGeom>
          <a:solidFill>
            <a:srgbClr val="8D3A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B050"/>
                </a:solidFill>
                <a:latin typeface="Times New Roman" panose="02020603050405020304" pitchFamily="18" charset="0"/>
                <a:cs typeface="Times New Roman" panose="02020603050405020304" pitchFamily="18" charset="0"/>
              </a:rPr>
              <a:t>KHỞI ĐỘNG</a:t>
            </a:r>
          </a:p>
        </p:txBody>
      </p:sp>
      <p:sp>
        <p:nvSpPr>
          <p:cNvPr id="6" name="Oval 5"/>
          <p:cNvSpPr/>
          <p:nvPr/>
        </p:nvSpPr>
        <p:spPr>
          <a:xfrm>
            <a:off x="484801" y="2906686"/>
            <a:ext cx="1212574" cy="1143000"/>
          </a:xfrm>
          <a:prstGeom prst="ellipse">
            <a:avLst/>
          </a:prstGeom>
          <a:solidFill>
            <a:srgbClr val="FFD1FF"/>
          </a:solidFill>
          <a:ln>
            <a:solidFill>
              <a:srgbClr val="0418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7030A0"/>
                </a:solidFill>
                <a:latin typeface="Times New Roman" panose="02020603050405020304" pitchFamily="18" charset="0"/>
                <a:cs typeface="Times New Roman" panose="02020603050405020304" pitchFamily="18" charset="0"/>
              </a:rPr>
              <a:t>1</a:t>
            </a:r>
          </a:p>
        </p:txBody>
      </p:sp>
    </p:spTree>
    <p:extLst>
      <p:ext uri="{BB962C8B-B14F-4D97-AF65-F5344CB8AC3E}">
        <p14:creationId xmlns:p14="http://schemas.microsoft.com/office/powerpoint/2010/main" val="2627785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hông có mô tả."/>
          <p:cNvPicPr>
            <a:picLocks noChangeAspect="1" noChangeArrowheads="1"/>
          </p:cNvPicPr>
          <p:nvPr/>
        </p:nvPicPr>
        <p:blipFill rotWithShape="1">
          <a:blip r:embed="rId2">
            <a:extLst>
              <a:ext uri="{28A0092B-C50C-407E-A947-70E740481C1C}">
                <a14:useLocalDpi xmlns:a14="http://schemas.microsoft.com/office/drawing/2010/main" val="0"/>
              </a:ext>
            </a:extLst>
          </a:blip>
          <a:srcRect t="21305" b="38558"/>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15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91881" y="164638"/>
            <a:ext cx="2723823" cy="584775"/>
          </a:xfrm>
          <a:prstGeom prst="rect">
            <a:avLst/>
          </a:prstGeom>
        </p:spPr>
        <p:txBody>
          <a:bodyPr wrap="none">
            <a:spAutoFit/>
          </a:bodyPr>
          <a:lstStyle/>
          <a:p>
            <a:r>
              <a:rPr lang="en-GB" sz="3200" b="1" dirty="0" err="1"/>
              <a:t>Câu</a:t>
            </a:r>
            <a:r>
              <a:rPr lang="en-GB" sz="3200" b="1" dirty="0"/>
              <a:t> </a:t>
            </a:r>
            <a:r>
              <a:rPr lang="en-GB" sz="3200" b="1" dirty="0" err="1"/>
              <a:t>hỏi</a:t>
            </a:r>
            <a:r>
              <a:rPr lang="en-GB" sz="3200" b="1" dirty="0"/>
              <a:t> </a:t>
            </a:r>
            <a:r>
              <a:rPr lang="en-GB" sz="3200" b="1" dirty="0" err="1"/>
              <a:t>của</a:t>
            </a:r>
            <a:r>
              <a:rPr lang="en-GB" sz="3200" b="1" dirty="0"/>
              <a:t> </a:t>
            </a:r>
            <a:r>
              <a:rPr lang="en-GB" sz="3200" b="1" dirty="0" err="1"/>
              <a:t>sói</a:t>
            </a:r>
            <a:endParaRPr lang="en-GB" sz="3200" dirty="0"/>
          </a:p>
        </p:txBody>
      </p:sp>
      <p:sp>
        <p:nvSpPr>
          <p:cNvPr id="3" name="Rectangle 2"/>
          <p:cNvSpPr/>
          <p:nvPr/>
        </p:nvSpPr>
        <p:spPr>
          <a:xfrm>
            <a:off x="343922" y="517965"/>
            <a:ext cx="8448385" cy="4555093"/>
          </a:xfrm>
          <a:prstGeom prst="rect">
            <a:avLst/>
          </a:prstGeom>
        </p:spPr>
        <p:txBody>
          <a:bodyPr wrap="square">
            <a:spAutoFit/>
          </a:bodyPr>
          <a:lstStyle/>
          <a:p>
            <a:r>
              <a:rPr lang="en-US" sz="2800" dirty="0"/>
              <a:t>    </a:t>
            </a:r>
            <a:r>
              <a:rPr lang="vi-VN" sz="2400" dirty="0"/>
              <a:t>Một chú sóc đang chuyền trên cành cây bỗng trượt chân, rơi trúng đầu lão sói </a:t>
            </a:r>
            <a:endParaRPr lang="en-US" sz="2400" dirty="0"/>
          </a:p>
          <a:p>
            <a:r>
              <a:rPr lang="vi-VN" sz="2400" dirty="0"/>
              <a:t>Đang</a:t>
            </a:r>
            <a:r>
              <a:rPr lang="en-US" sz="2400" dirty="0"/>
              <a:t> </a:t>
            </a:r>
            <a:r>
              <a:rPr lang="vi-VN" sz="2400" dirty="0"/>
              <a:t>ngái ngủ. Sói chồm dậy, </a:t>
            </a:r>
            <a:endParaRPr lang="en-US" sz="2400" dirty="0"/>
          </a:p>
          <a:p>
            <a:r>
              <a:rPr lang="vi-VN" sz="2400" dirty="0"/>
              <a:t>túm lấy sóc. Sóc van nài:</a:t>
            </a:r>
            <a:endParaRPr lang="en-US" sz="2400" dirty="0"/>
          </a:p>
          <a:p>
            <a:pPr marL="342900" indent="-342900">
              <a:buFontTx/>
              <a:buChar char="-"/>
            </a:pPr>
            <a:r>
              <a:rPr lang="en-US" sz="2400" dirty="0" err="1"/>
              <a:t>Xin</a:t>
            </a:r>
            <a:r>
              <a:rPr lang="en-US" sz="2400" dirty="0"/>
              <a:t> </a:t>
            </a:r>
            <a:r>
              <a:rPr lang="en-US" sz="2400" dirty="0" err="1"/>
              <a:t>hãy</a:t>
            </a:r>
            <a:r>
              <a:rPr lang="en-US" sz="2400" dirty="0"/>
              <a:t> </a:t>
            </a:r>
            <a:r>
              <a:rPr lang="en-US" sz="2400" dirty="0" err="1"/>
              <a:t>thả</a:t>
            </a:r>
            <a:r>
              <a:rPr lang="en-US" sz="2400" dirty="0"/>
              <a:t> </a:t>
            </a:r>
            <a:r>
              <a:rPr lang="en-US" sz="2400" dirty="0" err="1"/>
              <a:t>tôi</a:t>
            </a:r>
            <a:r>
              <a:rPr lang="en-US" sz="2400" dirty="0"/>
              <a:t> </a:t>
            </a:r>
            <a:r>
              <a:rPr lang="en-US" sz="2400" dirty="0" err="1"/>
              <a:t>ra</a:t>
            </a:r>
            <a:r>
              <a:rPr lang="en-US" sz="2400" dirty="0"/>
              <a:t>!</a:t>
            </a:r>
          </a:p>
          <a:p>
            <a:pPr marL="342900" indent="-342900">
              <a:buFontTx/>
              <a:buChar char="-"/>
            </a:pPr>
            <a:r>
              <a:rPr lang="en-US" sz="2400" dirty="0" err="1"/>
              <a:t>Sói</a:t>
            </a:r>
            <a:r>
              <a:rPr lang="en-US" sz="2400" dirty="0"/>
              <a:t> </a:t>
            </a:r>
            <a:r>
              <a:rPr lang="en-US" sz="2400" dirty="0" err="1"/>
              <a:t>nói</a:t>
            </a:r>
            <a:endParaRPr lang="en-US" sz="2400" dirty="0"/>
          </a:p>
          <a:p>
            <a:pPr marL="342900" indent="-342900">
              <a:buFontTx/>
              <a:buChar char="-"/>
            </a:pPr>
            <a:r>
              <a:rPr lang="vi-VN" sz="2400" dirty="0"/>
              <a:t>Được, ta sẽ thả, nhưng ngươi </a:t>
            </a:r>
            <a:endParaRPr lang="en-US" sz="2400" dirty="0"/>
          </a:p>
          <a:p>
            <a:r>
              <a:rPr lang="vi-VN" sz="2400" dirty="0"/>
              <a:t>hãy nói cho ta biết: Vì sao bọn </a:t>
            </a:r>
            <a:endParaRPr lang="en-US" sz="2400" dirty="0"/>
          </a:p>
          <a:p>
            <a:r>
              <a:rPr lang="vi-VN" sz="2400" dirty="0"/>
              <a:t>sóc các ngươi cứ nhảy nhót vui </a:t>
            </a:r>
            <a:r>
              <a:rPr lang="en-US" sz="2400" dirty="0" err="1"/>
              <a:t>đùa</a:t>
            </a:r>
            <a:r>
              <a:rPr lang="en-US" sz="2400" dirty="0"/>
              <a:t> </a:t>
            </a:r>
            <a:r>
              <a:rPr lang="vi-VN" sz="2400" dirty="0"/>
              <a:t>suốt ngày, còn ta lúc nào cũng thấy buồn bực?</a:t>
            </a:r>
            <a:endParaRPr lang="en-GB" sz="2400" dirty="0">
              <a:effectLst/>
              <a:latin typeface="VNI-Algerian" pitchFamily="2" charset="0"/>
            </a:endParaRPr>
          </a:p>
          <a:p>
            <a:pPr marL="457200" lvl="0" indent="-457200">
              <a:buFontTx/>
              <a:buChar char="-"/>
            </a:pPr>
            <a:endParaRPr kumimoji="0" lang="en-US" sz="2800" b="0" i="0" u="none" strike="noStrike" cap="none" normalizeH="0" baseline="0" dirty="0">
              <a:ln>
                <a:noFill/>
              </a:ln>
              <a:solidFill>
                <a:schemeClr val="tx1"/>
              </a:solidFill>
              <a:effectLst/>
              <a:latin typeface="VNI-Algerian" pitchFamily="2" charset="0"/>
              <a:cs typeface="Arial" pitchFamily="34" charset="0"/>
            </a:endParaRPr>
          </a:p>
          <a:p>
            <a:endParaRPr lang="en-GB" dirty="0"/>
          </a:p>
        </p:txBody>
      </p:sp>
      <p:sp>
        <p:nvSpPr>
          <p:cNvPr id="9" name="Rounded Rectangle 8"/>
          <p:cNvSpPr/>
          <p:nvPr/>
        </p:nvSpPr>
        <p:spPr>
          <a:xfrm>
            <a:off x="879231" y="-93785"/>
            <a:ext cx="2063261" cy="695160"/>
          </a:xfrm>
          <a:prstGeom prst="roundRect">
            <a:avLst/>
          </a:prstGeom>
          <a:solidFill>
            <a:srgbClr val="8D3A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B050"/>
                </a:solidFill>
                <a:latin typeface="Times New Roman" panose="02020603050405020304" pitchFamily="18" charset="0"/>
                <a:cs typeface="Times New Roman" panose="02020603050405020304" pitchFamily="18" charset="0"/>
              </a:rPr>
              <a:t>ĐỌC</a:t>
            </a:r>
          </a:p>
        </p:txBody>
      </p:sp>
      <p:sp>
        <p:nvSpPr>
          <p:cNvPr id="10" name="Oval 9"/>
          <p:cNvSpPr/>
          <p:nvPr/>
        </p:nvSpPr>
        <p:spPr>
          <a:xfrm>
            <a:off x="212232" y="-23446"/>
            <a:ext cx="643553" cy="550810"/>
          </a:xfrm>
          <a:prstGeom prst="ellipse">
            <a:avLst/>
          </a:prstGeom>
          <a:solidFill>
            <a:srgbClr val="FFD1FF"/>
          </a:solidFill>
          <a:ln>
            <a:solidFill>
              <a:srgbClr val="0418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7030A0"/>
                </a:solidFill>
                <a:latin typeface="Times New Roman" panose="02020603050405020304" pitchFamily="18" charset="0"/>
                <a:cs typeface="Times New Roman" panose="02020603050405020304" pitchFamily="18" charset="0"/>
              </a:rPr>
              <a:t>2</a:t>
            </a:r>
          </a:p>
        </p:txBody>
      </p:sp>
      <p:sp>
        <p:nvSpPr>
          <p:cNvPr id="12" name="Rectangle 11"/>
          <p:cNvSpPr/>
          <p:nvPr/>
        </p:nvSpPr>
        <p:spPr>
          <a:xfrm>
            <a:off x="265307" y="4188675"/>
            <a:ext cx="8722843" cy="2369880"/>
          </a:xfrm>
          <a:prstGeom prst="rect">
            <a:avLst/>
          </a:prstGeom>
        </p:spPr>
        <p:txBody>
          <a:bodyPr wrap="square">
            <a:spAutoFit/>
          </a:bodyPr>
          <a:lstStyle/>
          <a:p>
            <a:r>
              <a:rPr lang="en-US" sz="2800" dirty="0"/>
              <a:t>    </a:t>
            </a:r>
            <a:r>
              <a:rPr lang="vi-VN" sz="2400" dirty="0"/>
              <a:t>Sóc bảo:</a:t>
            </a:r>
          </a:p>
          <a:p>
            <a:r>
              <a:rPr lang="en-US" sz="2400" dirty="0"/>
              <a:t>     </a:t>
            </a:r>
            <a:r>
              <a:rPr lang="vi-VN" sz="2400" dirty="0"/>
              <a:t>- Thả tôi ra, rồi tôi sẽ nói.</a:t>
            </a:r>
          </a:p>
          <a:p>
            <a:pPr algn="just"/>
            <a:r>
              <a:rPr lang="en-US" sz="2400" dirty="0"/>
              <a:t>   </a:t>
            </a:r>
            <a:r>
              <a:rPr lang="vi-VN" sz="2400" dirty="0"/>
              <a:t>Sói thả sóc ra. Sóc nhảy tót lên cây cao, rồi đáp vọng xuống:</a:t>
            </a:r>
          </a:p>
          <a:p>
            <a:pPr algn="just"/>
            <a:r>
              <a:rPr lang="en-US" sz="2400" dirty="0"/>
              <a:t>     </a:t>
            </a:r>
            <a:r>
              <a:rPr lang="vi-VN" sz="2400" dirty="0"/>
              <a:t>- Mỗi khi nhìn thấy anh, chúng tôi đều bỏ chạy vì anh hay gây gổ. Anh hay buồn bực vì anh không có bạn bè. Còn chúng tôi lúc nào cũng vui vì chúng tôi có nhiều bạn tốt.</a:t>
            </a:r>
          </a:p>
        </p:txBody>
      </p:sp>
      <p:pic>
        <p:nvPicPr>
          <p:cNvPr id="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2277" y="1090246"/>
            <a:ext cx="3821723" cy="2450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2813538" y="2039815"/>
            <a:ext cx="890954"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672862" y="6084277"/>
            <a:ext cx="58615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55785" y="6558555"/>
            <a:ext cx="7620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697829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3921" y="177994"/>
            <a:ext cx="8366323" cy="4555093"/>
          </a:xfrm>
          <a:prstGeom prst="rect">
            <a:avLst/>
          </a:prstGeom>
        </p:spPr>
        <p:txBody>
          <a:bodyPr wrap="square">
            <a:spAutoFit/>
          </a:bodyPr>
          <a:lstStyle/>
          <a:p>
            <a:r>
              <a:rPr lang="en-US" sz="2800" dirty="0"/>
              <a:t>    </a:t>
            </a:r>
            <a:r>
              <a:rPr lang="vi-VN" sz="2400" dirty="0">
                <a:latin typeface="+mj-lt"/>
              </a:rPr>
              <a:t>Một chú sóc đang chuyền trên cành cây bỗng trượt chân, rơi trúng đầu lão sói </a:t>
            </a:r>
            <a:endParaRPr lang="en-US" sz="2400" dirty="0">
              <a:latin typeface="+mj-lt"/>
            </a:endParaRPr>
          </a:p>
          <a:p>
            <a:r>
              <a:rPr lang="vi-VN" sz="2400" dirty="0">
                <a:latin typeface="+mj-lt"/>
              </a:rPr>
              <a:t>Đang</a:t>
            </a:r>
            <a:r>
              <a:rPr lang="en-US" sz="2400" dirty="0">
                <a:latin typeface="+mj-lt"/>
              </a:rPr>
              <a:t> </a:t>
            </a:r>
            <a:r>
              <a:rPr lang="vi-VN" sz="2400" dirty="0">
                <a:latin typeface="+mj-lt"/>
              </a:rPr>
              <a:t>ngái ngủ. Sói chồm dậy, </a:t>
            </a:r>
            <a:endParaRPr lang="en-US" sz="2400" dirty="0">
              <a:latin typeface="+mj-lt"/>
            </a:endParaRPr>
          </a:p>
          <a:p>
            <a:r>
              <a:rPr lang="vi-VN" sz="2400" dirty="0">
                <a:latin typeface="+mj-lt"/>
              </a:rPr>
              <a:t>túm lấy sóc. Sóc van nài:</a:t>
            </a:r>
            <a:endParaRPr lang="en-US" sz="2400" dirty="0">
              <a:latin typeface="+mj-lt"/>
            </a:endParaRPr>
          </a:p>
          <a:p>
            <a:pPr marL="342900" indent="-342900">
              <a:buFontTx/>
              <a:buChar char="-"/>
            </a:pPr>
            <a:r>
              <a:rPr lang="en-US" sz="2400" dirty="0" err="1">
                <a:latin typeface="+mj-lt"/>
              </a:rPr>
              <a:t>Xin</a:t>
            </a:r>
            <a:r>
              <a:rPr lang="en-US" sz="2400" dirty="0">
                <a:latin typeface="+mj-lt"/>
              </a:rPr>
              <a:t> </a:t>
            </a:r>
            <a:r>
              <a:rPr lang="en-US" sz="2400" dirty="0" err="1">
                <a:latin typeface="+mj-lt"/>
              </a:rPr>
              <a:t>hãy</a:t>
            </a:r>
            <a:r>
              <a:rPr lang="en-US" sz="2400" dirty="0">
                <a:latin typeface="+mj-lt"/>
              </a:rPr>
              <a:t> </a:t>
            </a:r>
            <a:r>
              <a:rPr lang="en-US" sz="2400" dirty="0" err="1">
                <a:latin typeface="+mj-lt"/>
              </a:rPr>
              <a:t>thả</a:t>
            </a:r>
            <a:r>
              <a:rPr lang="en-US" sz="2400" dirty="0">
                <a:latin typeface="+mj-lt"/>
              </a:rPr>
              <a:t> </a:t>
            </a:r>
            <a:r>
              <a:rPr lang="en-US" sz="2400" dirty="0" err="1">
                <a:latin typeface="+mj-lt"/>
              </a:rPr>
              <a:t>tôi</a:t>
            </a:r>
            <a:r>
              <a:rPr lang="en-US" sz="2400" dirty="0">
                <a:latin typeface="+mj-lt"/>
              </a:rPr>
              <a:t> </a:t>
            </a:r>
            <a:r>
              <a:rPr lang="en-US" sz="2400" dirty="0" err="1">
                <a:latin typeface="+mj-lt"/>
              </a:rPr>
              <a:t>ra</a:t>
            </a:r>
            <a:r>
              <a:rPr lang="en-US" sz="2400" dirty="0">
                <a:latin typeface="+mj-lt"/>
              </a:rPr>
              <a:t>!</a:t>
            </a:r>
          </a:p>
          <a:p>
            <a:pPr marL="342900" indent="-342900">
              <a:buFontTx/>
              <a:buChar char="-"/>
            </a:pPr>
            <a:r>
              <a:rPr lang="en-US" sz="2400" dirty="0" err="1">
                <a:latin typeface="+mj-lt"/>
              </a:rPr>
              <a:t>Sói</a:t>
            </a:r>
            <a:r>
              <a:rPr lang="en-US" sz="2400" dirty="0">
                <a:latin typeface="+mj-lt"/>
              </a:rPr>
              <a:t> </a:t>
            </a:r>
            <a:r>
              <a:rPr lang="en-US" sz="2400" dirty="0" err="1">
                <a:latin typeface="+mj-lt"/>
              </a:rPr>
              <a:t>nói</a:t>
            </a:r>
            <a:endParaRPr lang="en-US" sz="2400" dirty="0">
              <a:latin typeface="+mj-lt"/>
            </a:endParaRPr>
          </a:p>
          <a:p>
            <a:pPr marL="342900" indent="-342900">
              <a:buFontTx/>
              <a:buChar char="-"/>
            </a:pPr>
            <a:r>
              <a:rPr lang="vi-VN" sz="2400" dirty="0">
                <a:latin typeface="+mj-lt"/>
              </a:rPr>
              <a:t>Được, ta sẽ thả, nhưng ngươi </a:t>
            </a:r>
            <a:endParaRPr lang="en-US" sz="2400" dirty="0">
              <a:latin typeface="+mj-lt"/>
            </a:endParaRPr>
          </a:p>
          <a:p>
            <a:r>
              <a:rPr lang="vi-VN" sz="2400" dirty="0">
                <a:latin typeface="+mj-lt"/>
              </a:rPr>
              <a:t>hãy nói cho ta biết: Vì sao bọn </a:t>
            </a:r>
            <a:endParaRPr lang="en-US" sz="2400" dirty="0">
              <a:latin typeface="+mj-lt"/>
            </a:endParaRPr>
          </a:p>
          <a:p>
            <a:r>
              <a:rPr lang="vi-VN" sz="2400" dirty="0">
                <a:latin typeface="+mj-lt"/>
              </a:rPr>
              <a:t>sóc các ngươi cứ nhảy nhót vui </a:t>
            </a:r>
            <a:r>
              <a:rPr lang="en-US" sz="2400" dirty="0" err="1">
                <a:latin typeface="+mj-lt"/>
              </a:rPr>
              <a:t>đùa</a:t>
            </a:r>
            <a:r>
              <a:rPr lang="en-US" sz="2400" dirty="0">
                <a:latin typeface="+mj-lt"/>
              </a:rPr>
              <a:t> </a:t>
            </a:r>
            <a:r>
              <a:rPr lang="vi-VN" sz="2400" dirty="0">
                <a:latin typeface="+mj-lt"/>
              </a:rPr>
              <a:t>suốt ngày, còn ta lúc nào cũng thấy buồn bực?</a:t>
            </a:r>
            <a:endParaRPr lang="en-GB" sz="2400" dirty="0">
              <a:effectLst/>
              <a:latin typeface="+mj-lt"/>
            </a:endParaRPr>
          </a:p>
          <a:p>
            <a:pPr marL="457200" lvl="0" indent="-457200">
              <a:buFontTx/>
              <a:buChar char="-"/>
            </a:pPr>
            <a:endParaRPr kumimoji="0" lang="en-US" sz="2800" b="0" i="0" u="none" strike="noStrike" cap="none" normalizeH="0" baseline="0" dirty="0">
              <a:ln>
                <a:noFill/>
              </a:ln>
              <a:solidFill>
                <a:schemeClr val="tx1"/>
              </a:solidFill>
              <a:effectLst/>
              <a:latin typeface="VNI-Algerian" pitchFamily="2" charset="0"/>
              <a:cs typeface="Arial" pitchFamily="34" charset="0"/>
            </a:endParaRPr>
          </a:p>
          <a:p>
            <a:endParaRPr lang="en-GB" dirty="0"/>
          </a:p>
        </p:txBody>
      </p:sp>
      <p:sp>
        <p:nvSpPr>
          <p:cNvPr id="3" name="Rectangle 2"/>
          <p:cNvSpPr/>
          <p:nvPr/>
        </p:nvSpPr>
        <p:spPr>
          <a:xfrm>
            <a:off x="343921" y="3857346"/>
            <a:ext cx="8518725" cy="2369880"/>
          </a:xfrm>
          <a:prstGeom prst="rect">
            <a:avLst/>
          </a:prstGeom>
        </p:spPr>
        <p:txBody>
          <a:bodyPr wrap="square">
            <a:spAutoFit/>
          </a:bodyPr>
          <a:lstStyle/>
          <a:p>
            <a:r>
              <a:rPr lang="en-US" sz="2800" dirty="0"/>
              <a:t>    </a:t>
            </a:r>
            <a:r>
              <a:rPr lang="vi-VN" sz="2400" dirty="0">
                <a:latin typeface="+mj-lt"/>
              </a:rPr>
              <a:t>Sóc bảo:</a:t>
            </a:r>
          </a:p>
          <a:p>
            <a:r>
              <a:rPr lang="en-US" sz="2400" dirty="0">
                <a:latin typeface="+mj-lt"/>
              </a:rPr>
              <a:t>     </a:t>
            </a:r>
            <a:r>
              <a:rPr lang="vi-VN" sz="2400" dirty="0">
                <a:latin typeface="+mj-lt"/>
              </a:rPr>
              <a:t>- Thả tôi ra, rồi tôi sẽ nói.</a:t>
            </a:r>
          </a:p>
          <a:p>
            <a:pPr algn="just"/>
            <a:r>
              <a:rPr lang="en-US" sz="2400" dirty="0">
                <a:latin typeface="+mj-lt"/>
              </a:rPr>
              <a:t>   </a:t>
            </a:r>
            <a:r>
              <a:rPr lang="vi-VN" sz="2400" dirty="0">
                <a:latin typeface="+mj-lt"/>
              </a:rPr>
              <a:t>Sói thả sóc ra. Sóc nhảy tót lên cây cao, rồi đáp vọng xuống:</a:t>
            </a:r>
          </a:p>
          <a:p>
            <a:pPr algn="just"/>
            <a:r>
              <a:rPr lang="en-US" sz="2400" dirty="0">
                <a:latin typeface="+mj-lt"/>
              </a:rPr>
              <a:t>     </a:t>
            </a:r>
            <a:r>
              <a:rPr lang="vi-VN" sz="2400" dirty="0">
                <a:latin typeface="+mj-lt"/>
              </a:rPr>
              <a:t>- Mỗi khi nhìn thấy anh, chúng tôi đều bỏ chạy vì anh hay gây gổ. Anh hay buồn bực vì anh không có bạn bè. Còn chúng tôi lúc nào cũng vui vì chúng tôi có nhiều bạn tốt.</a:t>
            </a:r>
          </a:p>
        </p:txBody>
      </p:sp>
      <p:sp>
        <p:nvSpPr>
          <p:cNvPr id="4" name="TextBox 3"/>
          <p:cNvSpPr txBox="1"/>
          <p:nvPr/>
        </p:nvSpPr>
        <p:spPr>
          <a:xfrm>
            <a:off x="362541" y="250845"/>
            <a:ext cx="444462" cy="400110"/>
          </a:xfrm>
          <a:prstGeom prst="rect">
            <a:avLst/>
          </a:prstGeom>
          <a:noFill/>
        </p:spPr>
        <p:txBody>
          <a:bodyPr wrap="square" rtlCol="0">
            <a:spAutoFit/>
          </a:bodyPr>
          <a:lstStyle/>
          <a:p>
            <a:r>
              <a:rPr lang="en-US" sz="2000" b="1" dirty="0">
                <a:solidFill>
                  <a:srgbClr val="C00000"/>
                </a:solidFill>
                <a:latin typeface=".VnAvant" panose="020B7200000000000000" pitchFamily="34" charset="0"/>
              </a:rPr>
              <a:t>1</a:t>
            </a:r>
            <a:endParaRPr lang="en-US" sz="2800" b="1" dirty="0">
              <a:solidFill>
                <a:srgbClr val="C00000"/>
              </a:solidFill>
              <a:latin typeface="Times New Roman" pitchFamily="18" charset="0"/>
              <a:cs typeface="Times New Roman" pitchFamily="18" charset="0"/>
            </a:endParaRPr>
          </a:p>
        </p:txBody>
      </p:sp>
      <p:sp>
        <p:nvSpPr>
          <p:cNvPr id="5" name="TextBox 4"/>
          <p:cNvSpPr txBox="1"/>
          <p:nvPr/>
        </p:nvSpPr>
        <p:spPr>
          <a:xfrm>
            <a:off x="203751" y="4679859"/>
            <a:ext cx="444462" cy="400110"/>
          </a:xfrm>
          <a:prstGeom prst="rect">
            <a:avLst/>
          </a:prstGeom>
          <a:noFill/>
        </p:spPr>
        <p:txBody>
          <a:bodyPr wrap="square" rtlCol="0">
            <a:spAutoFit/>
          </a:bodyPr>
          <a:lstStyle/>
          <a:p>
            <a:pPr algn="ctr"/>
            <a:r>
              <a:rPr lang="en-US" sz="2000" b="1" dirty="0">
                <a:solidFill>
                  <a:srgbClr val="C00000"/>
                </a:solidFill>
                <a:latin typeface=".VnAvant" panose="020B7200000000000000" pitchFamily="34" charset="0"/>
              </a:rPr>
              <a:t>2</a:t>
            </a:r>
            <a:endParaRPr lang="en-US" sz="2800" b="1" dirty="0">
              <a:solidFill>
                <a:srgbClr val="C00000"/>
              </a:solidFill>
              <a:latin typeface="Times New Roman" pitchFamily="18" charset="0"/>
              <a:cs typeface="Times New Roman" pitchFamily="18" charset="0"/>
            </a:endParaRPr>
          </a:p>
        </p:txBody>
      </p:sp>
      <p:sp>
        <p:nvSpPr>
          <p:cNvPr id="6" name="Rounded Rectangle 5"/>
          <p:cNvSpPr/>
          <p:nvPr/>
        </p:nvSpPr>
        <p:spPr>
          <a:xfrm>
            <a:off x="2788874" y="6227225"/>
            <a:ext cx="4434635" cy="431483"/>
          </a:xfrm>
          <a:prstGeom prst="roundRect">
            <a:avLst/>
          </a:prstGeom>
          <a:solidFill>
            <a:srgbClr val="8D3A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B050"/>
                </a:solidFill>
                <a:latin typeface="Times New Roman" panose="02020603050405020304" pitchFamily="18" charset="0"/>
                <a:cs typeface="Times New Roman" panose="02020603050405020304" pitchFamily="18" charset="0"/>
              </a:rPr>
              <a:t>Chia </a:t>
            </a:r>
            <a:r>
              <a:rPr lang="en-US" sz="4000" dirty="0" err="1">
                <a:solidFill>
                  <a:srgbClr val="00B050"/>
                </a:solidFill>
                <a:latin typeface="Times New Roman" panose="02020603050405020304" pitchFamily="18" charset="0"/>
                <a:cs typeface="Times New Roman" panose="02020603050405020304" pitchFamily="18" charset="0"/>
              </a:rPr>
              <a:t>đoạn</a:t>
            </a:r>
            <a:endParaRPr lang="en-US" sz="40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0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235476" y="1585887"/>
            <a:ext cx="8678780" cy="954107"/>
          </a:xfrm>
          <a:prstGeom prst="rect">
            <a:avLst/>
          </a:prstGeom>
          <a:noFill/>
        </p:spPr>
        <p:txBody>
          <a:bodyPr wrap="square" rtlCol="0">
            <a:spAutoFit/>
          </a:bodyPr>
          <a:lstStyle/>
          <a:p>
            <a:r>
              <a:rPr lang="en-US" sz="2000" dirty="0">
                <a:solidFill>
                  <a:srgbClr val="0070C0"/>
                </a:solidFill>
                <a:latin typeface=".VnAvant" panose="020B7200000000000000" pitchFamily="34" charset="0"/>
              </a:rPr>
              <a:t>    </a:t>
            </a:r>
            <a:r>
              <a:rPr lang="en-US" sz="2800" dirty="0" err="1">
                <a:solidFill>
                  <a:srgbClr val="0070C0"/>
                </a:solidFill>
                <a:latin typeface="Times New Roman" pitchFamily="18" charset="0"/>
                <a:cs typeface="Times New Roman" pitchFamily="18" charset="0"/>
              </a:rPr>
              <a:t>ngái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ngủ</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chưa</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hết</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buồn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ngủ</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hoặc</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chưa</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tỉnh</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táo</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hẳn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sau</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khi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ngủ</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dậy</a:t>
            </a:r>
            <a:endParaRPr lang="en-US" sz="2800" dirty="0">
              <a:solidFill>
                <a:srgbClr val="0070C0"/>
              </a:solidFill>
              <a:latin typeface="Times New Roman" pitchFamily="18" charset="0"/>
              <a:cs typeface="Times New Roman" pitchFamily="18" charset="0"/>
            </a:endParaRPr>
          </a:p>
        </p:txBody>
      </p:sp>
      <p:sp>
        <p:nvSpPr>
          <p:cNvPr id="4" name="TextBox 3"/>
          <p:cNvSpPr txBox="1"/>
          <p:nvPr/>
        </p:nvSpPr>
        <p:spPr>
          <a:xfrm>
            <a:off x="225469" y="2747821"/>
            <a:ext cx="8678780" cy="523220"/>
          </a:xfrm>
          <a:prstGeom prst="rect">
            <a:avLst/>
          </a:prstGeom>
          <a:noFill/>
        </p:spPr>
        <p:txBody>
          <a:bodyPr wrap="square" rtlCol="0">
            <a:spAutoFit/>
          </a:bodyPr>
          <a:lstStyle/>
          <a:p>
            <a:r>
              <a:rPr lang="en-US" sz="2800" dirty="0">
                <a:solidFill>
                  <a:srgbClr val="0070C0"/>
                </a:solidFill>
                <a:latin typeface="Times New Roman" pitchFamily="18" charset="0"/>
                <a:cs typeface="Times New Roman" pitchFamily="18" charset="0"/>
              </a:rPr>
              <a:t>    van </a:t>
            </a:r>
            <a:r>
              <a:rPr lang="en-US" sz="2800" dirty="0" err="1">
                <a:solidFill>
                  <a:srgbClr val="0070C0"/>
                </a:solidFill>
                <a:latin typeface="Times New Roman" pitchFamily="18" charset="0"/>
                <a:cs typeface="Times New Roman" pitchFamily="18" charset="0"/>
              </a:rPr>
              <a:t>nài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nói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bằng</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giọng</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khẩn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khoản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cầu</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xin</a:t>
            </a:r>
            <a:endParaRPr lang="en-US" sz="2800" dirty="0">
              <a:solidFill>
                <a:srgbClr val="0070C0"/>
              </a:solidFill>
              <a:latin typeface="Times New Roman" pitchFamily="18" charset="0"/>
              <a:cs typeface="Times New Roman" pitchFamily="18" charset="0"/>
            </a:endParaRPr>
          </a:p>
        </p:txBody>
      </p:sp>
      <p:sp>
        <p:nvSpPr>
          <p:cNvPr id="5" name="TextBox 4"/>
          <p:cNvSpPr txBox="1"/>
          <p:nvPr/>
        </p:nvSpPr>
        <p:spPr>
          <a:xfrm>
            <a:off x="235476" y="3520203"/>
            <a:ext cx="8678780" cy="954107"/>
          </a:xfrm>
          <a:prstGeom prst="rect">
            <a:avLst/>
          </a:prstGeom>
          <a:noFill/>
        </p:spPr>
        <p:txBody>
          <a:bodyPr wrap="square" rtlCol="0">
            <a:spAutoFit/>
          </a:bodyPr>
          <a:lstStyle/>
          <a:p>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nhảy</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nhót</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nhảy</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bằng</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động</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tác</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rất</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nhanh</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lên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một</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vị</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trí</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cao</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hơn</a:t>
            </a:r>
            <a:r>
              <a:rPr lang="en-US" sz="2800" dirty="0">
                <a:solidFill>
                  <a:srgbClr val="0070C0"/>
                </a:solidFill>
                <a:latin typeface="Times New Roman" pitchFamily="18" charset="0"/>
                <a:cs typeface="Times New Roman" pitchFamily="18" charset="0"/>
              </a:rPr>
              <a:t>.</a:t>
            </a:r>
          </a:p>
        </p:txBody>
      </p:sp>
      <p:sp>
        <p:nvSpPr>
          <p:cNvPr id="6" name="TextBox 5"/>
          <p:cNvSpPr txBox="1"/>
          <p:nvPr/>
        </p:nvSpPr>
        <p:spPr>
          <a:xfrm>
            <a:off x="235476" y="4612199"/>
            <a:ext cx="8678780" cy="523220"/>
          </a:xfrm>
          <a:prstGeom prst="rect">
            <a:avLst/>
          </a:prstGeom>
          <a:noFill/>
        </p:spPr>
        <p:txBody>
          <a:bodyPr wrap="square" rtlCol="0">
            <a:spAutoFit/>
          </a:bodyPr>
          <a:lstStyle/>
          <a:p>
            <a:r>
              <a:rPr lang="en-US" sz="20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gây</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gổ</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gây</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chuyện</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cãi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cọ</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xô</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xát</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với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thái</a:t>
            </a:r>
            <a:r>
              <a:rPr lang="en-US" sz="2800" dirty="0">
                <a:solidFill>
                  <a:srgbClr val="0070C0"/>
                </a:solidFill>
                <a:latin typeface="Times New Roman" pitchFamily="18" charset="0"/>
                <a:cs typeface="Times New Roman" pitchFamily="18" charset="0"/>
              </a:rPr>
              <a:t> </a:t>
            </a:r>
            <a:r>
              <a:rPr lang="en-US" sz="2800" dirty="0" err="1">
                <a:solidFill>
                  <a:srgbClr val="0070C0"/>
                </a:solidFill>
                <a:latin typeface="Times New Roman" pitchFamily="18" charset="0"/>
                <a:cs typeface="Times New Roman" pitchFamily="18" charset="0"/>
              </a:rPr>
              <a:t>độ</a:t>
            </a:r>
            <a:r>
              <a:rPr lang="en-US" sz="2800" dirty="0">
                <a:solidFill>
                  <a:srgbClr val="0070C0"/>
                </a:solidFill>
                <a:latin typeface="Times New Roman" pitchFamily="18" charset="0"/>
                <a:cs typeface="Times New Roman" pitchFamily="18" charset="0"/>
              </a:rPr>
              <a:t> hung </a:t>
            </a:r>
            <a:r>
              <a:rPr lang="en-US" sz="2800" dirty="0" err="1">
                <a:solidFill>
                  <a:srgbClr val="0070C0"/>
                </a:solidFill>
                <a:latin typeface="Times New Roman" pitchFamily="18" charset="0"/>
                <a:cs typeface="Times New Roman" pitchFamily="18" charset="0"/>
              </a:rPr>
              <a:t>hãn</a:t>
            </a:r>
            <a:endParaRPr lang="en-US" sz="2800" dirty="0">
              <a:solidFill>
                <a:srgbClr val="0070C0"/>
              </a:solidFill>
              <a:latin typeface="Times New Roman" pitchFamily="18" charset="0"/>
              <a:cs typeface="Times New Roman" pitchFamily="18" charset="0"/>
            </a:endParaRPr>
          </a:p>
        </p:txBody>
      </p:sp>
      <p:sp>
        <p:nvSpPr>
          <p:cNvPr id="7" name="Rounded Rectangle 6"/>
          <p:cNvSpPr/>
          <p:nvPr/>
        </p:nvSpPr>
        <p:spPr>
          <a:xfrm>
            <a:off x="2062043" y="457199"/>
            <a:ext cx="4434635" cy="873475"/>
          </a:xfrm>
          <a:prstGeom prst="roundRect">
            <a:avLst/>
          </a:prstGeom>
          <a:solidFill>
            <a:srgbClr val="8D3A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a:solidFill>
                  <a:srgbClr val="00B050"/>
                </a:solidFill>
                <a:latin typeface="Times New Roman" panose="02020603050405020304" pitchFamily="18" charset="0"/>
                <a:cs typeface="Times New Roman" panose="02020603050405020304" pitchFamily="18" charset="0"/>
              </a:rPr>
              <a:t>Giải</a:t>
            </a:r>
            <a:r>
              <a:rPr lang="en-US" sz="4000" dirty="0">
                <a:solidFill>
                  <a:srgbClr val="00B050"/>
                </a:solidFill>
                <a:latin typeface="Times New Roman" panose="02020603050405020304" pitchFamily="18" charset="0"/>
                <a:cs typeface="Times New Roman" panose="02020603050405020304" pitchFamily="18" charset="0"/>
              </a:rPr>
              <a:t> </a:t>
            </a:r>
            <a:r>
              <a:rPr lang="en-US" sz="4000" dirty="0" err="1">
                <a:solidFill>
                  <a:srgbClr val="00B050"/>
                </a:solidFill>
                <a:latin typeface="Times New Roman" panose="02020603050405020304" pitchFamily="18" charset="0"/>
                <a:cs typeface="Times New Roman" panose="02020603050405020304" pitchFamily="18" charset="0"/>
              </a:rPr>
              <a:t>nghĩa</a:t>
            </a:r>
            <a:r>
              <a:rPr lang="en-US" sz="4000" dirty="0">
                <a:solidFill>
                  <a:srgbClr val="00B050"/>
                </a:solidFill>
                <a:latin typeface="Times New Roman" panose="02020603050405020304" pitchFamily="18" charset="0"/>
                <a:cs typeface="Times New Roman" panose="02020603050405020304" pitchFamily="18" charset="0"/>
              </a:rPr>
              <a:t> </a:t>
            </a:r>
            <a:r>
              <a:rPr lang="en-US" sz="4000" dirty="0" err="1">
                <a:solidFill>
                  <a:srgbClr val="00B050"/>
                </a:solidFill>
                <a:latin typeface="Times New Roman" panose="02020603050405020304" pitchFamily="18" charset="0"/>
                <a:cs typeface="Times New Roman" panose="02020603050405020304" pitchFamily="18" charset="0"/>
              </a:rPr>
              <a:t>từ</a:t>
            </a:r>
            <a:endParaRPr lang="en-US" sz="40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35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736546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TotalTime>
  <Words>409</Words>
  <Application>Microsoft Office PowerPoint</Application>
  <PresentationFormat>On-screen Show (4:3)</PresentationFormat>
  <Paragraphs>42</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.VnAvant</vt:lpstr>
      <vt:lpstr>Arial</vt:lpstr>
      <vt:lpstr>Calibri</vt:lpstr>
      <vt:lpstr>Calibri Light</vt:lpstr>
      <vt:lpstr>Times New Roman</vt:lpstr>
      <vt:lpstr>VNI-Algerian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PC</cp:lastModifiedBy>
  <cp:revision>159</cp:revision>
  <dcterms:created xsi:type="dcterms:W3CDTF">2020-08-26T02:05:47Z</dcterms:created>
  <dcterms:modified xsi:type="dcterms:W3CDTF">2025-03-24T10:13:04Z</dcterms:modified>
</cp:coreProperties>
</file>