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315" r:id="rId4"/>
    <p:sldId id="263" r:id="rId5"/>
    <p:sldId id="267" r:id="rId6"/>
    <p:sldId id="295" r:id="rId7"/>
    <p:sldId id="325" r:id="rId8"/>
    <p:sldId id="316" r:id="rId9"/>
    <p:sldId id="31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446" y="-49606"/>
            <a:ext cx="9144000" cy="7031865"/>
          </a:xfrm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23DBD00D-54F5-4F8E-9019-66739055D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0725" y="3042231"/>
            <a:ext cx="29121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TIẾNG VIỆT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LỚP:  1D</a:t>
            </a:r>
            <a:endParaRPr lang="vi-VN" altLang="en-US" sz="1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DD165D5-5159-4883-9827-3817531EE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365" y="4606644"/>
            <a:ext cx="633488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Phạm Thị Vân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955"/>
            <a:ext cx="9144000" cy="653469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51016"/>
            <a:ext cx="8723312" cy="1440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96533" y="2663177"/>
            <a:ext cx="4434635" cy="1630018"/>
          </a:xfrm>
          <a:prstGeom prst="roundRect">
            <a:avLst/>
          </a:prstGeom>
          <a:solidFill>
            <a:srgbClr val="8D3A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6" name="Oval 5"/>
          <p:cNvSpPr/>
          <p:nvPr/>
        </p:nvSpPr>
        <p:spPr>
          <a:xfrm>
            <a:off x="484801" y="2906686"/>
            <a:ext cx="1212574" cy="1143000"/>
          </a:xfrm>
          <a:prstGeom prst="ellipse">
            <a:avLst/>
          </a:prstGeom>
          <a:solidFill>
            <a:srgbClr val="FFD1FF"/>
          </a:solidFill>
          <a:ln>
            <a:solidFill>
              <a:srgbClr val="0418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443042" y="2746611"/>
            <a:ext cx="5188681" cy="873475"/>
          </a:xfrm>
          <a:prstGeom prst="roundRect">
            <a:avLst/>
          </a:prstGeom>
          <a:solidFill>
            <a:srgbClr val="8D3A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TRẢ LỜI CÂU HỎI</a:t>
            </a:r>
          </a:p>
        </p:txBody>
      </p:sp>
      <p:sp>
        <p:nvSpPr>
          <p:cNvPr id="5" name="Oval 4"/>
          <p:cNvSpPr/>
          <p:nvPr/>
        </p:nvSpPr>
        <p:spPr>
          <a:xfrm>
            <a:off x="1418492" y="2746611"/>
            <a:ext cx="1006966" cy="879283"/>
          </a:xfrm>
          <a:prstGeom prst="ellipse">
            <a:avLst/>
          </a:prstGeom>
          <a:solidFill>
            <a:srgbClr val="FFD1FF"/>
          </a:solidFill>
          <a:ln>
            <a:solidFill>
              <a:srgbClr val="0418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136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7890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dirty="0" err="1">
                <a:latin typeface=".VnAvant" panose="020B7200000000000000" pitchFamily="34" charset="0"/>
              </a:rPr>
              <a:t>ChuyÖn</a:t>
            </a:r>
            <a:r>
              <a:rPr lang="en-US" sz="3600" dirty="0">
                <a:latin typeface=".VnAvant" panose="020B7200000000000000" pitchFamily="34" charset="0"/>
              </a:rPr>
              <a:t> g× </a:t>
            </a:r>
            <a:r>
              <a:rPr lang="en-US" sz="3600" dirty="0" err="1">
                <a:latin typeface=".VnAvant" panose="020B7200000000000000" pitchFamily="34" charset="0"/>
              </a:rPr>
              <a:t>x¶y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ra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khi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sãc</a:t>
            </a:r>
            <a:r>
              <a:rPr lang="en-US" sz="3600" dirty="0">
                <a:latin typeface=".VnAvant" panose="020B7200000000000000" pitchFamily="34" charset="0"/>
              </a:rPr>
              <a:t> ®</a:t>
            </a:r>
            <a:r>
              <a:rPr lang="en-US" sz="3600" dirty="0" err="1">
                <a:latin typeface=".VnAvant" panose="020B7200000000000000" pitchFamily="34" charset="0"/>
              </a:rPr>
              <a:t>ang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chuyÒn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trªn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cµnh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c©y</a:t>
            </a:r>
            <a:r>
              <a:rPr lang="en-US" sz="3600" dirty="0">
                <a:latin typeface=".VnAvant" panose="020B7200000000000000" pitchFamily="34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2208" y="4164975"/>
            <a:ext cx="7890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solidFill>
                  <a:srgbClr val="FF0000"/>
                </a:solidFill>
              </a:rPr>
              <a:t>Khi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đang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chuyền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trên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cành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cây</a:t>
            </a:r>
            <a:r>
              <a:rPr lang="en-US" sz="3600" i="1" dirty="0">
                <a:solidFill>
                  <a:srgbClr val="FF0000"/>
                </a:solidFill>
              </a:rPr>
              <a:t>, </a:t>
            </a:r>
            <a:r>
              <a:rPr lang="en-US" sz="3600" i="1" dirty="0" err="1">
                <a:solidFill>
                  <a:srgbClr val="FF0000"/>
                </a:solidFill>
              </a:rPr>
              <a:t>sóc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trượt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chân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rơi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trúng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đầu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lão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sói</a:t>
            </a:r>
            <a:r>
              <a:rPr lang="en-US" sz="3600" i="1" dirty="0">
                <a:solidFill>
                  <a:srgbClr val="FF0000"/>
                </a:solidFill>
              </a:rPr>
              <a:t> .</a:t>
            </a:r>
            <a:endParaRPr lang="en-US" sz="3600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.VnAvant" panose="020B7200000000000000" pitchFamily="34" charset="0"/>
              </a:rPr>
              <a:t>b) </a:t>
            </a:r>
            <a:r>
              <a:rPr lang="en-US" sz="3600" dirty="0" err="1">
                <a:latin typeface=".VnAvant" panose="020B7200000000000000" pitchFamily="34" charset="0"/>
              </a:rPr>
              <a:t>Sãi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hái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sãc</a:t>
            </a:r>
            <a:r>
              <a:rPr lang="en-US" sz="3600" dirty="0">
                <a:latin typeface=".VnAvant" panose="020B7200000000000000" pitchFamily="34" charset="0"/>
              </a:rPr>
              <a:t> ®</a:t>
            </a:r>
            <a:r>
              <a:rPr lang="en-US" sz="3600" dirty="0" err="1">
                <a:latin typeface=".VnAvant" panose="020B7200000000000000" pitchFamily="34" charset="0"/>
              </a:rPr>
              <a:t>iÒu</a:t>
            </a:r>
            <a:r>
              <a:rPr lang="en-US" sz="3600" dirty="0">
                <a:latin typeface=".VnAvant" panose="020B7200000000000000" pitchFamily="34" charset="0"/>
              </a:rPr>
              <a:t> g×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6448" y="3298091"/>
            <a:ext cx="8759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solidFill>
                  <a:srgbClr val="FF0000"/>
                </a:solidFill>
              </a:rPr>
              <a:t>Sói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hỏi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sóc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vì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sao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họ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nhà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sóc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cứ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nhảy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nhót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vui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đùa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suốt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ngày</a:t>
            </a:r>
            <a:r>
              <a:rPr lang="en-US" sz="3600" i="1" dirty="0">
                <a:solidFill>
                  <a:srgbClr val="FF0000"/>
                </a:solidFill>
              </a:rPr>
              <a:t>, </a:t>
            </a:r>
            <a:r>
              <a:rPr lang="en-US" sz="3600" i="1" dirty="0" err="1">
                <a:solidFill>
                  <a:srgbClr val="FF0000"/>
                </a:solidFill>
              </a:rPr>
              <a:t>còn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sói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thì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lúc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nào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cũng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thấy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buồn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bực</a:t>
            </a:r>
            <a:r>
              <a:rPr lang="en-US" sz="3600" i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386819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.VnAvant" panose="020B7200000000000000" pitchFamily="34" charset="0"/>
              </a:rPr>
              <a:t>c) V× </a:t>
            </a:r>
            <a:r>
              <a:rPr lang="en-US" sz="3600" dirty="0" err="1">
                <a:latin typeface=".VnAvant" panose="020B7200000000000000" pitchFamily="34" charset="0"/>
              </a:rPr>
              <a:t>sao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sãi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lóc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nµo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còng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c¶m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thÊy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buån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bùc</a:t>
            </a:r>
            <a:r>
              <a:rPr lang="en-US" sz="3600" dirty="0">
                <a:latin typeface=".VnAvant" panose="020B7200000000000000" pitchFamily="34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002" y="375842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solidFill>
                  <a:srgbClr val="FF0000"/>
                </a:solidFill>
              </a:rPr>
              <a:t>Sói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lúc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nào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cũng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cảm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thấy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buồn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bực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vì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sói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không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có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bạn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i="1" dirty="0" err="1">
                <a:solidFill>
                  <a:srgbClr val="FF0000"/>
                </a:solidFill>
              </a:rPr>
              <a:t>bè</a:t>
            </a:r>
            <a:r>
              <a:rPr lang="en-US" sz="3600" i="1" dirty="0">
                <a:solidFill>
                  <a:srgbClr val="FF0000"/>
                </a:solidFill>
              </a:rPr>
              <a:t>.</a:t>
            </a:r>
            <a:endParaRPr lang="en-US" sz="3600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6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219199" y="2899011"/>
            <a:ext cx="7432430" cy="1426804"/>
          </a:xfrm>
          <a:prstGeom prst="roundRect">
            <a:avLst/>
          </a:prstGeom>
          <a:solidFill>
            <a:srgbClr val="8D3A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 ở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6" name="Oval 5"/>
          <p:cNvSpPr/>
          <p:nvPr/>
        </p:nvSpPr>
        <p:spPr>
          <a:xfrm>
            <a:off x="282571" y="2899011"/>
            <a:ext cx="1006966" cy="1426804"/>
          </a:xfrm>
          <a:prstGeom prst="ellipse">
            <a:avLst/>
          </a:prstGeom>
          <a:solidFill>
            <a:srgbClr val="FFD1FF"/>
          </a:solidFill>
          <a:ln>
            <a:solidFill>
              <a:srgbClr val="0418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476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6787" y="2951885"/>
            <a:ext cx="85372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.VnAvant" panose="020B7200000000000000" pitchFamily="34" charset="0"/>
              </a:rPr>
              <a:t>Sãi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lóc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nµo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còng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c¶m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thÊy</a:t>
            </a:r>
            <a:r>
              <a:rPr lang="en-US" sz="3600" dirty="0">
                <a:latin typeface=".VnAvant" panose="020B7200000000000000" pitchFamily="34" charset="0"/>
              </a:rPr>
              <a:t> </a:t>
            </a:r>
            <a:r>
              <a:rPr lang="en-US" sz="3600" dirty="0" err="1">
                <a:latin typeface=".VnAvant" panose="020B7200000000000000" pitchFamily="34" charset="0"/>
              </a:rPr>
              <a:t>buån</a:t>
            </a:r>
            <a:r>
              <a:rPr lang="en-US" sz="3600" dirty="0">
                <a:latin typeface=".VnAvant" panose="020B7200000000000000" pitchFamily="34" charset="0"/>
              </a:rPr>
              <a:t>  </a:t>
            </a:r>
            <a:r>
              <a:rPr lang="en-US" sz="3600" dirty="0" err="1">
                <a:latin typeface=".VnAvant" panose="020B7200000000000000" pitchFamily="34" charset="0"/>
              </a:rPr>
              <a:t>bùc</a:t>
            </a:r>
            <a:r>
              <a:rPr lang="en-US" sz="3600" dirty="0">
                <a:latin typeface=".VnAvant" panose="020B7200000000000000" pitchFamily="34" charset="0"/>
              </a:rPr>
              <a:t> v×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….</a:t>
            </a:r>
          </a:p>
        </p:txBody>
      </p:sp>
      <p:sp>
        <p:nvSpPr>
          <p:cNvPr id="4" name="Rectangle 3"/>
          <p:cNvSpPr/>
          <p:nvPr/>
        </p:nvSpPr>
        <p:spPr>
          <a:xfrm>
            <a:off x="1934320" y="3456051"/>
            <a:ext cx="4913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>
                <a:solidFill>
                  <a:srgbClr val="C00000"/>
                </a:solidFill>
              </a:rPr>
              <a:t> </a:t>
            </a:r>
            <a:r>
              <a:rPr lang="en-US" sz="4000" i="1" dirty="0" err="1">
                <a:solidFill>
                  <a:srgbClr val="C00000"/>
                </a:solidFill>
              </a:rPr>
              <a:t>sói</a:t>
            </a:r>
            <a:r>
              <a:rPr lang="en-US" sz="4000" i="1" dirty="0">
                <a:solidFill>
                  <a:srgbClr val="C00000"/>
                </a:solidFill>
              </a:rPr>
              <a:t> </a:t>
            </a:r>
            <a:r>
              <a:rPr lang="en-US" sz="4000" i="1" dirty="0" err="1">
                <a:solidFill>
                  <a:srgbClr val="C00000"/>
                </a:solidFill>
              </a:rPr>
              <a:t>không</a:t>
            </a:r>
            <a:r>
              <a:rPr lang="en-US" sz="4000" i="1" dirty="0">
                <a:solidFill>
                  <a:srgbClr val="C00000"/>
                </a:solidFill>
              </a:rPr>
              <a:t> </a:t>
            </a:r>
            <a:r>
              <a:rPr lang="en-US" sz="4000" i="1" dirty="0" err="1">
                <a:solidFill>
                  <a:srgbClr val="C00000"/>
                </a:solidFill>
              </a:rPr>
              <a:t>có</a:t>
            </a:r>
            <a:r>
              <a:rPr lang="en-US" sz="4000" i="1" dirty="0">
                <a:solidFill>
                  <a:srgbClr val="C00000"/>
                </a:solidFill>
              </a:rPr>
              <a:t> </a:t>
            </a:r>
            <a:r>
              <a:rPr lang="en-US" sz="4000" i="1" dirty="0" err="1">
                <a:solidFill>
                  <a:srgbClr val="C00000"/>
                </a:solidFill>
              </a:rPr>
              <a:t>bạn</a:t>
            </a:r>
            <a:r>
              <a:rPr lang="en-US" sz="4000" i="1" dirty="0">
                <a:solidFill>
                  <a:srgbClr val="C00000"/>
                </a:solidFill>
              </a:rPr>
              <a:t> </a:t>
            </a:r>
            <a:r>
              <a:rPr lang="en-US" sz="4000" i="1" dirty="0" err="1">
                <a:solidFill>
                  <a:srgbClr val="C00000"/>
                </a:solidFill>
              </a:rPr>
              <a:t>bè</a:t>
            </a:r>
            <a:r>
              <a:rPr lang="en-US" sz="4000" i="1" dirty="0">
                <a:solidFill>
                  <a:srgbClr val="C00000"/>
                </a:solidFill>
              </a:rPr>
              <a:t>.      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88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654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</TotalTime>
  <Words>159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160</cp:revision>
  <dcterms:created xsi:type="dcterms:W3CDTF">2020-08-26T02:05:47Z</dcterms:created>
  <dcterms:modified xsi:type="dcterms:W3CDTF">2025-03-24T10:14:36Z</dcterms:modified>
</cp:coreProperties>
</file>