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sldIdLst>
    <p:sldId id="256" r:id="rId5"/>
    <p:sldId id="258" r:id="rId6"/>
    <p:sldId id="271" r:id="rId7"/>
    <p:sldId id="289" r:id="rId8"/>
    <p:sldId id="285" r:id="rId9"/>
    <p:sldId id="295" r:id="rId10"/>
    <p:sldId id="272" r:id="rId11"/>
    <p:sldId id="286" r:id="rId12"/>
    <p:sldId id="296" r:id="rId13"/>
    <p:sldId id="273" r:id="rId14"/>
    <p:sldId id="287" r:id="rId15"/>
    <p:sldId id="274" r:id="rId16"/>
  </p:sldIdLst>
  <p:sldSz cx="9144000" cy="5143500" type="screen16x9"/>
  <p:notesSz cx="6858000" cy="9144000"/>
  <p:embeddedFontLst>
    <p:embeddedFont>
      <p:font typeface="DFPOP1-W9" panose="020B0604020202020204" charset="-128"/>
      <p:regular r:id="rId18"/>
    </p:embeddedFont>
    <p:embeddedFont>
      <p:font typeface="Arial-Rounded" panose="020B0500000000000000" charset="0"/>
      <p:regular r:id="rId19"/>
    </p:embeddedFont>
    <p:embeddedFont>
      <p:font typeface="HP001 4 hang 1 ô ly" panose="020B0604020202020204" charset="0"/>
      <p:bold r:id="rId20"/>
    </p:embeddedFont>
  </p:embeddedFontLst>
  <p:custDataLst>
    <p:tags r:id="rId2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  <p14:sldId id="258"/>
          </p14:sldIdLst>
        </p14:section>
        <p14:section name="Tiết 4" id="{30D029CA-39C5-4833-936C-43C5EF842993}">
          <p14:sldIdLst>
            <p14:sldId id="271"/>
            <p14:sldId id="289"/>
            <p14:sldId id="285"/>
            <p14:sldId id="295"/>
            <p14:sldId id="272"/>
            <p14:sldId id="286"/>
            <p14:sldId id="296"/>
            <p14:sldId id="273"/>
            <p14:sldId id="287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33CC"/>
    <a:srgbClr val="4CA420"/>
    <a:srgbClr val="800000"/>
    <a:srgbClr val="679C31"/>
    <a:srgbClr val="920000"/>
    <a:srgbClr val="F14420"/>
    <a:srgbClr val="F56636"/>
    <a:srgbClr val="EF2A19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96" autoAdjust="0"/>
  </p:normalViewPr>
  <p:slideViewPr>
    <p:cSldViewPr snapToGrid="0">
      <p:cViewPr varScale="1">
        <p:scale>
          <a:sx n="105" d="100"/>
          <a:sy n="105" d="100"/>
        </p:scale>
        <p:origin x="787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-132728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7435" y="2783096"/>
            <a:ext cx="4882718" cy="704685"/>
            <a:chOff x="2281392" y="2727523"/>
            <a:chExt cx="4882718" cy="704685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KIẾN VÀ CHIM BỒ CÂU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91309" y="2737814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KIẾN VÀ CHIM BỒ CÂU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89865" y="2744869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KIẾN VÀ CHIM BỒ CÂU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09810" y="1826051"/>
            <a:ext cx="1507885" cy="955919"/>
            <a:chOff x="3282361" y="1815065"/>
            <a:chExt cx="1507885" cy="95591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47654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28" name="矩形 97"/>
          <p:cNvSpPr/>
          <p:nvPr/>
        </p:nvSpPr>
        <p:spPr>
          <a:xfrm>
            <a:off x="2262859" y="1682815"/>
            <a:ext cx="4689277" cy="1448430"/>
          </a:xfrm>
          <a:prstGeom prst="rect">
            <a:avLst/>
          </a:prstGeom>
        </p:spPr>
        <p:txBody>
          <a:bodyPr spcFirstLastPara="1" wrap="none" numCol="1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5: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1918" y="2123230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02" b="7967"/>
          <a:stretch/>
        </p:blipFill>
        <p:spPr>
          <a:xfrm>
            <a:off x="1200539" y="1582421"/>
            <a:ext cx="6705600" cy="2560370"/>
          </a:xfrm>
          <a:prstGeom prst="rect">
            <a:avLst/>
          </a:prstGeom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71217" y="12438"/>
            <a:ext cx="84115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khung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2800" i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800" i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i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i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i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thợ</a:t>
            </a:r>
            <a:r>
              <a:rPr lang="en-US" altLang="zh-CN" sz="2800" i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800" i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800" i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2800" i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2800" i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sai</a:t>
            </a:r>
            <a:r>
              <a:rPr lang="en-US" altLang="zh-CN" sz="2800" i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r>
              <a:rPr lang="en-US" altLang="zh-CN" sz="2800" i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800" i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2800" i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920572" y="966545"/>
            <a:ext cx="5382187" cy="584775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thợ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	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bắn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" y="503434"/>
            <a:ext cx="9215808" cy="36062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546" y="1508062"/>
            <a:ext cx="8847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vi-VN" sz="48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tiếng kêu cúu của kiến, bồ câu nhanh trí nhặt chiếc lá thà xuống nuớc. Kiến bám</a:t>
            </a:r>
            <a:r>
              <a:rPr lang="en-US" sz="48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aseline="-25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6658" y="2597636"/>
            <a:ext cx="34163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48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leo đuợc lên bờ.</a:t>
            </a:r>
            <a:endParaRPr lang="en-US" sz="4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67358" y="1974575"/>
            <a:ext cx="15744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chiếc lá </a:t>
            </a:r>
            <a:endParaRPr lang="en-US" sz="4400" dirty="0"/>
          </a:p>
        </p:txBody>
      </p:sp>
      <p:sp>
        <p:nvSpPr>
          <p:cNvPr id="5" name="Hình chữ nhật: Góc Tròn 1">
            <a:extLst>
              <a:ext uri="{FF2B5EF4-FFF2-40B4-BE49-F238E27FC236}">
                <a16:creationId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1920600" y="1609200"/>
            <a:ext cx="1037840" cy="59572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ình chữ nhật: Góc Tròn 4">
            <a:extLst>
              <a:ext uri="{FF2B5EF4-FFF2-40B4-BE49-F238E27FC236}">
                <a16:creationId xmlns:a16="http://schemas.microsoft.com/office/drawing/2014/main" id="{4D1F74B1-A493-4F90-83D0-FFDCD4969EF8}"/>
              </a:ext>
            </a:extLst>
          </p:cNvPr>
          <p:cNvSpPr/>
          <p:nvPr/>
        </p:nvSpPr>
        <p:spPr>
          <a:xfrm>
            <a:off x="5176929" y="1662511"/>
            <a:ext cx="812904" cy="4890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ình chữ nhật: Góc Tròn 5">
            <a:extLst>
              <a:ext uri="{FF2B5EF4-FFF2-40B4-BE49-F238E27FC236}">
                <a16:creationId xmlns:a16="http://schemas.microsoft.com/office/drawing/2014/main" id="{6E86600A-260E-4EDA-8C1F-2E79C8D20FB9}"/>
              </a:ext>
            </a:extLst>
          </p:cNvPr>
          <p:cNvSpPr/>
          <p:nvPr/>
        </p:nvSpPr>
        <p:spPr>
          <a:xfrm>
            <a:off x="7351391" y="1677096"/>
            <a:ext cx="1258353" cy="4890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ình chữ nhật: Góc Tròn 5">
            <a:extLst>
              <a:ext uri="{FF2B5EF4-FFF2-40B4-BE49-F238E27FC236}">
                <a16:creationId xmlns:a16="http://schemas.microsoft.com/office/drawing/2014/main" id="{6E86600A-260E-4EDA-8C1F-2E79C8D20FB9}"/>
              </a:ext>
            </a:extLst>
          </p:cNvPr>
          <p:cNvSpPr/>
          <p:nvPr/>
        </p:nvSpPr>
        <p:spPr>
          <a:xfrm>
            <a:off x="251965" y="2402974"/>
            <a:ext cx="843287" cy="4890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5">
            <a:extLst>
              <a:ext uri="{FF2B5EF4-FFF2-40B4-BE49-F238E27FC236}">
                <a16:creationId xmlns:a16="http://schemas.microsoft.com/office/drawing/2014/main" id="{6E86600A-260E-4EDA-8C1F-2E79C8D20FB9}"/>
              </a:ext>
            </a:extLst>
          </p:cNvPr>
          <p:cNvSpPr/>
          <p:nvPr/>
        </p:nvSpPr>
        <p:spPr>
          <a:xfrm>
            <a:off x="3131107" y="2327810"/>
            <a:ext cx="2076644" cy="53965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34269" y="35586"/>
            <a:ext cx="192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675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ITTran\Downloads\tu the viet - chu Thao v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1" t="13448" r="17286" b="13793"/>
          <a:stretch/>
        </p:blipFill>
        <p:spPr bwMode="auto">
          <a:xfrm>
            <a:off x="6324600" y="3771901"/>
            <a:ext cx="2556354" cy="11804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2"/>
          <a:stretch>
            <a:fillRect/>
          </a:stretch>
        </p:blipFill>
        <p:spPr bwMode="auto">
          <a:xfrm>
            <a:off x="-1" y="890734"/>
            <a:ext cx="9085659" cy="198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0299" y="985553"/>
            <a:ext cx="9082757" cy="746354"/>
          </a:xfrm>
          <a:prstGeom prst="rect">
            <a:avLst/>
          </a:prstGeom>
        </p:spPr>
        <p:txBody>
          <a:bodyPr wrap="square" lIns="68578" tIns="34288" rIns="68578" bIns="34288">
            <a:spAutoFit/>
          </a:bodyPr>
          <a:lstStyle/>
          <a:p>
            <a:pPr>
              <a:lnSpc>
                <a:spcPct val="150000"/>
              </a:lnSpc>
              <a:spcBef>
                <a:spcPts val="1278"/>
              </a:spcBef>
              <a:spcAft>
                <a:spcPts val="1278"/>
              </a:spcAft>
              <a:defRPr/>
            </a:pPr>
            <a:r>
              <a:rPr lang="en-US" sz="3200" b="1" kern="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 </a:t>
            </a:r>
            <a:r>
              <a:rPr lang="en-US" sz="3200" b="1" kern="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Nghe</a:t>
            </a:r>
            <a:r>
              <a:rPr lang="en-US" sz="3200" b="1" kern="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tiếng</a:t>
            </a:r>
            <a:r>
              <a:rPr lang="en-US" sz="3200" b="1" kern="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kêu</a:t>
            </a:r>
            <a:r>
              <a:rPr lang="en-US" sz="3200" b="1" kern="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cứu</a:t>
            </a:r>
            <a:r>
              <a:rPr lang="en-US" sz="3200" b="1" kern="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của</a:t>
            </a:r>
            <a:r>
              <a:rPr lang="en-US" sz="3200" b="1" kern="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kiến</a:t>
            </a:r>
            <a:r>
              <a:rPr lang="en-US" sz="3200" b="1" kern="0" dirty="0">
                <a:solidFill>
                  <a:srgbClr val="FF0000"/>
                </a:solidFill>
                <a:latin typeface="HP001 4 hang 1 ô ly" panose="020B0603050302020204" pitchFamily="34" charset="0"/>
              </a:rPr>
              <a:t>, </a:t>
            </a:r>
            <a:r>
              <a:rPr lang="en-US" sz="3200" b="1" kern="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bồ</a:t>
            </a:r>
            <a:r>
              <a:rPr lang="en-US" sz="3200" b="1" kern="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câu</a:t>
            </a:r>
            <a:r>
              <a:rPr lang="en-US" sz="3200" b="1" kern="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nhanh</a:t>
            </a:r>
            <a:r>
              <a:rPr lang="en-US" sz="3200" b="1" kern="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trí</a:t>
            </a:r>
            <a:r>
              <a:rPr lang="en-US" sz="3200" b="1" kern="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endParaRPr lang="vi-VN" sz="3200" kern="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46019" y="1601813"/>
            <a:ext cx="9513869" cy="746354"/>
          </a:xfrm>
          <a:prstGeom prst="rect">
            <a:avLst/>
          </a:prstGeom>
        </p:spPr>
        <p:txBody>
          <a:bodyPr wrap="square" lIns="68578" tIns="34288" rIns="68578" bIns="34288">
            <a:spAutoFit/>
          </a:bodyPr>
          <a:lstStyle/>
          <a:p>
            <a:pPr>
              <a:lnSpc>
                <a:spcPct val="150000"/>
              </a:lnSpc>
              <a:spcBef>
                <a:spcPts val="1278"/>
              </a:spcBef>
              <a:spcAft>
                <a:spcPts val="1278"/>
              </a:spcAft>
              <a:defRPr/>
            </a:pPr>
            <a:r>
              <a:rPr lang="en-US" sz="3200" b="1" kern="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 </a:t>
            </a:r>
            <a:r>
              <a:rPr lang="en-US" sz="3200" b="1" kern="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nhặt</a:t>
            </a:r>
            <a:r>
              <a:rPr lang="en-US" sz="3200" b="1" kern="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một</a:t>
            </a:r>
            <a:r>
              <a:rPr lang="en-US" sz="3200" b="1" kern="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chiếc</a:t>
            </a:r>
            <a:r>
              <a:rPr lang="en-US" sz="3200" b="1" kern="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lá</a:t>
            </a:r>
            <a:r>
              <a:rPr lang="en-US" sz="3200" b="1" kern="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thả</a:t>
            </a:r>
            <a:r>
              <a:rPr lang="en-US" sz="3200" b="1" kern="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xuống</a:t>
            </a:r>
            <a:r>
              <a:rPr lang="en-US" sz="3200" b="1" kern="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nước</a:t>
            </a:r>
            <a:r>
              <a:rPr lang="en-US" sz="3200" b="1" kern="0" dirty="0">
                <a:solidFill>
                  <a:srgbClr val="FF0000"/>
                </a:solidFill>
                <a:latin typeface="HP001 4 hang 1 ô ly" panose="020B0603050302020204" pitchFamily="34" charset="0"/>
              </a:rPr>
              <a:t>. </a:t>
            </a:r>
            <a:r>
              <a:rPr lang="en-US" sz="3200" b="1" kern="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Kiến</a:t>
            </a:r>
            <a:r>
              <a:rPr lang="en-US" sz="3200" b="1" kern="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bám</a:t>
            </a:r>
            <a:r>
              <a:rPr lang="en-US" sz="3200" b="1" kern="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vào</a:t>
            </a:r>
            <a:r>
              <a:rPr lang="en-US" sz="3200" b="1" kern="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 </a:t>
            </a:r>
            <a:endParaRPr lang="vi-VN" sz="3200" kern="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6973" y="2255721"/>
            <a:ext cx="6324600" cy="746354"/>
          </a:xfrm>
          <a:prstGeom prst="rect">
            <a:avLst/>
          </a:prstGeom>
        </p:spPr>
        <p:txBody>
          <a:bodyPr wrap="square" lIns="68578" tIns="34288" rIns="68578" bIns="34288">
            <a:spAutoFit/>
          </a:bodyPr>
          <a:lstStyle/>
          <a:p>
            <a:pPr>
              <a:lnSpc>
                <a:spcPct val="150000"/>
              </a:lnSpc>
              <a:spcBef>
                <a:spcPts val="1278"/>
              </a:spcBef>
              <a:spcAft>
                <a:spcPts val="1278"/>
              </a:spcAft>
              <a:defRPr/>
            </a:pPr>
            <a:r>
              <a:rPr lang="en-US" sz="3200" b="1" kern="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chiếc</a:t>
            </a:r>
            <a:r>
              <a:rPr lang="en-US" sz="3200" b="1" kern="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lá</a:t>
            </a:r>
            <a:r>
              <a:rPr lang="en-US" sz="3200" b="1" kern="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và</a:t>
            </a:r>
            <a:r>
              <a:rPr lang="en-US" sz="3200" b="1" kern="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leo</a:t>
            </a:r>
            <a:r>
              <a:rPr lang="en-US" sz="3200" b="1" kern="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được</a:t>
            </a:r>
            <a:r>
              <a:rPr lang="en-US" sz="3200" b="1" kern="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lên</a:t>
            </a:r>
            <a:r>
              <a:rPr lang="en-US" sz="3200" b="1" kern="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bờ</a:t>
            </a:r>
            <a:r>
              <a:rPr lang="en-US" sz="3200" b="1" kern="0" dirty="0">
                <a:solidFill>
                  <a:srgbClr val="FF0000"/>
                </a:solidFill>
                <a:latin typeface="HP001 4 hang 1 ô ly" panose="020B0603050302020204" pitchFamily="34" charset="0"/>
              </a:rPr>
              <a:t>.</a:t>
            </a:r>
            <a:endParaRPr lang="vi-VN" sz="32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6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98853" y="1387763"/>
            <a:ext cx="86590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i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Kiến</a:t>
            </a:r>
            <a:r>
              <a:rPr lang="en-US" altLang="zh-CN" sz="3200" i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i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i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i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3200" i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i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bồ</a:t>
            </a:r>
            <a:r>
              <a:rPr lang="en-US" altLang="zh-CN" sz="3200" i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i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i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chứa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i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3200" i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i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ăng</a:t>
            </a:r>
            <a:r>
              <a:rPr lang="en-US" altLang="zh-CN" sz="3200" i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oat, </a:t>
            </a:r>
            <a:r>
              <a:rPr lang="en-US" altLang="zh-CN" sz="3200" i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oăt</a:t>
            </a:r>
            <a:endParaRPr lang="zh-CN" altLang="en-US" sz="3200" i="1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363" y="196964"/>
            <a:ext cx="8572816" cy="865793"/>
          </a:xfrm>
          <a:prstGeom prst="rect">
            <a:avLst/>
          </a:prstGeom>
        </p:spPr>
        <p:txBody>
          <a:bodyPr wrap="square" lIns="64941" tIns="32470" rIns="64941" bIns="32470">
            <a:spAutoFit/>
          </a:bodyPr>
          <a:lstStyle/>
          <a:p>
            <a:r>
              <a:rPr lang="en-US" sz="2600" b="1" dirty="0">
                <a:latin typeface="Times New Roman" pitchFamily="18" charset="0"/>
                <a:ea typeface="UVnAvant-Narrow" panose="020B0500000000000000" pitchFamily="34" charset="0"/>
                <a:cs typeface="Times New Roman" pitchFamily="18" charset="0"/>
              </a:rPr>
              <a:t>8. T</a:t>
            </a:r>
            <a:r>
              <a:rPr lang="vi-VN" sz="2600" b="1" dirty="0">
                <a:latin typeface="Times New Roman" pitchFamily="18" charset="0"/>
                <a:ea typeface="UVnAvant-Narrow" panose="020B0500000000000000" pitchFamily="34" charset="0"/>
                <a:cs typeface="Times New Roman" pitchFamily="18" charset="0"/>
              </a:rPr>
              <a:t>ìm trong hoặc ngoài bài đọc Kiến và chim bồ câu từ ngữ có tiếng chứa vần </a:t>
            </a:r>
            <a:r>
              <a:rPr lang="vi-VN" sz="2600" b="1" dirty="0">
                <a:solidFill>
                  <a:srgbClr val="00B050"/>
                </a:solidFill>
                <a:latin typeface="Times New Roman" pitchFamily="18" charset="0"/>
                <a:ea typeface="UVnAvant-Narrow" panose="020B0500000000000000" pitchFamily="34" charset="0"/>
                <a:cs typeface="Times New Roman" pitchFamily="18" charset="0"/>
              </a:rPr>
              <a:t>ăn, ăng, oat, oăt.</a:t>
            </a:r>
            <a:endParaRPr lang="en-US" sz="2600" dirty="0">
              <a:solidFill>
                <a:srgbClr val="00B050"/>
              </a:solidFill>
              <a:latin typeface="Times New Roman" pitchFamily="18" charset="0"/>
              <a:ea typeface="UVnAvant-Narrow" panose="020B0500000000000000" pitchFamily="34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49127"/>
              </p:ext>
            </p:extLst>
          </p:nvPr>
        </p:nvGraphicFramePr>
        <p:xfrm>
          <a:off x="363747" y="1321691"/>
          <a:ext cx="8350602" cy="3374744"/>
        </p:xfrm>
        <a:graphic>
          <a:graphicData uri="http://schemas.openxmlformats.org/drawingml/2006/table">
            <a:tbl>
              <a:tblPr/>
              <a:tblGrid>
                <a:gridCol w="1688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7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4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376">
                <a:tc>
                  <a:txBody>
                    <a:bodyPr/>
                    <a:lstStyle/>
                    <a:p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627" marR="23627" marT="21108" marB="211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i="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Trong bài đọc</a:t>
                      </a:r>
                    </a:p>
                  </a:txBody>
                  <a:tcPr marL="23627" marR="23627" marT="21108" marB="211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i="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Ngoài bài đọc</a:t>
                      </a:r>
                    </a:p>
                  </a:txBody>
                  <a:tcPr marL="23627" marR="23627" marT="21108" marB="211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8043">
                <a:tc>
                  <a:txBody>
                    <a:bodyPr/>
                    <a:lstStyle/>
                    <a:p>
                      <a:pPr algn="ctr"/>
                      <a:r>
                        <a:rPr lang="vi-VN" sz="2100" b="1" i="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Vần ăn</a:t>
                      </a:r>
                    </a:p>
                  </a:txBody>
                  <a:tcPr marL="23627" marR="23627" marT="21108" marB="211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dirty="0"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săn, cắn</a:t>
                      </a:r>
                    </a:p>
                  </a:txBody>
                  <a:tcPr marL="23627" marR="23627" marT="21108" marB="211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00" dirty="0"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bắn (súng), (cái) chăn, khăn (tay), (con) trăn, lăn (tròn), (củ) sắn, (bài) văn…</a:t>
                      </a:r>
                    </a:p>
                  </a:txBody>
                  <a:tcPr marL="23627" marR="23627" marT="21108" marB="211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239">
                <a:tc>
                  <a:txBody>
                    <a:bodyPr/>
                    <a:lstStyle/>
                    <a:p>
                      <a:pPr algn="ctr"/>
                      <a:r>
                        <a:rPr lang="vi-VN" sz="2100" b="1" i="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Vần ăng</a:t>
                      </a:r>
                    </a:p>
                  </a:txBody>
                  <a:tcPr marL="23627" marR="23627" marT="21108" marB="211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3627" marR="23627" marT="21108" marB="211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(mặt) trăng, (chị) Hằng, băng (y tế), lăng (Bác Hồ), căng thẳng…</a:t>
                      </a:r>
                    </a:p>
                  </a:txBody>
                  <a:tcPr marL="23627" marR="23627" marT="21108" marB="211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710">
                <a:tc>
                  <a:txBody>
                    <a:bodyPr/>
                    <a:lstStyle/>
                    <a:p>
                      <a:pPr algn="ctr"/>
                      <a:r>
                        <a:rPr lang="en-US" sz="2100" b="1" i="0" dirty="0" err="1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Vần</a:t>
                      </a:r>
                      <a:r>
                        <a:rPr lang="en-US" sz="2100" b="1" i="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 oat</a:t>
                      </a:r>
                    </a:p>
                  </a:txBody>
                  <a:tcPr marL="23627" marR="23627" marT="21108" marB="211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thoát</a:t>
                      </a:r>
                    </a:p>
                  </a:txBody>
                  <a:tcPr marL="23627" marR="23627" marT="21108" marB="211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00" dirty="0"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), (</a:t>
                      </a: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trốn</a:t>
                      </a:r>
                      <a:r>
                        <a:rPr lang="en-US" sz="2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thoát</a:t>
                      </a:r>
                      <a:r>
                        <a:rPr lang="en-US" sz="2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, (</a:t>
                      </a: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lục</a:t>
                      </a:r>
                      <a:r>
                        <a:rPr lang="en-US" sz="2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soát</a:t>
                      </a:r>
                      <a:r>
                        <a:rPr lang="en-US" sz="2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23627" marR="23627" marT="21108" marB="211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376">
                <a:tc>
                  <a:txBody>
                    <a:bodyPr/>
                    <a:lstStyle/>
                    <a:p>
                      <a:pPr algn="ctr"/>
                      <a:r>
                        <a:rPr lang="vi-VN" sz="2100" b="1" i="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Vần oăt</a:t>
                      </a:r>
                    </a:p>
                  </a:txBody>
                  <a:tcPr marL="23627" marR="23627" marT="21108" marB="211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3627" marR="23627" marT="21108" marB="211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00" dirty="0"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nhọn</a:t>
                      </a:r>
                      <a:r>
                        <a:rPr lang="en-US" sz="2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hoắt</a:t>
                      </a:r>
                      <a:r>
                        <a:rPr lang="en-US" sz="2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loắt</a:t>
                      </a:r>
                      <a:r>
                        <a:rPr lang="en-US" sz="2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choắt</a:t>
                      </a:r>
                      <a:r>
                        <a:rPr lang="en-US" sz="2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UVnAvant-Narrow" panose="020B0500000000000000" pitchFamily="34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23627" marR="23627" marT="21108" marB="211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76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954521b-b4ab-4ce3-8aa8-8bfa99a4c36e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336</Words>
  <Application>Microsoft Office PowerPoint</Application>
  <PresentationFormat>On-screen Show (16:9)</PresentationFormat>
  <Paragraphs>49</Paragraphs>
  <Slides>12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HP001 4 hang 1 ô ly</vt:lpstr>
      <vt:lpstr>Arial-Rounded</vt:lpstr>
      <vt:lpstr>Times New Roman</vt:lpstr>
      <vt:lpstr>Arial</vt:lpstr>
      <vt:lpstr>DFPOP1-W9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PC</cp:lastModifiedBy>
  <cp:revision>51</cp:revision>
  <dcterms:created xsi:type="dcterms:W3CDTF">2020-08-13T09:19:08Z</dcterms:created>
  <dcterms:modified xsi:type="dcterms:W3CDTF">2025-03-24T10:04:54Z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