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78" r:id="rId2"/>
    <p:sldId id="379" r:id="rId3"/>
    <p:sldId id="263" r:id="rId4"/>
    <p:sldId id="380" r:id="rId5"/>
    <p:sldId id="381" r:id="rId6"/>
    <p:sldId id="382" r:id="rId7"/>
    <p:sldId id="257" r:id="rId8"/>
    <p:sldId id="383" r:id="rId9"/>
    <p:sldId id="261" r:id="rId10"/>
    <p:sldId id="259" r:id="rId1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C0CE4"/>
    <a:srgbClr val="F42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Nhấn mạnh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hông có Kiểu, Lưới Bảng">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2" autoAdjust="0"/>
    <p:restoredTop sz="94434" autoAdjust="0"/>
  </p:normalViewPr>
  <p:slideViewPr>
    <p:cSldViewPr snapToGrid="0">
      <p:cViewPr varScale="1">
        <p:scale>
          <a:sx n="79" d="100"/>
          <a:sy n="79" d="100"/>
        </p:scale>
        <p:origin x="864" y="67"/>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FAF463-CE98-4D74-889D-AB02CFDDC784}" type="datetimeFigureOut">
              <a:rPr lang="vi-VN" smtClean="0"/>
              <a:t>29/03/2025</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DB06B9-F5A2-4FD6-9F42-821CB5FAAC78}" type="slidenum">
              <a:rPr lang="vi-VN" smtClean="0"/>
              <a:t>‹#›</a:t>
            </a:fld>
            <a:endParaRPr lang="vi-VN"/>
          </a:p>
        </p:txBody>
      </p:sp>
    </p:spTree>
    <p:extLst>
      <p:ext uri="{BB962C8B-B14F-4D97-AF65-F5344CB8AC3E}">
        <p14:creationId xmlns:p14="http://schemas.microsoft.com/office/powerpoint/2010/main" val="2439038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3111858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251073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4001007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403483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556743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933632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288106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75029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445540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670391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6931A8-B83C-4566-A401-A0475A3938F8}" type="datetimeFigureOut">
              <a:rPr lang="vi-VN" smtClean="0"/>
              <a:pPr/>
              <a:t>29/03/2025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6D0CDDE-1989-4E00-8E8E-116C1FEA4E19}" type="slidenum">
              <a:rPr lang="vi-VN" smtClean="0"/>
              <a:pPr/>
              <a:t>‹#›</a:t>
            </a:fld>
            <a:endParaRPr lang="vi-VN"/>
          </a:p>
        </p:txBody>
      </p:sp>
    </p:spTree>
    <p:extLst>
      <p:ext uri="{BB962C8B-B14F-4D97-AF65-F5344CB8AC3E}">
        <p14:creationId xmlns:p14="http://schemas.microsoft.com/office/powerpoint/2010/main" val="3792959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6931A8-B83C-4566-A401-A0475A3938F8}" type="datetimeFigureOut">
              <a:rPr lang="vi-VN" smtClean="0"/>
              <a:pPr/>
              <a:t>29/03/2025</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D0CDDE-1989-4E00-8E8E-116C1FEA4E19}" type="slidenum">
              <a:rPr lang="vi-VN" smtClean="0"/>
              <a:pPr/>
              <a:t>‹#›</a:t>
            </a:fld>
            <a:endParaRPr lang="vi-VN"/>
          </a:p>
        </p:txBody>
      </p:sp>
    </p:spTree>
    <p:extLst>
      <p:ext uri="{BB962C8B-B14F-4D97-AF65-F5344CB8AC3E}">
        <p14:creationId xmlns:p14="http://schemas.microsoft.com/office/powerpoint/2010/main" val="3828920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7.xml"/><Relationship Id="rId5" Type="http://schemas.openxmlformats.org/officeDocument/2006/relationships/image" Target="../media/image4.wm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ordArt 8"/>
          <p:cNvSpPr>
            <a:spLocks noChangeArrowheads="1" noChangeShapeType="1" noTextEdit="1"/>
          </p:cNvSpPr>
          <p:nvPr/>
        </p:nvSpPr>
        <p:spPr bwMode="auto">
          <a:xfrm>
            <a:off x="1361018" y="901874"/>
            <a:ext cx="9105900" cy="5561556"/>
          </a:xfrm>
          <a:prstGeom prst="rect">
            <a:avLst/>
          </a:prstGeom>
        </p:spPr>
        <p:txBody>
          <a:bodyPr spcFirstLastPara="1" wrap="none" lIns="112051" tIns="56025" rIns="112051" bIns="56025" fromWordArt="1">
            <a:prstTxWarp prst="textArchUp">
              <a:avLst>
                <a:gd name="adj" fmla="val 9368082"/>
              </a:avLst>
            </a:prstTxWarp>
          </a:bodyPr>
          <a:lstStyle/>
          <a:p>
            <a:pPr algn="ctr"/>
            <a:r>
              <a:rPr lang="en-US" sz="4400" kern="10">
                <a:ln w="9525">
                  <a:solidFill>
                    <a:srgbClr val="DAEE20"/>
                  </a:solidFill>
                  <a:round/>
                  <a:headEnd/>
                  <a:tailEnd/>
                </a:ln>
                <a:solidFill>
                  <a:srgbClr val="00CC00"/>
                </a:solidFill>
                <a:latin typeface="Times New Roman"/>
                <a:cs typeface="Times New Roman"/>
              </a:rPr>
              <a:t>Nhiệt liệt chào mừng Quý thầy cô về dự giờ thăm lớp</a:t>
            </a:r>
          </a:p>
        </p:txBody>
      </p:sp>
      <p:sp>
        <p:nvSpPr>
          <p:cNvPr id="5124" name="WordArt 9"/>
          <p:cNvSpPr>
            <a:spLocks noChangeArrowheads="1" noChangeShapeType="1" noTextEdit="1"/>
          </p:cNvSpPr>
          <p:nvPr/>
        </p:nvSpPr>
        <p:spPr bwMode="auto">
          <a:xfrm>
            <a:off x="2525185" y="3874634"/>
            <a:ext cx="7141633" cy="1131094"/>
          </a:xfrm>
          <a:prstGeom prst="rect">
            <a:avLst/>
          </a:prstGeom>
        </p:spPr>
        <p:txBody>
          <a:bodyPr wrap="none" lIns="112051" tIns="56025" rIns="112051" bIns="56025" fromWordArt="1">
            <a:prstTxWarp prst="textPlain">
              <a:avLst>
                <a:gd name="adj" fmla="val 49403"/>
              </a:avLst>
            </a:prstTxWarp>
          </a:bodyPr>
          <a:lstStyle/>
          <a:p>
            <a:pPr algn="ctr"/>
            <a:r>
              <a:rPr lang="en-US" sz="2900" kern="10">
                <a:ln w="12700">
                  <a:solidFill>
                    <a:srgbClr val="FF0000"/>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MÔN TIẾNG VIỆT</a:t>
            </a:r>
            <a:endParaRPr lang="vi-VN" sz="2900" kern="10">
              <a:ln w="12700">
                <a:solidFill>
                  <a:srgbClr val="FF0000"/>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endParaRPr>
          </a:p>
          <a:p>
            <a:pPr algn="ctr"/>
            <a:r>
              <a:rPr lang="en-US" sz="2900" kern="10">
                <a:ln w="12700">
                  <a:solidFill>
                    <a:srgbClr val="FF0000"/>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LỚP 1</a:t>
            </a:r>
          </a:p>
        </p:txBody>
      </p:sp>
      <p:pic>
        <p:nvPicPr>
          <p:cNvPr id="5125" name="Picture 13" descr="roses_swaying_back_an_a_hb"/>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665133" y="2099048"/>
            <a:ext cx="2497667" cy="1675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9"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41974" y="4797469"/>
            <a:ext cx="2433325" cy="2051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8" descr="z8298946wo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375553" y="1066"/>
            <a:ext cx="50768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z8298946wo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557585" y="6375747"/>
            <a:ext cx="5076825" cy="482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1"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142" y="25574"/>
            <a:ext cx="2846498" cy="1815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4"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0003075" y="-568890"/>
            <a:ext cx="1588721" cy="2755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6200000">
            <a:off x="537845" y="4480411"/>
            <a:ext cx="1830354" cy="290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47611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indefinite" fill="hold" grpId="0" nodeType="withEffect">
                                  <p:stCondLst>
                                    <p:cond delay="0"/>
                                  </p:stCondLst>
                                  <p:endCondLst>
                                    <p:cond evt="onNext" delay="0">
                                      <p:tgtEl>
                                        <p:sldTgt/>
                                      </p:tgtEl>
                                    </p:cond>
                                  </p:endCondLst>
                                  <p:childTnLst>
                                    <p:animClr clrSpc="hsl" dir="cw">
                                      <p:cBhvr override="childStyle">
                                        <p:cTn id="6" dur="1000" fill="hold"/>
                                        <p:tgtEl>
                                          <p:spTgt spid="3"/>
                                        </p:tgtEl>
                                        <p:attrNameLst>
                                          <p:attrName>style.color</p:attrName>
                                        </p:attrNameLst>
                                      </p:cBhvr>
                                      <p:by>
                                        <p:hsl h="-7200000" s="0" l="0"/>
                                      </p:by>
                                    </p:animClr>
                                    <p:animClr clrSpc="hsl" dir="cw">
                                      <p:cBhvr>
                                        <p:cTn id="7" dur="1000" fill="hold"/>
                                        <p:tgtEl>
                                          <p:spTgt spid="3"/>
                                        </p:tgtEl>
                                        <p:attrNameLst>
                                          <p:attrName>fillcolor</p:attrName>
                                        </p:attrNameLst>
                                      </p:cBhvr>
                                      <p:by>
                                        <p:hsl h="-7200000" s="0" l="0"/>
                                      </p:by>
                                    </p:animClr>
                                    <p:animClr clrSpc="hsl" dir="cw">
                                      <p:cBhvr>
                                        <p:cTn id="8" dur="1000" fill="hold"/>
                                        <p:tgtEl>
                                          <p:spTgt spid="3"/>
                                        </p:tgtEl>
                                        <p:attrNameLst>
                                          <p:attrName>stroke.color</p:attrName>
                                        </p:attrNameLst>
                                      </p:cBhvr>
                                      <p:by>
                                        <p:hsl h="-7200000" s="0" l="0"/>
                                      </p:by>
                                    </p:animClr>
                                    <p:set>
                                      <p:cBhvr>
                                        <p:cTn id="9" dur="1000" fill="hold"/>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809063" y="2234203"/>
            <a:ext cx="4448105" cy="1670344"/>
          </a:xfrm>
          <a:prstGeom prst="rect">
            <a:avLst/>
          </a:prstGeom>
          <a:noFill/>
        </p:spPr>
        <p:txBody>
          <a:bodyPr wrap="none" lIns="114949" tIns="57475" rIns="114949" bIns="57475">
            <a:spAutoFit/>
          </a:bodyPr>
          <a:lstStyle/>
          <a:p>
            <a:pPr algn="ctr"/>
            <a:r>
              <a:rPr lang="en-US" sz="101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Củng</a:t>
            </a:r>
            <a:r>
              <a:rPr lang="en-US" sz="101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 </a:t>
            </a:r>
            <a:r>
              <a:rPr lang="en-US" sz="101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cố</a:t>
            </a:r>
            <a:endParaRPr lang="en-US" sz="101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337861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vdoc.vn/data/image/2021/03/22/giai-bai-tap-tieng-viet-1-trang-94-95-96-97-bai-4-chu-be-chan-cuu-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3227" y="636435"/>
            <a:ext cx="9068844" cy="4887544"/>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8"/>
          <p:cNvSpPr/>
          <p:nvPr/>
        </p:nvSpPr>
        <p:spPr>
          <a:xfrm>
            <a:off x="482067" y="0"/>
            <a:ext cx="11482622" cy="608515"/>
          </a:xfrm>
          <a:prstGeom prst="rect">
            <a:avLst/>
          </a:prstGeom>
        </p:spPr>
        <p:txBody>
          <a:bodyPr wrap="square" lIns="114949" tIns="57475" rIns="114949" bIns="57475">
            <a:spAutoFit/>
          </a:bodyPr>
          <a:lstStyle/>
          <a:p>
            <a:pPr algn="ctr"/>
            <a:r>
              <a:rPr lang="vi-VN" sz="32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Quan sát tranh và nói về con người, cảnh vật trong tranh</a:t>
            </a:r>
            <a:endParaRPr lang="vi-VN" sz="32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矩形 8"/>
          <p:cNvSpPr/>
          <p:nvPr/>
        </p:nvSpPr>
        <p:spPr>
          <a:xfrm>
            <a:off x="346338" y="5523979"/>
            <a:ext cx="11482622" cy="1100958"/>
          </a:xfrm>
          <a:prstGeom prst="rect">
            <a:avLst/>
          </a:prstGeom>
        </p:spPr>
        <p:txBody>
          <a:bodyPr wrap="square" lIns="114949" tIns="57475" rIns="114949" bIns="57475">
            <a:spAutoFit/>
          </a:bodyPr>
          <a:lstStyle/>
          <a:p>
            <a:pPr algn="ctr"/>
            <a:r>
              <a:rPr lang="vi-VN" sz="3200">
                <a:latin typeface="UVnAvant-Narrow" panose="020B0500000000000000" pitchFamily="34" charset="0"/>
                <a:ea typeface="UVnAvant-Narrow" panose="020B0500000000000000" pitchFamily="34" charset="0"/>
                <a:cs typeface="UVnAvant-Narrow" panose="020B0500000000000000" pitchFamily="34" charset="0"/>
              </a:rPr>
              <a:t>Chú bé chăn cừu đang ngồi tựa lưng vào gốc cây và ngắm đàn cừu của mình</a:t>
            </a:r>
            <a:endParaRPr lang="vi-VN" sz="32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19222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sp>
        <p:nvSpPr>
          <p:cNvPr id="2" name="Rectangle 1"/>
          <p:cNvSpPr/>
          <p:nvPr/>
        </p:nvSpPr>
        <p:spPr>
          <a:xfrm>
            <a:off x="1094999" y="1270062"/>
            <a:ext cx="9703558" cy="2663982"/>
          </a:xfrm>
          <a:prstGeom prst="rect">
            <a:avLst/>
          </a:prstGeom>
          <a:noFill/>
        </p:spPr>
        <p:txBody>
          <a:bodyPr wrap="square" lIns="108377" tIns="54189" rIns="108377" bIns="54189">
            <a:spAutoFit/>
          </a:bodyPr>
          <a:lstStyle/>
          <a:p>
            <a:pPr algn="ctr"/>
            <a:r>
              <a:rPr lang="en-US" sz="94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Bài 4</a:t>
            </a:r>
          </a:p>
          <a:p>
            <a:pPr algn="ctr"/>
            <a:r>
              <a:rPr lang="en-US" sz="72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Chú bé chăn cừu</a:t>
            </a:r>
          </a:p>
        </p:txBody>
      </p:sp>
    </p:spTree>
    <p:extLst>
      <p:ext uri="{BB962C8B-B14F-4D97-AF65-F5344CB8AC3E}">
        <p14:creationId xmlns:p14="http://schemas.microsoft.com/office/powerpoint/2010/main" val="3769389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243786"/>
            <a:ext cx="10875999" cy="793181"/>
          </a:xfrm>
          <a:prstGeom prst="rect">
            <a:avLst/>
          </a:prstGeom>
        </p:spPr>
        <p:txBody>
          <a:bodyPr wrap="square" lIns="114949" tIns="57475" rIns="114949" bIns="57475">
            <a:spAutoFit/>
          </a:bodyPr>
          <a:lstStyle/>
          <a:p>
            <a:pPr algn="ctr"/>
            <a:r>
              <a:rPr lang="vi-VN" sz="44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Chú bé chăn cừu</a:t>
            </a:r>
            <a:endParaRPr lang="vi-VN" sz="44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id="{6B7F6086-6A98-4159-923E-6CD87BA5202A}"/>
              </a:ext>
            </a:extLst>
          </p:cNvPr>
          <p:cNvSpPr/>
          <p:nvPr/>
        </p:nvSpPr>
        <p:spPr>
          <a:xfrm>
            <a:off x="116991" y="106285"/>
            <a:ext cx="1825193" cy="602547"/>
          </a:xfrm>
          <a:prstGeom prst="rect">
            <a:avLst/>
          </a:prstGeom>
          <a:solidFill>
            <a:srgbClr val="00C0F6"/>
          </a:solidFill>
        </p:spPr>
        <p:txBody>
          <a:bodyPr wrap="square" lIns="93799" tIns="46900" rIns="93799" bIns="46900">
            <a:spAutoFit/>
          </a:bodyPr>
          <a:lstStyle/>
          <a:p>
            <a:r>
              <a:rPr lang="en-US" sz="3300" b="1">
                <a:latin typeface="UVnAvant-Narrow" panose="020B0500000000000000" pitchFamily="34" charset="0"/>
                <a:ea typeface="UVnAvant-Narrow" panose="020B0500000000000000" pitchFamily="34" charset="0"/>
                <a:cs typeface="UVnAvant-Narrow" panose="020B0500000000000000" pitchFamily="34" charset="0"/>
              </a:rPr>
              <a:t>2. Đọc:</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Rectangle 3"/>
          <p:cNvSpPr>
            <a:spLocks noChangeArrowheads="1"/>
          </p:cNvSpPr>
          <p:nvPr/>
        </p:nvSpPr>
        <p:spPr bwMode="auto">
          <a:xfrm>
            <a:off x="437431" y="953341"/>
            <a:ext cx="10869457"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just"/>
            <a:r>
              <a:rPr kumimoji="0" lang="en-US" altLang="en-US" sz="3000" b="0" i="0" u="none" strike="noStrike" cap="none" normalizeH="0" baseline="0">
                <a:ln>
                  <a:noFill/>
                </a:ln>
                <a:solidFill>
                  <a:schemeClr val="tx1"/>
                </a:solidFill>
                <a:effectLst/>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Có một chú bé chăn cừu thường thả cừu gần chân núi, Một hôm, thấy buồn quá, chú nghĩ ra một trò đùa cho vui. Chú giả vờ kêu toáng lên:</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 Sói! Sói! Cứu tôi với!</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Nghe tiếng kêu cứu, mấy bác nông dân đang làm việc gần đấy tức tốc chạy tới. Nhưng họ không thấy sói đâu. Thấy vậy, chú khoái chí lắm.</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Mấy hôm sau, chú lại bày trò ấy. Các bác nông dân lại chạy tới. Rồi một hôm, sói đến thật. Chú hốt hoảng kêu gào xin cứu giúp. Các bác nông dân nghĩ là chú lại lừa mình, nên vẫn thản nhiên làm việc. Thế là sói thỏa thuê ăn thịt hết cả đàn cừu.</a:t>
            </a:r>
          </a:p>
        </p:txBody>
      </p:sp>
      <p:sp>
        <p:nvSpPr>
          <p:cNvPr id="5" name="矩形 8"/>
          <p:cNvSpPr/>
          <p:nvPr/>
        </p:nvSpPr>
        <p:spPr>
          <a:xfrm>
            <a:off x="7427359" y="6342950"/>
            <a:ext cx="3879529" cy="485404"/>
          </a:xfrm>
          <a:prstGeom prst="rect">
            <a:avLst/>
          </a:prstGeom>
        </p:spPr>
        <p:txBody>
          <a:bodyPr wrap="square" lIns="114949" tIns="57475" rIns="114949" bIns="57475">
            <a:spAutoFit/>
          </a:bodyPr>
          <a:lstStyle/>
          <a:p>
            <a:pPr algn="ctr"/>
            <a:r>
              <a:rPr lang="en-US" sz="2400" i="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(Theo </a:t>
            </a:r>
            <a:r>
              <a:rPr lang="en-US" sz="2400" i="1">
                <a:solidFill>
                  <a:srgbClr val="0C0CE4"/>
                </a:solidFill>
                <a:latin typeface="UVnAvant-Narrow" panose="020B0500000000000000" pitchFamily="34" charset="0"/>
                <a:ea typeface="UVnAvant-Narrow" panose="020B0500000000000000" pitchFamily="34" charset="0"/>
                <a:cs typeface="UVnAvant-Narrow" panose="020B0500000000000000" pitchFamily="34" charset="0"/>
              </a:rPr>
              <a:t>Ê-dốp</a:t>
            </a:r>
            <a:r>
              <a:rPr lang="en-US" sz="2400" i="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a:t>
            </a:r>
            <a:endParaRPr lang="vi-VN" sz="240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774773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7F6086-6A98-4159-923E-6CD87BA5202A}"/>
              </a:ext>
            </a:extLst>
          </p:cNvPr>
          <p:cNvSpPr/>
          <p:nvPr/>
        </p:nvSpPr>
        <p:spPr>
          <a:xfrm>
            <a:off x="664046" y="1260616"/>
            <a:ext cx="2815755" cy="566741"/>
          </a:xfrm>
          <a:prstGeom prst="rect">
            <a:avLst/>
          </a:prstGeom>
          <a:solidFill>
            <a:srgbClr val="00C0F6"/>
          </a:solidFill>
        </p:spPr>
        <p:txBody>
          <a:bodyPr wrap="square" lIns="88818" tIns="44410" rIns="88818" bIns="44410">
            <a:spAutoFit/>
          </a:bodyPr>
          <a:lstStyle/>
          <a:p>
            <a:r>
              <a:rPr lang="en-US" sz="31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1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100" b="1" dirty="0" err="1">
                <a:latin typeface="UVnAvant-Narrow" panose="020B0500000000000000" pitchFamily="34" charset="0"/>
                <a:ea typeface="UVnAvant-Narrow" panose="020B0500000000000000" pitchFamily="34" charset="0"/>
                <a:cs typeface="UVnAvant-Narrow" panose="020B0500000000000000" pitchFamily="34" charset="0"/>
              </a:rPr>
              <a:t>từ</a:t>
            </a:r>
            <a:r>
              <a:rPr lang="en-US" sz="31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100" b="1" dirty="0" err="1">
                <a:latin typeface="UVnAvant-Narrow" panose="020B0500000000000000" pitchFamily="34" charset="0"/>
                <a:ea typeface="UVnAvant-Narrow" panose="020B0500000000000000" pitchFamily="34" charset="0"/>
                <a:cs typeface="UVnAvant-Narrow" panose="020B0500000000000000" pitchFamily="34" charset="0"/>
              </a:rPr>
              <a:t>khó</a:t>
            </a:r>
            <a:r>
              <a:rPr lang="en-US" sz="31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1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id="{5080F3AB-5248-4409-AD85-A7B02415419A}"/>
              </a:ext>
            </a:extLst>
          </p:cNvPr>
          <p:cNvSpPr/>
          <p:nvPr/>
        </p:nvSpPr>
        <p:spPr>
          <a:xfrm>
            <a:off x="647925" y="2088046"/>
            <a:ext cx="10249998" cy="705241"/>
          </a:xfrm>
          <a:prstGeom prst="rect">
            <a:avLst/>
          </a:prstGeom>
        </p:spPr>
        <p:txBody>
          <a:bodyPr wrap="square" lIns="88818" tIns="44410" rIns="88818" bIns="44410">
            <a:spAutoFit/>
          </a:bodyPr>
          <a:lstStyle/>
          <a:p>
            <a:pPr algn="ctr"/>
            <a:r>
              <a:rPr lang="en-US" sz="4000" b="1">
                <a:latin typeface="UVnAvant-Narrow" panose="020B0500000000000000" pitchFamily="34" charset="0"/>
                <a:ea typeface="UVnAvant-Narrow" panose="020B0500000000000000" pitchFamily="34" charset="0"/>
                <a:cs typeface="UVnAvant-Narrow" panose="020B0500000000000000" pitchFamily="34" charset="0"/>
              </a:rPr>
              <a:t>chăn cừu, kêu cứu, thản nhiên</a:t>
            </a:r>
            <a:endParaRPr lang="en-US" sz="4000" b="1"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1783645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 fill="hold"/>
                                        <p:tgtEl>
                                          <p:spTgt spid="3"/>
                                        </p:tgtEl>
                                        <p:attrNameLst>
                                          <p:attrName>ppt_x</p:attrName>
                                        </p:attrNameLst>
                                      </p:cBhvr>
                                      <p:tavLst>
                                        <p:tav tm="0">
                                          <p:val>
                                            <p:strVal val="#ppt_x"/>
                                          </p:val>
                                        </p:tav>
                                        <p:tav tm="100000">
                                          <p:val>
                                            <p:strVal val="#ppt_x"/>
                                          </p:val>
                                        </p:tav>
                                      </p:tavLst>
                                    </p:anim>
                                    <p:anim calcmode="lin" valueType="num">
                                      <p:cBhvr additive="base">
                                        <p:cTn id="14" dur="1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243786"/>
            <a:ext cx="10875999" cy="793181"/>
          </a:xfrm>
          <a:prstGeom prst="rect">
            <a:avLst/>
          </a:prstGeom>
        </p:spPr>
        <p:txBody>
          <a:bodyPr wrap="square" lIns="114949" tIns="57475" rIns="114949" bIns="57475">
            <a:spAutoFit/>
          </a:bodyPr>
          <a:lstStyle/>
          <a:p>
            <a:pPr algn="ctr"/>
            <a:r>
              <a:rPr lang="vi-VN" sz="44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Chú bé chăn cừu</a:t>
            </a:r>
            <a:endParaRPr lang="vi-VN" sz="44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id="{6B7F6086-6A98-4159-923E-6CD87BA5202A}"/>
              </a:ext>
            </a:extLst>
          </p:cNvPr>
          <p:cNvSpPr/>
          <p:nvPr/>
        </p:nvSpPr>
        <p:spPr>
          <a:xfrm>
            <a:off x="116991" y="106285"/>
            <a:ext cx="1825193" cy="602547"/>
          </a:xfrm>
          <a:prstGeom prst="rect">
            <a:avLst/>
          </a:prstGeom>
          <a:solidFill>
            <a:srgbClr val="00C0F6"/>
          </a:solidFill>
        </p:spPr>
        <p:txBody>
          <a:bodyPr wrap="square" lIns="93799" tIns="46900" rIns="93799" bIns="46900">
            <a:spAutoFit/>
          </a:bodyPr>
          <a:lstStyle/>
          <a:p>
            <a:r>
              <a:rPr lang="en-US" sz="3300" b="1">
                <a:latin typeface="UVnAvant-Narrow" panose="020B0500000000000000" pitchFamily="34" charset="0"/>
                <a:ea typeface="UVnAvant-Narrow" panose="020B0500000000000000" pitchFamily="34" charset="0"/>
                <a:cs typeface="UVnAvant-Narrow" panose="020B0500000000000000" pitchFamily="34" charset="0"/>
              </a:rPr>
              <a:t>2. Đọc:</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Rectangle 3"/>
          <p:cNvSpPr>
            <a:spLocks noChangeArrowheads="1"/>
          </p:cNvSpPr>
          <p:nvPr/>
        </p:nvSpPr>
        <p:spPr bwMode="auto">
          <a:xfrm>
            <a:off x="437431" y="953341"/>
            <a:ext cx="10869457"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just"/>
            <a:r>
              <a:rPr kumimoji="0" lang="en-US" altLang="en-US" sz="3000" b="0" i="0" u="none" strike="noStrike" cap="none" normalizeH="0" baseline="0">
                <a:ln>
                  <a:noFill/>
                </a:ln>
                <a:solidFill>
                  <a:schemeClr val="tx1"/>
                </a:solidFill>
                <a:effectLst/>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Có một chú bé chăn cừu thường thả cừu gần chân núi, Một hôm, thấy buồn quá, chú nghĩ ra một trò đùa cho vui. Chú giả vờ kêu toáng lên:</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 Sói! Sói! Cứu tôi với!</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Nghe tiếng kêu cứu, mấy bác nông dân đang làm việc gần đấy tức tốc chạy tới. Nhưng họ không thấy sói đâu. Thấy vậy, chú khoái chí lắm.</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Mấy hôm sau, chú lại bày trò ấy. Các bác nông dân lại chạy tới. Rồi một hôm, sói đến thật. Chú hốt hoảng kêu gào xin cứu giúp. Các bác nông dân nghĩ là chú lại lừa mình, nên vẫn thản nhiên làm việc. Thế là sói thỏa thuê ăn thịt hết cả đàn cừu.</a:t>
            </a:r>
          </a:p>
        </p:txBody>
      </p:sp>
      <p:sp>
        <p:nvSpPr>
          <p:cNvPr id="5" name="矩形 8"/>
          <p:cNvSpPr/>
          <p:nvPr/>
        </p:nvSpPr>
        <p:spPr>
          <a:xfrm>
            <a:off x="7427359" y="6342950"/>
            <a:ext cx="3879529" cy="485404"/>
          </a:xfrm>
          <a:prstGeom prst="rect">
            <a:avLst/>
          </a:prstGeom>
        </p:spPr>
        <p:txBody>
          <a:bodyPr wrap="square" lIns="114949" tIns="57475" rIns="114949" bIns="57475">
            <a:spAutoFit/>
          </a:bodyPr>
          <a:lstStyle/>
          <a:p>
            <a:pPr algn="ctr"/>
            <a:r>
              <a:rPr lang="en-US" sz="2400" i="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(Theo </a:t>
            </a:r>
            <a:r>
              <a:rPr lang="en-US" sz="2400" i="1">
                <a:solidFill>
                  <a:srgbClr val="0C0CE4"/>
                </a:solidFill>
                <a:latin typeface="UVnAvant-Narrow" panose="020B0500000000000000" pitchFamily="34" charset="0"/>
                <a:ea typeface="UVnAvant-Narrow" panose="020B0500000000000000" pitchFamily="34" charset="0"/>
                <a:cs typeface="UVnAvant-Narrow" panose="020B0500000000000000" pitchFamily="34" charset="0"/>
              </a:rPr>
              <a:t>Ê-dốp</a:t>
            </a:r>
            <a:r>
              <a:rPr lang="en-US" sz="2400" i="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a:t>
            </a:r>
            <a:endParaRPr lang="vi-VN" sz="240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185669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6F8C6F7-2230-4996-B182-71DFC6DFBB99}"/>
              </a:ext>
            </a:extLst>
          </p:cNvPr>
          <p:cNvSpPr/>
          <p:nvPr/>
        </p:nvSpPr>
        <p:spPr>
          <a:xfrm>
            <a:off x="346182" y="1417213"/>
            <a:ext cx="3382857"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câu</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dài</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TextBox 2">
            <a:extLst>
              <a:ext uri="{FF2B5EF4-FFF2-40B4-BE49-F238E27FC236}">
                <a16:creationId xmlns:a16="http://schemas.microsoft.com/office/drawing/2014/main" id="{5430A8A0-6C21-4A8A-99D0-B59C6BEC7471}"/>
              </a:ext>
            </a:extLst>
          </p:cNvPr>
          <p:cNvSpPr txBox="1"/>
          <p:nvPr/>
        </p:nvSpPr>
        <p:spPr>
          <a:xfrm>
            <a:off x="608988" y="2182260"/>
            <a:ext cx="10738364" cy="1202712"/>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vi-VN" sz="3600">
                <a:latin typeface="UVnAvant-Narrow" panose="020B0500000000000000" pitchFamily="34" charset="0"/>
                <a:ea typeface="UVnAvant-Narrow" panose="020B0500000000000000" pitchFamily="34" charset="0"/>
                <a:cs typeface="UVnAvant-Narrow" panose="020B0500000000000000" pitchFamily="34" charset="0"/>
              </a:rPr>
              <a:t>Nghe tiếng kêu cứu, mấy bác nông dân đang làm việc gần đấy tức tốc chạy tới.</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5" name="Straight Connector 4"/>
          <p:cNvCxnSpPr/>
          <p:nvPr/>
        </p:nvCxnSpPr>
        <p:spPr>
          <a:xfrm flipH="1">
            <a:off x="6313118" y="2257416"/>
            <a:ext cx="150312" cy="5108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5840384" y="2818384"/>
            <a:ext cx="150312" cy="5108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430A8A0-6C21-4A8A-99D0-B59C6BEC7471}"/>
              </a:ext>
            </a:extLst>
          </p:cNvPr>
          <p:cNvSpPr txBox="1"/>
          <p:nvPr/>
        </p:nvSpPr>
        <p:spPr>
          <a:xfrm>
            <a:off x="596462" y="3435076"/>
            <a:ext cx="10738364" cy="1202712"/>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vi-VN" sz="3600">
                <a:latin typeface="UVnAvant-Narrow" panose="020B0500000000000000" pitchFamily="34" charset="0"/>
                <a:ea typeface="UVnAvant-Narrow" panose="020B0500000000000000" pitchFamily="34" charset="0"/>
                <a:cs typeface="UVnAvant-Narrow" panose="020B0500000000000000" pitchFamily="34" charset="0"/>
              </a:rPr>
              <a:t>Các bác nông dân nghĩ là chú lại lừa mình, nên vẫn thản nhiên làm việc.</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8" name="Straight Connector 7"/>
          <p:cNvCxnSpPr/>
          <p:nvPr/>
        </p:nvCxnSpPr>
        <p:spPr>
          <a:xfrm flipH="1">
            <a:off x="7439231" y="3524337"/>
            <a:ext cx="150312" cy="5108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11222092" y="3525596"/>
            <a:ext cx="150312" cy="51083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0384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243786"/>
            <a:ext cx="10875999" cy="793181"/>
          </a:xfrm>
          <a:prstGeom prst="rect">
            <a:avLst/>
          </a:prstGeom>
        </p:spPr>
        <p:txBody>
          <a:bodyPr wrap="square" lIns="114949" tIns="57475" rIns="114949" bIns="57475">
            <a:spAutoFit/>
          </a:bodyPr>
          <a:lstStyle/>
          <a:p>
            <a:pPr algn="ctr"/>
            <a:r>
              <a:rPr lang="vi-VN" sz="44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Chú bé chăn cừu</a:t>
            </a:r>
            <a:endParaRPr lang="vi-VN" sz="440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id="{6B7F6086-6A98-4159-923E-6CD87BA5202A}"/>
              </a:ext>
            </a:extLst>
          </p:cNvPr>
          <p:cNvSpPr/>
          <p:nvPr/>
        </p:nvSpPr>
        <p:spPr>
          <a:xfrm>
            <a:off x="116991" y="106285"/>
            <a:ext cx="1825193" cy="602547"/>
          </a:xfrm>
          <a:prstGeom prst="rect">
            <a:avLst/>
          </a:prstGeom>
          <a:solidFill>
            <a:srgbClr val="00C0F6"/>
          </a:solidFill>
        </p:spPr>
        <p:txBody>
          <a:bodyPr wrap="square" lIns="93799" tIns="46900" rIns="93799" bIns="46900">
            <a:spAutoFit/>
          </a:bodyPr>
          <a:lstStyle/>
          <a:p>
            <a:r>
              <a:rPr lang="en-US" sz="3300" b="1">
                <a:latin typeface="UVnAvant-Narrow" panose="020B0500000000000000" pitchFamily="34" charset="0"/>
                <a:ea typeface="UVnAvant-Narrow" panose="020B0500000000000000" pitchFamily="34" charset="0"/>
                <a:cs typeface="UVnAvant-Narrow" panose="020B0500000000000000" pitchFamily="34" charset="0"/>
              </a:rPr>
              <a:t>2. Đọc:</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Rectangle 3"/>
          <p:cNvSpPr>
            <a:spLocks noChangeArrowheads="1"/>
          </p:cNvSpPr>
          <p:nvPr/>
        </p:nvSpPr>
        <p:spPr bwMode="auto">
          <a:xfrm>
            <a:off x="437431" y="953341"/>
            <a:ext cx="10869457"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just"/>
            <a:r>
              <a:rPr kumimoji="0" lang="en-US" altLang="en-US" sz="3000" b="0" i="0" u="none" strike="noStrike" cap="none" normalizeH="0" baseline="0">
                <a:ln>
                  <a:noFill/>
                </a:ln>
                <a:solidFill>
                  <a:schemeClr val="tx1"/>
                </a:solidFill>
                <a:effectLst/>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Có một chú bé chăn cừu thường thả cừu gần chân núi, Một hôm, thấy buồn quá, chú nghĩ ra một trò đùa cho vui. Chú giả vờ kêu toáng lên:</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 Sói! Sói! Cứu tôi với!</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Nghe tiếng kêu cứu, mấy bác nông dân đang làm việc gần đấy tức tốc chạy tới. Nhưng họ không thấy sói đâu. Thấy vậy, chú khoái chí lắm.</a:t>
            </a:r>
          </a:p>
          <a:p>
            <a:pPr algn="just"/>
            <a:r>
              <a:rPr lang="en-US" sz="3000">
                <a:latin typeface="UVnAvant-Narrow" panose="020B0500000000000000" pitchFamily="34" charset="0"/>
                <a:ea typeface="UVnAvant-Narrow" panose="020B0500000000000000" pitchFamily="34" charset="0"/>
                <a:cs typeface="UVnAvant-Narrow" panose="020B0500000000000000" pitchFamily="34" charset="0"/>
              </a:rPr>
              <a:t>      </a:t>
            </a:r>
            <a:r>
              <a:rPr lang="vi-VN" sz="3000">
                <a:latin typeface="UVnAvant-Narrow" panose="020B0500000000000000" pitchFamily="34" charset="0"/>
                <a:ea typeface="UVnAvant-Narrow" panose="020B0500000000000000" pitchFamily="34" charset="0"/>
                <a:cs typeface="UVnAvant-Narrow" panose="020B0500000000000000" pitchFamily="34" charset="0"/>
              </a:rPr>
              <a:t>Mấy hôm sau, chú lại bày trò ấy. Các bác nông dân lại chạy tới. Rồi một hôm, sói đến thật. Chú hốt hoảng kêu gào xin cứu giúp. Các bác nông dân nghĩ là chú lại lừa mình, nên vẫn thản nhiên làm việc. Thế là sói thỏa thuê ăn thịt hết cả đàn cừu.</a:t>
            </a:r>
          </a:p>
        </p:txBody>
      </p:sp>
      <p:sp>
        <p:nvSpPr>
          <p:cNvPr id="5" name="矩形 8"/>
          <p:cNvSpPr/>
          <p:nvPr/>
        </p:nvSpPr>
        <p:spPr>
          <a:xfrm>
            <a:off x="7427359" y="6342950"/>
            <a:ext cx="3879529" cy="485404"/>
          </a:xfrm>
          <a:prstGeom prst="rect">
            <a:avLst/>
          </a:prstGeom>
        </p:spPr>
        <p:txBody>
          <a:bodyPr wrap="square" lIns="114949" tIns="57475" rIns="114949" bIns="57475">
            <a:spAutoFit/>
          </a:bodyPr>
          <a:lstStyle/>
          <a:p>
            <a:pPr algn="ctr"/>
            <a:r>
              <a:rPr lang="en-US" sz="2400" i="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(Theo </a:t>
            </a:r>
            <a:r>
              <a:rPr lang="en-US" sz="2400" i="1">
                <a:solidFill>
                  <a:srgbClr val="0C0CE4"/>
                </a:solidFill>
                <a:latin typeface="UVnAvant-Narrow" panose="020B0500000000000000" pitchFamily="34" charset="0"/>
                <a:ea typeface="UVnAvant-Narrow" panose="020B0500000000000000" pitchFamily="34" charset="0"/>
                <a:cs typeface="UVnAvant-Narrow" panose="020B0500000000000000" pitchFamily="34" charset="0"/>
              </a:rPr>
              <a:t>Ê-dốp</a:t>
            </a:r>
            <a:r>
              <a:rPr lang="en-US" sz="2400" i="1">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a:t>
            </a:r>
            <a:endParaRPr lang="vi-VN" sz="240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Oval 5"/>
          <p:cNvSpPr/>
          <p:nvPr/>
        </p:nvSpPr>
        <p:spPr>
          <a:xfrm>
            <a:off x="461501" y="1039428"/>
            <a:ext cx="470029" cy="449037"/>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b="1">
                <a:solidFill>
                  <a:schemeClr val="tx1"/>
                </a:solidFill>
              </a:rPr>
              <a:t>1</a:t>
            </a:r>
          </a:p>
        </p:txBody>
      </p:sp>
      <p:sp>
        <p:nvSpPr>
          <p:cNvPr id="7" name="Oval 6"/>
          <p:cNvSpPr/>
          <p:nvPr/>
        </p:nvSpPr>
        <p:spPr>
          <a:xfrm>
            <a:off x="445609" y="4204957"/>
            <a:ext cx="470029" cy="449037"/>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b="1">
                <a:solidFill>
                  <a:schemeClr val="tx1"/>
                </a:solidFill>
              </a:rPr>
              <a:t>2</a:t>
            </a:r>
          </a:p>
        </p:txBody>
      </p:sp>
    </p:spTree>
    <p:extLst>
      <p:ext uri="{BB962C8B-B14F-4D97-AF65-F5344CB8AC3E}">
        <p14:creationId xmlns:p14="http://schemas.microsoft.com/office/powerpoint/2010/main" val="5405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7"/>
                                        </p:tgtEl>
                                      </p:cBhvr>
                                    </p:animEffect>
                                    <p:set>
                                      <p:cBhvr>
                                        <p:cTn id="1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7F6086-6A98-4159-923E-6CD87BA5202A}"/>
              </a:ext>
            </a:extLst>
          </p:cNvPr>
          <p:cNvSpPr/>
          <p:nvPr/>
        </p:nvSpPr>
        <p:spPr>
          <a:xfrm>
            <a:off x="592898" y="396475"/>
            <a:ext cx="3340095" cy="602547"/>
          </a:xfrm>
          <a:prstGeom prst="rect">
            <a:avLst/>
          </a:prstGeom>
          <a:solidFill>
            <a:srgbClr val="00C0F6"/>
          </a:solidFill>
        </p:spPr>
        <p:txBody>
          <a:bodyPr wrap="square" lIns="93799" tIns="46900" rIns="93799" bIns="46900">
            <a:spAutoFit/>
          </a:bodyPr>
          <a:lstStyle/>
          <a:p>
            <a:r>
              <a:rPr lang="en-US" sz="3300" b="1">
                <a:latin typeface="UVnAvant-Narrow" panose="020B0500000000000000" pitchFamily="34" charset="0"/>
                <a:ea typeface="UVnAvant-Narrow" panose="020B0500000000000000" pitchFamily="34" charset="0"/>
                <a:cs typeface="UVnAvant-Narrow" panose="020B0500000000000000" pitchFamily="34" charset="0"/>
              </a:rPr>
              <a:t>Giải nghĩa từ:</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id="{5080F3AB-5248-4409-AD85-A7B02415419A}"/>
              </a:ext>
            </a:extLst>
          </p:cNvPr>
          <p:cNvSpPr/>
          <p:nvPr/>
        </p:nvSpPr>
        <p:spPr>
          <a:xfrm>
            <a:off x="583475" y="1223902"/>
            <a:ext cx="2639843" cy="648714"/>
          </a:xfrm>
          <a:prstGeom prst="rect">
            <a:avLst/>
          </a:prstGeom>
        </p:spPr>
        <p:txBody>
          <a:bodyPr wrap="square" lIns="93799" tIns="46900" rIns="93799" bIns="46900">
            <a:spAutoFit/>
          </a:bodyPr>
          <a:lstStyle/>
          <a:p>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tức tốc:</a:t>
            </a:r>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4" name="Rectangle 3">
            <a:extLst>
              <a:ext uri="{FF2B5EF4-FFF2-40B4-BE49-F238E27FC236}">
                <a16:creationId xmlns:a16="http://schemas.microsoft.com/office/drawing/2014/main" id="{5080F3AB-5248-4409-AD85-A7B02415419A}"/>
              </a:ext>
            </a:extLst>
          </p:cNvPr>
          <p:cNvSpPr/>
          <p:nvPr/>
        </p:nvSpPr>
        <p:spPr>
          <a:xfrm>
            <a:off x="2557567" y="1278494"/>
            <a:ext cx="8593375" cy="587159"/>
          </a:xfrm>
          <a:prstGeom prst="rect">
            <a:avLst/>
          </a:prstGeom>
        </p:spPr>
        <p:txBody>
          <a:bodyPr wrap="square" lIns="93799" tIns="46900" rIns="93799" bIns="46900">
            <a:spAutoFit/>
          </a:bodyPr>
          <a:lstStyle/>
          <a:p>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200">
                <a:latin typeface="UVnAvant-Narrow" panose="020B0500000000000000" pitchFamily="34" charset="0"/>
                <a:ea typeface="UVnAvant-Narrow" panose="020B0500000000000000" pitchFamily="34" charset="0"/>
                <a:cs typeface="UVnAvant-Narrow" panose="020B0500000000000000" pitchFamily="34" charset="0"/>
              </a:rPr>
              <a:t>làm một việc gì đó ngay lập tức.</a:t>
            </a:r>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2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Rectangle 4">
            <a:extLst>
              <a:ext uri="{FF2B5EF4-FFF2-40B4-BE49-F238E27FC236}">
                <a16:creationId xmlns:a16="http://schemas.microsoft.com/office/drawing/2014/main" id="{5080F3AB-5248-4409-AD85-A7B02415419A}"/>
              </a:ext>
            </a:extLst>
          </p:cNvPr>
          <p:cNvSpPr/>
          <p:nvPr/>
        </p:nvSpPr>
        <p:spPr>
          <a:xfrm>
            <a:off x="583474" y="1974558"/>
            <a:ext cx="2908084" cy="648714"/>
          </a:xfrm>
          <a:prstGeom prst="rect">
            <a:avLst/>
          </a:prstGeom>
        </p:spPr>
        <p:txBody>
          <a:bodyPr wrap="square" lIns="93799" tIns="46900" rIns="93799" bIns="46900">
            <a:spAutoFit/>
          </a:bodyPr>
          <a:lstStyle/>
          <a:p>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thản nhiên:</a:t>
            </a:r>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Rectangle 5">
            <a:extLst>
              <a:ext uri="{FF2B5EF4-FFF2-40B4-BE49-F238E27FC236}">
                <a16:creationId xmlns:a16="http://schemas.microsoft.com/office/drawing/2014/main" id="{5080F3AB-5248-4409-AD85-A7B02415419A}"/>
              </a:ext>
            </a:extLst>
          </p:cNvPr>
          <p:cNvSpPr/>
          <p:nvPr/>
        </p:nvSpPr>
        <p:spPr>
          <a:xfrm>
            <a:off x="3223318" y="2027166"/>
            <a:ext cx="8100211" cy="1079601"/>
          </a:xfrm>
          <a:prstGeom prst="rect">
            <a:avLst/>
          </a:prstGeom>
        </p:spPr>
        <p:txBody>
          <a:bodyPr wrap="square" lIns="93799" tIns="46900" rIns="93799" bIns="46900">
            <a:spAutoFit/>
          </a:bodyPr>
          <a:lstStyle/>
          <a:p>
            <a:pPr algn="just"/>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200">
                <a:latin typeface="UVnAvant-Narrow" panose="020B0500000000000000" pitchFamily="34" charset="0"/>
                <a:ea typeface="UVnAvant-Narrow" panose="020B0500000000000000" pitchFamily="34" charset="0"/>
                <a:cs typeface="UVnAvant-Narrow" panose="020B0500000000000000" pitchFamily="34" charset="0"/>
              </a:rPr>
              <a:t>có vẻ tự nhiên như bình thường, coi như không có chuyện gì.</a:t>
            </a:r>
            <a:endParaRPr lang="en-US" sz="32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Rectangle 6">
            <a:extLst>
              <a:ext uri="{FF2B5EF4-FFF2-40B4-BE49-F238E27FC236}">
                <a16:creationId xmlns:a16="http://schemas.microsoft.com/office/drawing/2014/main" id="{5080F3AB-5248-4409-AD85-A7B02415419A}"/>
              </a:ext>
            </a:extLst>
          </p:cNvPr>
          <p:cNvSpPr/>
          <p:nvPr/>
        </p:nvSpPr>
        <p:spPr>
          <a:xfrm>
            <a:off x="592898" y="3196759"/>
            <a:ext cx="2898660" cy="648714"/>
          </a:xfrm>
          <a:prstGeom prst="rect">
            <a:avLst/>
          </a:prstGeom>
        </p:spPr>
        <p:txBody>
          <a:bodyPr wrap="square" lIns="93799" tIns="46900" rIns="93799" bIns="46900">
            <a:spAutoFit/>
          </a:bodyPr>
          <a:lstStyle/>
          <a:p>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6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thỏa thuê:</a:t>
            </a:r>
            <a:r>
              <a:rPr lang="en-US" sz="3500">
                <a:solidFill>
                  <a:srgbClr val="0000FF"/>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a16="http://schemas.microsoft.com/office/drawing/2014/main" id="{5080F3AB-5248-4409-AD85-A7B02415419A}"/>
              </a:ext>
            </a:extLst>
          </p:cNvPr>
          <p:cNvSpPr/>
          <p:nvPr/>
        </p:nvSpPr>
        <p:spPr>
          <a:xfrm>
            <a:off x="3109909" y="3249107"/>
            <a:ext cx="8484197" cy="587159"/>
          </a:xfrm>
          <a:prstGeom prst="rect">
            <a:avLst/>
          </a:prstGeom>
        </p:spPr>
        <p:txBody>
          <a:bodyPr wrap="square" lIns="93799" tIns="46900" rIns="93799" bIns="46900">
            <a:spAutoFit/>
          </a:bodyPr>
          <a:lstStyle/>
          <a:p>
            <a:pPr algn="just"/>
            <a:r>
              <a:rPr lang="en-US" sz="32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200">
                <a:latin typeface="UVnAvant-Narrow" panose="020B0500000000000000" pitchFamily="34" charset="0"/>
                <a:ea typeface="UVnAvant-Narrow" panose="020B0500000000000000" pitchFamily="34" charset="0"/>
                <a:cs typeface="UVnAvant-Narrow" panose="020B0500000000000000" pitchFamily="34" charset="0"/>
              </a:rPr>
              <a:t>rất thỏa, được tha hồ như ý muốn.</a:t>
            </a:r>
            <a:endParaRPr lang="en-US" sz="32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27277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 fill="hold"/>
                                        <p:tgtEl>
                                          <p:spTgt spid="3"/>
                                        </p:tgtEl>
                                        <p:attrNameLst>
                                          <p:attrName>ppt_x</p:attrName>
                                        </p:attrNameLst>
                                      </p:cBhvr>
                                      <p:tavLst>
                                        <p:tav tm="0">
                                          <p:val>
                                            <p:strVal val="#ppt_x"/>
                                          </p:val>
                                        </p:tav>
                                        <p:tav tm="100000">
                                          <p:val>
                                            <p:strVal val="#ppt_x"/>
                                          </p:val>
                                        </p:tav>
                                      </p:tavLst>
                                    </p:anim>
                                    <p:anim calcmode="lin" valueType="num">
                                      <p:cBhvr additive="base">
                                        <p:cTn id="14"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10" fill="hold"/>
                                        <p:tgtEl>
                                          <p:spTgt spid="4"/>
                                        </p:tgtEl>
                                        <p:attrNameLst>
                                          <p:attrName>ppt_x</p:attrName>
                                        </p:attrNameLst>
                                      </p:cBhvr>
                                      <p:tavLst>
                                        <p:tav tm="0">
                                          <p:val>
                                            <p:strVal val="#ppt_x"/>
                                          </p:val>
                                        </p:tav>
                                        <p:tav tm="100000">
                                          <p:val>
                                            <p:strVal val="#ppt_x"/>
                                          </p:val>
                                        </p:tav>
                                      </p:tavLst>
                                    </p:anim>
                                    <p:anim calcmode="lin" valueType="num">
                                      <p:cBhvr additive="base">
                                        <p:cTn id="20" dur="1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10" fill="hold"/>
                                        <p:tgtEl>
                                          <p:spTgt spid="5"/>
                                        </p:tgtEl>
                                        <p:attrNameLst>
                                          <p:attrName>ppt_x</p:attrName>
                                        </p:attrNameLst>
                                      </p:cBhvr>
                                      <p:tavLst>
                                        <p:tav tm="0">
                                          <p:val>
                                            <p:strVal val="#ppt_x"/>
                                          </p:val>
                                        </p:tav>
                                        <p:tav tm="100000">
                                          <p:val>
                                            <p:strVal val="#ppt_x"/>
                                          </p:val>
                                        </p:tav>
                                      </p:tavLst>
                                    </p:anim>
                                    <p:anim calcmode="lin" valueType="num">
                                      <p:cBhvr additive="base">
                                        <p:cTn id="26" dur="1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10" fill="hold"/>
                                        <p:tgtEl>
                                          <p:spTgt spid="6"/>
                                        </p:tgtEl>
                                        <p:attrNameLst>
                                          <p:attrName>ppt_x</p:attrName>
                                        </p:attrNameLst>
                                      </p:cBhvr>
                                      <p:tavLst>
                                        <p:tav tm="0">
                                          <p:val>
                                            <p:strVal val="#ppt_x"/>
                                          </p:val>
                                        </p:tav>
                                        <p:tav tm="100000">
                                          <p:val>
                                            <p:strVal val="#ppt_x"/>
                                          </p:val>
                                        </p:tav>
                                      </p:tavLst>
                                    </p:anim>
                                    <p:anim calcmode="lin" valueType="num">
                                      <p:cBhvr additive="base">
                                        <p:cTn id="32" dur="1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10" fill="hold"/>
                                        <p:tgtEl>
                                          <p:spTgt spid="7"/>
                                        </p:tgtEl>
                                        <p:attrNameLst>
                                          <p:attrName>ppt_x</p:attrName>
                                        </p:attrNameLst>
                                      </p:cBhvr>
                                      <p:tavLst>
                                        <p:tav tm="0">
                                          <p:val>
                                            <p:strVal val="#ppt_x"/>
                                          </p:val>
                                        </p:tav>
                                        <p:tav tm="100000">
                                          <p:val>
                                            <p:strVal val="#ppt_x"/>
                                          </p:val>
                                        </p:tav>
                                      </p:tavLst>
                                    </p:anim>
                                    <p:anim calcmode="lin" valueType="num">
                                      <p:cBhvr additive="base">
                                        <p:cTn id="38" dur="1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10" fill="hold"/>
                                        <p:tgtEl>
                                          <p:spTgt spid="8"/>
                                        </p:tgtEl>
                                        <p:attrNameLst>
                                          <p:attrName>ppt_x</p:attrName>
                                        </p:attrNameLst>
                                      </p:cBhvr>
                                      <p:tavLst>
                                        <p:tav tm="0">
                                          <p:val>
                                            <p:strVal val="#ppt_x"/>
                                          </p:val>
                                        </p:tav>
                                        <p:tav tm="100000">
                                          <p:val>
                                            <p:strVal val="#ppt_x"/>
                                          </p:val>
                                        </p:tav>
                                      </p:tavLst>
                                    </p:anim>
                                    <p:anim calcmode="lin" valueType="num">
                                      <p:cBhvr additive="base">
                                        <p:cTn id="44" dur="1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6" grpId="0"/>
      <p:bldP spid="7"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2745</TotalTime>
  <Words>645</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UVnAvant-Narrow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MT Tam Hang</dc:creator>
  <cp:lastModifiedBy>PC</cp:lastModifiedBy>
  <cp:revision>495</cp:revision>
  <dcterms:created xsi:type="dcterms:W3CDTF">2020-11-15T00:36:03Z</dcterms:created>
  <dcterms:modified xsi:type="dcterms:W3CDTF">2025-03-29T09:30:30Z</dcterms:modified>
</cp:coreProperties>
</file>