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78" r:id="rId2"/>
    <p:sldId id="390" r:id="rId3"/>
    <p:sldId id="391" r:id="rId4"/>
    <p:sldId id="392" r:id="rId5"/>
    <p:sldId id="393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C0CE4"/>
    <a:srgbClr val="F42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hông có Kiểu, Lưới Bảng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434" autoAdjust="0"/>
  </p:normalViewPr>
  <p:slideViewPr>
    <p:cSldViewPr snapToGrid="0">
      <p:cViewPr varScale="1">
        <p:scale>
          <a:sx n="79" d="100"/>
          <a:sy n="79" d="100"/>
        </p:scale>
        <p:origin x="864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AF463-CE98-4D74-889D-AB02CFDDC784}" type="datetimeFigureOut">
              <a:rPr lang="vi-VN" smtClean="0"/>
              <a:t>29/03/2025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B06B9-F5A2-4FD6-9F42-821CB5FAA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903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185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07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100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483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674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363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10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02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554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39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295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892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8"/>
          <p:cNvSpPr>
            <a:spLocks noChangeArrowheads="1" noChangeShapeType="1" noTextEdit="1"/>
          </p:cNvSpPr>
          <p:nvPr/>
        </p:nvSpPr>
        <p:spPr bwMode="auto">
          <a:xfrm>
            <a:off x="1361018" y="901874"/>
            <a:ext cx="9105900" cy="5561556"/>
          </a:xfrm>
          <a:prstGeom prst="rect">
            <a:avLst/>
          </a:prstGeom>
        </p:spPr>
        <p:txBody>
          <a:bodyPr spcFirstLastPara="1" wrap="none" lIns="112051" tIns="56025" rIns="112051" bIns="56025" fromWordArt="1">
            <a:prstTxWarp prst="textArchUp">
              <a:avLst>
                <a:gd name="adj" fmla="val 9368082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DAEE2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/>
                <a:cs typeface="Times New Roman"/>
              </a:rPr>
              <a:t>Nhiệt liệt chào mừng Quý thầy cô về dự giờ thăm lớp</a:t>
            </a:r>
          </a:p>
        </p:txBody>
      </p:sp>
      <p:sp>
        <p:nvSpPr>
          <p:cNvPr id="5124" name="WordArt 9"/>
          <p:cNvSpPr>
            <a:spLocks noChangeArrowheads="1" noChangeShapeType="1" noTextEdit="1"/>
          </p:cNvSpPr>
          <p:nvPr/>
        </p:nvSpPr>
        <p:spPr bwMode="auto">
          <a:xfrm>
            <a:off x="2525185" y="3874634"/>
            <a:ext cx="7141633" cy="1131094"/>
          </a:xfrm>
          <a:prstGeom prst="rect">
            <a:avLst/>
          </a:prstGeom>
        </p:spPr>
        <p:txBody>
          <a:bodyPr wrap="none" lIns="112051" tIns="56025" rIns="112051" bIns="56025" fromWordArt="1">
            <a:prstTxWarp prst="textPlain">
              <a:avLst>
                <a:gd name="adj" fmla="val 49403"/>
              </a:avLst>
            </a:prstTxWarp>
          </a:bodyPr>
          <a:lstStyle/>
          <a:p>
            <a:pPr algn="ctr"/>
            <a:r>
              <a:rPr lang="en-US" sz="29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TIẾNG VIỆT</a:t>
            </a:r>
            <a:endParaRPr lang="vi-VN" sz="29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29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1</a:t>
            </a:r>
          </a:p>
        </p:txBody>
      </p:sp>
      <p:pic>
        <p:nvPicPr>
          <p:cNvPr id="5125" name="Picture 13" descr="roses_swaying_back_an_a_h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133" y="2099048"/>
            <a:ext cx="2497667" cy="1675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974" y="4797469"/>
            <a:ext cx="2433325" cy="2051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z8298946wo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553" y="1066"/>
            <a:ext cx="50768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z8298946wo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57585" y="6375747"/>
            <a:ext cx="5076825" cy="48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1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42" y="25574"/>
            <a:ext cx="2846498" cy="181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03075" y="-568890"/>
            <a:ext cx="1588721" cy="2755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37845" y="4480411"/>
            <a:ext cx="1830354" cy="290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76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93686" y="1449659"/>
            <a:ext cx="10829843" cy="1572044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 algn="just"/>
            <a:r>
              <a:rPr lang="en-US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       </a:t>
            </a:r>
            <a:r>
              <a:rPr lang="vi-VN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Một hôm, sói đến thật. Chú bé hốt hoảng xin cứu giúp. Các bác nông dân nghĩ là chú nói dối, nên vẫn thản nhiên làm việc.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7F6086-6A98-4159-923E-6CD87BA5202A}"/>
              </a:ext>
            </a:extLst>
          </p:cNvPr>
          <p:cNvSpPr/>
          <p:nvPr/>
        </p:nvSpPr>
        <p:spPr>
          <a:xfrm>
            <a:off x="493686" y="504115"/>
            <a:ext cx="3155948" cy="648714"/>
          </a:xfrm>
          <a:prstGeom prst="rect">
            <a:avLst/>
          </a:prstGeom>
          <a:solidFill>
            <a:srgbClr val="00C0F6"/>
          </a:solidFill>
        </p:spPr>
        <p:txBody>
          <a:bodyPr wrap="square" lIns="93799" tIns="46900" rIns="93799" bIns="46900">
            <a:spAutoFit/>
          </a:bodyPr>
          <a:lstStyle/>
          <a:p>
            <a:r>
              <a:rPr lang="en-US" sz="36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7. Nghe viết</a:t>
            </a:r>
            <a:r>
              <a:rPr lang="vi-VN" sz="36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:</a:t>
            </a:r>
            <a:endParaRPr lang="en-US" sz="36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pic>
        <p:nvPicPr>
          <p:cNvPr id="9218" name="Picture 2" descr="https://i.vdoc.vn/data/image/2021/03/22/giai-bai-tap-tieng-viet-1-trang-94-95-96-97-bai-4-chu-be-chan-cuu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14" y="3239239"/>
            <a:ext cx="9990508" cy="2009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61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24343" y="1430721"/>
            <a:ext cx="10874313" cy="71026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40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8. </a:t>
            </a:r>
            <a:r>
              <a:rPr lang="vi-VN" sz="40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Chọn </a:t>
            </a:r>
            <a:r>
              <a:rPr lang="en-US" sz="40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vần phù hợp thay cho ô vuông</a:t>
            </a:r>
            <a:endParaRPr lang="en-US" sz="40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36870" y="2335696"/>
            <a:ext cx="10874313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a) </a:t>
            </a:r>
            <a:r>
              <a:rPr lang="en-US" sz="3200" b="1" i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ai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hay </a:t>
            </a:r>
            <a:r>
              <a:rPr lang="en-US" sz="3200" b="1" i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ay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?    	b</a:t>
            </a:r>
            <a:r>
              <a:rPr lang="en-US" sz="32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ày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trò	     b</a:t>
            </a:r>
            <a:r>
              <a:rPr lang="en-US" sz="32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ài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học 	ch</a:t>
            </a:r>
            <a:r>
              <a:rPr lang="en-US" sz="32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ạy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trốn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26431" y="3177028"/>
            <a:ext cx="10874313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b) </a:t>
            </a:r>
            <a:r>
              <a:rPr lang="en-US" sz="3200" b="1" i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iêc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hay </a:t>
            </a:r>
            <a:r>
              <a:rPr lang="en-US" sz="3200" b="1" i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iêt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?    	v</a:t>
            </a:r>
            <a:r>
              <a:rPr lang="en-US" sz="32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iệc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làm	        tạm b</a:t>
            </a:r>
            <a:r>
              <a:rPr lang="en-US" sz="32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iệt</a:t>
            </a:r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	    rạp x</a:t>
            </a:r>
            <a:r>
              <a:rPr lang="en-US" sz="32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iếc</a:t>
            </a:r>
            <a:endParaRPr lang="en-US" sz="3200" dirty="0">
              <a:solidFill>
                <a:srgbClr val="FF0000"/>
              </a:solidFill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452582"/>
              </p:ext>
            </p:extLst>
          </p:nvPr>
        </p:nvGraphicFramePr>
        <p:xfrm>
          <a:off x="4490011" y="2428614"/>
          <a:ext cx="495347" cy="494241"/>
        </p:xfrm>
        <a:graphic>
          <a:graphicData uri="http://schemas.openxmlformats.org/drawingml/2006/table">
            <a:tbl>
              <a:tblPr/>
              <a:tblGrid>
                <a:gridCol w="495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42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008417"/>
              </p:ext>
            </p:extLst>
          </p:nvPr>
        </p:nvGraphicFramePr>
        <p:xfrm>
          <a:off x="6759309" y="2386060"/>
          <a:ext cx="418105" cy="486429"/>
        </p:xfrm>
        <a:graphic>
          <a:graphicData uri="http://schemas.openxmlformats.org/drawingml/2006/table">
            <a:tbl>
              <a:tblPr/>
              <a:tblGrid>
                <a:gridCol w="418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64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269565"/>
              </p:ext>
            </p:extLst>
          </p:nvPr>
        </p:nvGraphicFramePr>
        <p:xfrm>
          <a:off x="9306156" y="2400935"/>
          <a:ext cx="526776" cy="521920"/>
        </p:xfrm>
        <a:graphic>
          <a:graphicData uri="http://schemas.openxmlformats.org/drawingml/2006/table">
            <a:tbl>
              <a:tblPr/>
              <a:tblGrid>
                <a:gridCol w="526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19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600518"/>
              </p:ext>
            </p:extLst>
          </p:nvPr>
        </p:nvGraphicFramePr>
        <p:xfrm>
          <a:off x="4409162" y="3223486"/>
          <a:ext cx="663879" cy="494241"/>
        </p:xfrm>
        <a:graphic>
          <a:graphicData uri="http://schemas.openxmlformats.org/drawingml/2006/table">
            <a:tbl>
              <a:tblPr/>
              <a:tblGrid>
                <a:gridCol w="663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42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542308"/>
              </p:ext>
            </p:extLst>
          </p:nvPr>
        </p:nvGraphicFramePr>
        <p:xfrm>
          <a:off x="7938843" y="3227392"/>
          <a:ext cx="591382" cy="486429"/>
        </p:xfrm>
        <a:graphic>
          <a:graphicData uri="http://schemas.openxmlformats.org/drawingml/2006/table">
            <a:tbl>
              <a:tblPr/>
              <a:tblGrid>
                <a:gridCol w="59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64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592450"/>
              </p:ext>
            </p:extLst>
          </p:nvPr>
        </p:nvGraphicFramePr>
        <p:xfrm>
          <a:off x="10134960" y="3242267"/>
          <a:ext cx="637423" cy="521920"/>
        </p:xfrm>
        <a:graphic>
          <a:graphicData uri="http://schemas.openxmlformats.org/drawingml/2006/table">
            <a:tbl>
              <a:tblPr/>
              <a:tblGrid>
                <a:gridCol w="637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19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28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274032" y="244651"/>
            <a:ext cx="11174757" cy="525603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28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9. Quan sát tranh và dùng từ ngữ trong khung để nói theo tranh</a:t>
            </a:r>
            <a:endParaRPr lang="en-US" sz="28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14705"/>
              </p:ext>
            </p:extLst>
          </p:nvPr>
        </p:nvGraphicFramePr>
        <p:xfrm>
          <a:off x="1430043" y="923194"/>
          <a:ext cx="8041612" cy="855616"/>
        </p:xfrm>
        <a:graphic>
          <a:graphicData uri="http://schemas.openxmlformats.org/drawingml/2006/table">
            <a:tbl>
              <a:tblPr/>
              <a:tblGrid>
                <a:gridCol w="3154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4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5616"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nông dân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chú</a:t>
                      </a:r>
                      <a:r>
                        <a:rPr lang="en-US" sz="3200" i="0" baseline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 bé</a:t>
                      </a:r>
                      <a:endParaRPr lang="en-US" sz="3200" i="0">
                        <a:solidFill>
                          <a:schemeClr val="tx1"/>
                        </a:solidFill>
                        <a:effectLst/>
                        <a:latin typeface="UVnAvant-Narrow" panose="020B0500000000000000" pitchFamily="34" charset="0"/>
                        <a:ea typeface="UVnAvant-Narrow" panose="020B0500000000000000" pitchFamily="34" charset="0"/>
                        <a:cs typeface="UVnAvant-Narrow" panose="020B0500000000000000" pitchFamily="34" charset="0"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0">
                          <a:solidFill>
                            <a:schemeClr val="tx1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giúp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" name="Picture 2" descr="https://i.vdoc.vn/data/image/2021/03/22/giai-bai-tap-tieng-viet-1-trang-94-95-96-97-bai-4-chu-be-chan-cuu-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326" y="2215542"/>
            <a:ext cx="8567803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96637" y="6197092"/>
            <a:ext cx="11174757" cy="525603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 algn="ctr"/>
            <a:r>
              <a:rPr lang="vi-VN" sz="28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Các bác nông dân đang giúp chú bé đuổi đi bầy sói dữ.</a:t>
            </a:r>
            <a:endParaRPr lang="en-US" sz="2800" b="1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83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63187" y="2480341"/>
            <a:ext cx="7389552" cy="1670344"/>
          </a:xfrm>
          <a:prstGeom prst="rect">
            <a:avLst/>
          </a:prstGeom>
          <a:noFill/>
        </p:spPr>
        <p:txBody>
          <a:bodyPr wrap="none" lIns="114949" tIns="57475" rIns="114949" bIns="57475">
            <a:spAutoFit/>
          </a:bodyPr>
          <a:lstStyle/>
          <a:p>
            <a:pPr algn="ctr"/>
            <a:r>
              <a:rPr lang="en-US" sz="101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C0CE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894644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2745</TotalTime>
  <Words>135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UVnAvant-Narrow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MT Tam Hang</dc:creator>
  <cp:lastModifiedBy>PC</cp:lastModifiedBy>
  <cp:revision>495</cp:revision>
  <dcterms:created xsi:type="dcterms:W3CDTF">2020-11-15T00:36:03Z</dcterms:created>
  <dcterms:modified xsi:type="dcterms:W3CDTF">2025-03-29T09:32:39Z</dcterms:modified>
</cp:coreProperties>
</file>