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3"/>
    <p:sldId id="276" r:id="rId4"/>
    <p:sldId id="257" r:id="rId5"/>
    <p:sldId id="470" r:id="rId7"/>
    <p:sldId id="259" r:id="rId8"/>
    <p:sldId id="556" r:id="rId9"/>
    <p:sldId id="558" r:id="rId10"/>
    <p:sldId id="559" r:id="rId11"/>
    <p:sldId id="560" r:id="rId12"/>
    <p:sldId id="561" r:id="rId13"/>
    <p:sldId id="562" r:id="rId14"/>
    <p:sldId id="279" r:id="rId15"/>
    <p:sldId id="280" r:id="rId16"/>
    <p:sldId id="570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08" r:id="rId25"/>
    <p:sldId id="275" r:id="rId26"/>
    <p:sldId id="262" r:id="rId27"/>
    <p:sldId id="285" r:id="rId28"/>
    <p:sldId id="286" r:id="rId29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  <p:embeddedFont>
      <p:font typeface="HP001 5 hàng" panose="020B0603050302020204" pitchFamily="34" charset="0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8029" autoAdjust="0"/>
  </p:normalViewPr>
  <p:slideViewPr>
    <p:cSldViewPr showGuides="1">
      <p:cViewPr>
        <p:scale>
          <a:sx n="50" d="100"/>
          <a:sy n="50" d="100"/>
        </p:scale>
        <p:origin x="2010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4FBD-7542-4AA4-9710-407A1E09681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57" y="581542"/>
            <a:ext cx="8964488" cy="1296144"/>
          </a:xfrm>
        </p:spPr>
        <p:txBody>
          <a:bodyPr numCol="1">
            <a:noAutofit/>
          </a:bodyPr>
          <a:lstStyle/>
          <a:p>
            <a:pPr algn="l"/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 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CON NGƯỜI VÀ SỨC KHỎE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0" y="2139702"/>
            <a:ext cx="3823945" cy="2920274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3131840" y="1347614"/>
            <a:ext cx="6228184" cy="316835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4000" b="1" u="sng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ngơi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1" t="68295" r="27841"/>
          <a:stretch>
            <a:fillRect/>
          </a:stretch>
        </p:blipFill>
        <p:spPr bwMode="auto">
          <a:xfrm>
            <a:off x="1259632" y="267494"/>
            <a:ext cx="57606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265389"/>
            <a:ext cx="860444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1" t="67171"/>
          <a:stretch>
            <a:fillRect/>
          </a:stretch>
        </p:blipFill>
        <p:spPr bwMode="auto">
          <a:xfrm>
            <a:off x="899592" y="123478"/>
            <a:ext cx="65527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011910"/>
            <a:ext cx="872421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491630"/>
            <a:ext cx="3110036" cy="2304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51994"/>
            <a:ext cx="5688632" cy="4140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7614"/>
            <a:ext cx="5688632" cy="226957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30161" y="3617185"/>
            <a:ext cx="1944216" cy="1224136"/>
          </a:xfrm>
          <a:prstGeom prst="wedgeEllipseCallout">
            <a:avLst>
              <a:gd name="adj1" fmla="val 61324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300192" y="3617185"/>
            <a:ext cx="2664296" cy="1224136"/>
          </a:xfrm>
          <a:prstGeom prst="wedgeEllipseCallout">
            <a:avLst>
              <a:gd name="adj1" fmla="val -49602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1868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89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109"/>
          <p:cNvSpPr txBox="1"/>
          <p:nvPr/>
        </p:nvSpPr>
        <p:spPr>
          <a:xfrm>
            <a:off x="685819" y="1663368"/>
            <a:ext cx="2590801" cy="1446524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32;p57"/>
          <p:cNvGrpSpPr/>
          <p:nvPr/>
        </p:nvGrpSpPr>
        <p:grpSpPr>
          <a:xfrm>
            <a:off x="7142006" y="3039409"/>
            <a:ext cx="1434521" cy="2170747"/>
            <a:chOff x="250763" y="2106850"/>
            <a:chExt cx="1623287" cy="2430922"/>
          </a:xfrm>
        </p:grpSpPr>
        <p:sp>
          <p:nvSpPr>
            <p:cNvPr id="3" name="Google Shape;2333;p57"/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4" name="Google Shape;2334;p57"/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5" name="Google Shape;2335;p57"/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6" name="Google Shape;2336;p57"/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7" name="Google Shape;2337;p57"/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8" name="Google Shape;2338;p57"/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9" name="Google Shape;2339;p57"/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0" name="Google Shape;2340;p57"/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1" name="Google Shape;2341;p57"/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2" name="Google Shape;2342;p57"/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3" name="Google Shape;2343;p57"/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" name="Google Shape;2344;p57"/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" name="Google Shape;2345;p57"/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" name="Google Shape;2346;p57"/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" name="Google Shape;2347;p57"/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" name="Google Shape;2348;p57"/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" name="Google Shape;2349;p57"/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0" name="Google Shape;2350;p57"/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1" name="Google Shape;2351;p57"/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2" name="Google Shape;2352;p57"/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3" name="Google Shape;2353;p57"/>
            <p:cNvSpPr/>
            <p:nvPr/>
          </p:nvSpPr>
          <p:spPr>
            <a:xfrm>
              <a:off x="752799" y="2341301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4" name="Google Shape;2354;p57"/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5" name="Google Shape;2355;p57"/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6" name="Google Shape;2356;p57"/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7" name="Google Shape;2357;p57"/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" name="Google Shape;2358;p57"/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" name="Google Shape;2359;p57"/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0" name="Google Shape;2360;p57"/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1" name="Google Shape;2361;p57"/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2" name="Google Shape;2362;p57"/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3" name="Google Shape;2363;p57"/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4" name="Google Shape;2364;p57"/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5" name="Google Shape;2365;p57"/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3169" y="1020673"/>
            <a:ext cx="872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	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Em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hãy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quan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sát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tranh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và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cho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cô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biết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h</a:t>
            </a: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oạt động nào là hoạt động </a:t>
            </a:r>
            <a:r>
              <a:rPr lang="vi-VN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tốt cho sức khỏe</a:t>
            </a: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và không </a:t>
            </a:r>
            <a:r>
              <a:rPr lang="vi-VN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tốt cho sức khỏe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?</a:t>
            </a:r>
            <a:endParaRPr lang="en-US" sz="1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902" y="127794"/>
            <a:ext cx="304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001 5 hàng" panose="020B0603050302020204" pitchFamily="34" charset="0"/>
              </a:rPr>
              <a:t>Trò</a:t>
            </a:r>
            <a:r>
              <a:rPr lang="en-US" sz="4800" dirty="0">
                <a:latin typeface="HP001 5 hàng" panose="020B0603050302020204" pitchFamily="34" charset="0"/>
              </a:rPr>
              <a:t> </a:t>
            </a:r>
            <a:r>
              <a:rPr lang="en-US" sz="4800" dirty="0" err="1">
                <a:latin typeface="HP001 5 hàng" panose="020B0603050302020204" pitchFamily="34" charset="0"/>
              </a:rPr>
              <a:t>chơi</a:t>
            </a:r>
            <a:r>
              <a:rPr lang="vi-VN" sz="4800" dirty="0">
                <a:latin typeface="HP001 5 hàng" panose="020B0603050302020204" pitchFamily="34" charset="0"/>
              </a:rPr>
              <a:t>: </a:t>
            </a:r>
            <a:endParaRPr lang="en-US" sz="4800" dirty="0">
              <a:latin typeface="HP001 5 hàng" panose="020B06030503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455" y="1988535"/>
            <a:ext cx="72461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Luật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chơi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:  </a:t>
            </a:r>
            <a:endParaRPr lang="en-US" sz="2000" b="1" i="1" u="none" strike="noStrike" dirty="0">
              <a:solidFill>
                <a:srgbClr val="000000"/>
              </a:solidFill>
              <a:effectLst/>
              <a:latin typeface="HP001 5 hàng" panose="020B06030503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Trái tim   - tương đương với đáp án A ( hoạt động </a:t>
            </a:r>
            <a:r>
              <a:rPr lang="vi-VN" sz="2000" i="1" dirty="0">
                <a:latin typeface="HP001 5 hàng" panose="020B0603050302020204" pitchFamily="34" charset="0"/>
              </a:rPr>
              <a:t>tốt 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)</a:t>
            </a:r>
            <a:endParaRPr lang="vi-VN" sz="2000" b="0" i="1" u="none" strike="noStrike" dirty="0">
              <a:solidFill>
                <a:srgbClr val="000000"/>
              </a:solidFill>
              <a:effectLst/>
              <a:latin typeface="HP001 5 hàng" panose="020B06030503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Chữ V - tương đương với đáp án B ( hoạt động không </a:t>
            </a:r>
            <a:r>
              <a:rPr lang="vi-VN" sz="2000" i="1" dirty="0">
                <a:latin typeface="HP001 5 hàng" panose="020B0603050302020204" pitchFamily="34" charset="0"/>
              </a:rPr>
              <a:t>tốt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) </a:t>
            </a:r>
            <a:endParaRPr lang="vi-VN" sz="2000" b="0" i="1" u="none" strike="noStrike" dirty="0">
              <a:solidFill>
                <a:srgbClr val="000000"/>
              </a:solidFill>
              <a:effectLst/>
              <a:latin typeface="HP001 5 hàng" panose="020B06030503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Mỗi bức tranh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các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em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sẽ có 15s để suy nghĩ và đưa ra đáp án của mình sau khi tiếng chuông hết giờ reo lên phải giơ biểu tượng cả lớp. </a:t>
            </a:r>
            <a:endParaRPr lang="vi-VN" sz="1600" b="0" i="1" dirty="0">
              <a:effectLst/>
              <a:latin typeface="HP001 5 hàng" panose="020B0603050302020204" pitchFamily="34" charset="0"/>
            </a:endParaRPr>
          </a:p>
          <a:p>
            <a:br>
              <a:rPr lang="vi-VN" sz="1600" i="1" dirty="0">
                <a:latin typeface="HP001 5 hàng" panose="020B0603050302020204" pitchFamily="34" charset="0"/>
              </a:rPr>
            </a:br>
            <a:endParaRPr lang="en-US" sz="1600" i="1" dirty="0">
              <a:latin typeface="HP001 5 hàng" panose="020B0603050302020204" pitchFamily="34" charset="0"/>
            </a:endParaRPr>
          </a:p>
        </p:txBody>
      </p:sp>
      <p:sp>
        <p:nvSpPr>
          <p:cNvPr id="40" name="Heart 39"/>
          <p:cNvSpPr/>
          <p:nvPr/>
        </p:nvSpPr>
        <p:spPr>
          <a:xfrm>
            <a:off x="1835696" y="2302053"/>
            <a:ext cx="360040" cy="28803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489" y="4280778"/>
            <a:ext cx="22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4280778"/>
            <a:ext cx="408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5711012" y="4179346"/>
            <a:ext cx="699378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  <p:pic>
        <p:nvPicPr>
          <p:cNvPr id="5" name="Picture 2" descr="Hình ảnh Trẻ khó ngủ và bị mất ngủ ban đêm nguyên nhân do đâu?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1"/>
          <a:stretch>
            <a:fillRect/>
          </a:stretch>
        </p:blipFill>
        <p:spPr bwMode="auto">
          <a:xfrm>
            <a:off x="1618907" y="693500"/>
            <a:ext cx="5707052" cy="34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115" y="4321249"/>
            <a:ext cx="183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3380" y="4352786"/>
            <a:ext cx="290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941670" y="4284558"/>
            <a:ext cx="532128" cy="44776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  <p:pic>
        <p:nvPicPr>
          <p:cNvPr id="5" name="Picture 2" descr="Các bài tập thể dục tốt cho tâm trạng trẻ em | Vinme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61" y="725027"/>
            <a:ext cx="5536603" cy="35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5157" y="4352786"/>
            <a:ext cx="258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937" y="4352786"/>
            <a:ext cx="20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5419319" y="4299942"/>
            <a:ext cx="881823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  <p:pic>
        <p:nvPicPr>
          <p:cNvPr id="5" name="Picture 2" descr="Chết sớm vì lười vận độ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2511"/>
            <a:ext cx="6568996" cy="37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9559" y="4117517"/>
            <a:ext cx="296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117" y="4136762"/>
            <a:ext cx="195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 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932117" y="4117517"/>
            <a:ext cx="622738" cy="54246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  <p:pic>
        <p:nvPicPr>
          <p:cNvPr id="5" name="Picture 2" descr="Du lịch gia đình gần Hà Nội - 19 điểm vui chơi hấp dẫn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06" y="475445"/>
            <a:ext cx="5302399" cy="35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3518"/>
            <a:ext cx="4876800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9559" y="4117517"/>
            <a:ext cx="296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117" y="4136762"/>
            <a:ext cx="195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 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932117" y="4117517"/>
            <a:ext cx="622738" cy="54246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1510"/>
            <a:ext cx="4608512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5157" y="4136762"/>
            <a:ext cx="258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937" y="4136762"/>
            <a:ext cx="20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5419319" y="4083918"/>
            <a:ext cx="881823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1868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89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109"/>
          <p:cNvSpPr txBox="1"/>
          <p:nvPr/>
        </p:nvSpPr>
        <p:spPr>
          <a:xfrm>
            <a:off x="685819" y="1663368"/>
            <a:ext cx="2590801" cy="144655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542" y="240249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9" y="197354"/>
            <a:ext cx="372363" cy="534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60" y="991030"/>
            <a:ext cx="8369120" cy="3596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179" y="2161736"/>
            <a:ext cx="2938677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4199" y="2197016"/>
            <a:ext cx="212744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0413" y="2197572"/>
            <a:ext cx="3256553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590" y="4587974"/>
            <a:ext cx="216820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3" y="4592373"/>
            <a:ext cx="1152128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587974"/>
            <a:ext cx="2915816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76256" y="339502"/>
            <a:ext cx="2114206" cy="9361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08234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7614"/>
            <a:ext cx="741594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47614"/>
            <a:ext cx="590377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51520" y="627534"/>
            <a:ext cx="8712968" cy="439248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154898"/>
            <a:ext cx="8712968" cy="4914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vận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nghỉ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ngơi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7"/>
            <a:ext cx="3264986" cy="2088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68" y="195487"/>
            <a:ext cx="3056248" cy="2105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15" y="211682"/>
            <a:ext cx="2494681" cy="2089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3933" y="2380624"/>
            <a:ext cx="129614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bộ</a:t>
            </a:r>
            <a:endParaRPr lang="en-US" sz="2800" dirty="0">
              <a:solidFill>
                <a:srgbClr val="00934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964" y="2377119"/>
            <a:ext cx="230425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tưới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934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2325914"/>
            <a:ext cx="113543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ngủ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934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953105"/>
            <a:ext cx="871296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tham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93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934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1868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61912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228" r="85087" b="88660"/>
          <a:stretch>
            <a:fillRect/>
          </a:stretch>
        </p:blipFill>
        <p:spPr>
          <a:xfrm>
            <a:off x="2088549" y="931034"/>
            <a:ext cx="912219" cy="795540"/>
          </a:xfrm>
          <a:prstGeom prst="ellipse">
            <a:avLst/>
          </a:prstGeom>
        </p:spPr>
      </p:pic>
      <p:sp>
        <p:nvSpPr>
          <p:cNvPr id="24" name="文本框 109"/>
          <p:cNvSpPr txBox="1"/>
          <p:nvPr/>
        </p:nvSpPr>
        <p:spPr>
          <a:xfrm>
            <a:off x="1382753" y="1738776"/>
            <a:ext cx="2311752" cy="144655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KHÁM PHÁ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20" y="925438"/>
            <a:ext cx="4309966" cy="194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20" y="2873929"/>
            <a:ext cx="4309967" cy="226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51994"/>
            <a:ext cx="4475007" cy="4140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3" b="32156"/>
          <a:stretch>
            <a:fillRect/>
          </a:stretch>
        </p:blipFill>
        <p:spPr bwMode="auto">
          <a:xfrm>
            <a:off x="1547664" y="4574"/>
            <a:ext cx="5688632" cy="393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939902"/>
            <a:ext cx="889350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4" b="61307"/>
          <a:stretch>
            <a:fillRect/>
          </a:stretch>
        </p:blipFill>
        <p:spPr bwMode="auto">
          <a:xfrm>
            <a:off x="1403647" y="0"/>
            <a:ext cx="6360223" cy="3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3743657"/>
            <a:ext cx="9015715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9" t="38020" b="30990"/>
          <a:stretch>
            <a:fillRect/>
          </a:stretch>
        </p:blipFill>
        <p:spPr bwMode="auto">
          <a:xfrm>
            <a:off x="1271392" y="0"/>
            <a:ext cx="6552728" cy="3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596710"/>
            <a:ext cx="897196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7" r="56477"/>
          <a:stretch>
            <a:fillRect/>
          </a:stretch>
        </p:blipFill>
        <p:spPr bwMode="auto">
          <a:xfrm>
            <a:off x="1187624" y="123478"/>
            <a:ext cx="63367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353" y="3928482"/>
            <a:ext cx="876924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Nhảy dây đúng cách giúp tăng cường sự phát triển của xương sụn, giúp cải thiện chiều cao cũng như ngoại hình.</a:t>
            </a:r>
            <a:endParaRPr lang="vi-VN" sz="28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2011</Words>
  <Application>WPS Presentation</Application>
  <PresentationFormat>On-screen Show (16:9)</PresentationFormat>
  <Paragraphs>98</Paragraphs>
  <Slides>26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SimSun</vt:lpstr>
      <vt:lpstr>Wingdings</vt:lpstr>
      <vt:lpstr>iCiel Panton Black</vt:lpstr>
      <vt:lpstr>Segoe Print</vt:lpstr>
      <vt:lpstr>Lato</vt:lpstr>
      <vt:lpstr>Times New Roman</vt:lpstr>
      <vt:lpstr>Arial-Rounded</vt:lpstr>
      <vt:lpstr>Segoe UI Symbol</vt:lpstr>
      <vt:lpstr>Microsoft YaHei</vt:lpstr>
      <vt:lpstr>Arial Unicode MS</vt:lpstr>
      <vt:lpstr>Calibri</vt:lpstr>
      <vt:lpstr>HP001 5 hàng</vt:lpstr>
      <vt:lpstr>SVN-Cintra</vt:lpstr>
      <vt:lpstr>Office Theme</vt:lpstr>
      <vt:lpstr>CHỦ ĐỀ 5:                CON NGƯỜI VÀ SỨC KHỎE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Kiều Trang Nguyễn</cp:lastModifiedBy>
  <cp:revision>54</cp:revision>
  <dcterms:created xsi:type="dcterms:W3CDTF">2020-04-28T02:36:00Z</dcterms:created>
  <dcterms:modified xsi:type="dcterms:W3CDTF">2025-03-31T14:39:43Z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DCF501C0A5AF46A0BBCCD8BBA0AC589E_12</vt:lpwstr>
  </property>
  <property fmtid="{D5CDD505-2E9C-101B-9397-08002B2CF9AE}" pid="3" name="KSOProductBuildVer">
    <vt:lpwstr>1033-12.2.0.20326</vt:lpwstr>
  </property>
</Properties>
</file>