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3" r:id="rId3"/>
    <p:sldMasterId id="2147483677" r:id="rId4"/>
    <p:sldMasterId id="2147483680" r:id="rId5"/>
    <p:sldMasterId id="2147483692" r:id="rId6"/>
  </p:sldMasterIdLst>
  <p:notesMasterIdLst>
    <p:notesMasterId r:id="rId27"/>
  </p:notesMasterIdLst>
  <p:sldIdLst>
    <p:sldId id="866" r:id="rId7"/>
    <p:sldId id="261" r:id="rId8"/>
    <p:sldId id="314" r:id="rId9"/>
    <p:sldId id="315" r:id="rId10"/>
    <p:sldId id="316" r:id="rId11"/>
    <p:sldId id="317" r:id="rId12"/>
    <p:sldId id="893" r:id="rId13"/>
    <p:sldId id="260" r:id="rId14"/>
    <p:sldId id="874" r:id="rId15"/>
    <p:sldId id="877" r:id="rId16"/>
    <p:sldId id="882" r:id="rId17"/>
    <p:sldId id="894" r:id="rId18"/>
    <p:sldId id="892" r:id="rId19"/>
    <p:sldId id="880" r:id="rId20"/>
    <p:sldId id="889" r:id="rId21"/>
    <p:sldId id="895" r:id="rId22"/>
    <p:sldId id="891" r:id="rId23"/>
    <p:sldId id="896" r:id="rId24"/>
    <p:sldId id="312" r:id="rId25"/>
    <p:sldId id="8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4D87B-1BD2-492E-84E5-322107E9BA28}"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4B59A-2E2D-42A4-99DB-2A8B56A1ECA7}" type="slidenum">
              <a:rPr lang="en-US" smtClean="0"/>
              <a:t>‹#›</a:t>
            </a:fld>
            <a:endParaRPr lang="en-US"/>
          </a:p>
        </p:txBody>
      </p:sp>
    </p:spTree>
    <p:extLst>
      <p:ext uri="{BB962C8B-B14F-4D97-AF65-F5344CB8AC3E}">
        <p14:creationId xmlns:p14="http://schemas.microsoft.com/office/powerpoint/2010/main" val="334105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53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A78B-DE6C-4D4E-AC85-95679614AE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C066-6102-4FC5-9D62-166A0DFAC0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4CA6-135B-4D0F-9556-E9AD52831D5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2/14/2024</a:t>
            </a:fld>
            <a:endParaRPr lang="en-US"/>
          </a:p>
        </p:txBody>
      </p:sp>
      <p:sp>
        <p:nvSpPr>
          <p:cNvPr id="5" name="Footer Placeholder 4">
            <a:extLst>
              <a:ext uri="{FF2B5EF4-FFF2-40B4-BE49-F238E27FC236}">
                <a16:creationId xmlns:a16="http://schemas.microsoft.com/office/drawing/2014/main" id="{E16C530C-B145-4475-9EC7-14C25B4F9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B492BD-278D-4914-A0B2-89A410D7A8A0}"/>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427446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73963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3CC-9C4B-4A01-A671-74864C7E45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F0C7-79B2-49E6-8470-7F48AFA8B9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B4E8-E647-4FBC-8068-ADC3E613E5CD}"/>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2/14/2024</a:t>
            </a:fld>
            <a:endParaRPr lang="en-US"/>
          </a:p>
        </p:txBody>
      </p:sp>
      <p:sp>
        <p:nvSpPr>
          <p:cNvPr id="5" name="Footer Placeholder 4">
            <a:extLst>
              <a:ext uri="{FF2B5EF4-FFF2-40B4-BE49-F238E27FC236}">
                <a16:creationId xmlns:a16="http://schemas.microsoft.com/office/drawing/2014/main" id="{BE1C82E9-02ED-4BE0-9837-ACDD049B9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17C3AD-4C01-408B-9F65-19F3C26BE6B4}"/>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796773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C7D3-1546-4F2F-9E84-AA42563CD0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FAA33A-3F55-4014-BB16-2C5D93FED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F78-36B0-47FB-97F8-094123A5626C}"/>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2/14/2024</a:t>
            </a:fld>
            <a:endParaRPr lang="en-US"/>
          </a:p>
        </p:txBody>
      </p:sp>
      <p:sp>
        <p:nvSpPr>
          <p:cNvPr id="5" name="Footer Placeholder 4">
            <a:extLst>
              <a:ext uri="{FF2B5EF4-FFF2-40B4-BE49-F238E27FC236}">
                <a16:creationId xmlns:a16="http://schemas.microsoft.com/office/drawing/2014/main" id="{EF783BDA-3AC2-4471-AFC9-B95D7D70B0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5B0A-C909-4A14-8FCA-D82612539CED}"/>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381435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1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9D9-EE37-4116-AAEE-94DF5E7238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07F60-F43E-4320-9B96-B097435791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9FFDF-20D4-4BE9-9FF9-1BD1076225E3}"/>
              </a:ext>
            </a:extLst>
          </p:cNvPr>
          <p:cNvSpPr>
            <a:spLocks noGrp="1"/>
          </p:cNvSpPr>
          <p:nvPr>
            <p:ph type="dt" sz="half" idx="10"/>
          </p:nvPr>
        </p:nvSpPr>
        <p:spPr>
          <a:xfrm>
            <a:off x="838200" y="6356350"/>
            <a:ext cx="2743200" cy="365125"/>
          </a:xfrm>
          <a:prstGeom prst="rect">
            <a:avLst/>
          </a:prstGeom>
        </p:spPr>
        <p:txBody>
          <a:bodyPr/>
          <a:lstStyle/>
          <a:p>
            <a:fld id="{E27F0E8E-BA09-44CB-9172-458A5FAEF977}" type="datetimeFigureOut">
              <a:rPr lang="en-US" smtClean="0"/>
              <a:t>2/14/2024</a:t>
            </a:fld>
            <a:endParaRPr lang="en-US"/>
          </a:p>
        </p:txBody>
      </p:sp>
      <p:sp>
        <p:nvSpPr>
          <p:cNvPr id="5" name="Footer Placeholder 4">
            <a:extLst>
              <a:ext uri="{FF2B5EF4-FFF2-40B4-BE49-F238E27FC236}">
                <a16:creationId xmlns:a16="http://schemas.microsoft.com/office/drawing/2014/main" id="{65573699-3B29-4E2C-AE28-860C127C70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B5BD96-0E1C-490A-B20B-C6B0EB5842B6}"/>
              </a:ext>
            </a:extLst>
          </p:cNvPr>
          <p:cNvSpPr>
            <a:spLocks noGrp="1"/>
          </p:cNvSpPr>
          <p:nvPr>
            <p:ph type="sldNum" sz="quarter" idx="12"/>
          </p:nvPr>
        </p:nvSpPr>
        <p:spPr>
          <a:xfrm>
            <a:off x="8610600" y="6356350"/>
            <a:ext cx="2743200" cy="365125"/>
          </a:xfrm>
          <a:prstGeom prst="rect">
            <a:avLst/>
          </a:prstGeom>
        </p:spPr>
        <p:txBody>
          <a:bodyPr/>
          <a:lstStyle/>
          <a:p>
            <a:fld id="{153FEB6B-A93C-4E9B-8491-0D8463C0DAB2}" type="slidenum">
              <a:rPr lang="en-US" smtClean="0"/>
              <a:t>‹#›</a:t>
            </a:fld>
            <a:endParaRPr lang="en-US"/>
          </a:p>
        </p:txBody>
      </p:sp>
    </p:spTree>
    <p:extLst>
      <p:ext uri="{BB962C8B-B14F-4D97-AF65-F5344CB8AC3E}">
        <p14:creationId xmlns:p14="http://schemas.microsoft.com/office/powerpoint/2010/main" val="228628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3306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28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9697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88373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25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834199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50894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9852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21570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23382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7440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04753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52878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14055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9430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216D-FD03-4EA1-83B1-A624C055C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37319-EF5B-45FA-BEAB-F333E9256BC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2/14/2024</a:t>
            </a:fld>
            <a:endParaRPr lang="en-US"/>
          </a:p>
        </p:txBody>
      </p:sp>
      <p:sp>
        <p:nvSpPr>
          <p:cNvPr id="4" name="Footer Placeholder 3">
            <a:extLst>
              <a:ext uri="{FF2B5EF4-FFF2-40B4-BE49-F238E27FC236}">
                <a16:creationId xmlns:a16="http://schemas.microsoft.com/office/drawing/2014/main" id="{E31930A6-07E8-471C-8997-4991F5477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EC0DD0-11CC-4A48-8BF4-F3DC85913A6C}"/>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2478810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4307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61079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68545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40024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32015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915864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182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16550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093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C506-34D1-48D5-B665-2FCAAA8DD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08F126-459D-4D4E-9D51-C3C886E5E8BE}"/>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2/14/2024</a:t>
            </a:fld>
            <a:endParaRPr lang="en-US"/>
          </a:p>
        </p:txBody>
      </p:sp>
      <p:sp>
        <p:nvSpPr>
          <p:cNvPr id="4" name="Footer Placeholder 3">
            <a:extLst>
              <a:ext uri="{FF2B5EF4-FFF2-40B4-BE49-F238E27FC236}">
                <a16:creationId xmlns:a16="http://schemas.microsoft.com/office/drawing/2014/main" id="{2EC1B90D-BEBC-4040-9700-3507F9ABE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D191E4-887B-4E5A-B8EC-C9B61FE3EA15}"/>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141822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0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69136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07793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32815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876790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6.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14648442-2886-4265-9DD7-7787DAD23E4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98BF7FB2-25D1-81BD-1F55-A7FCFC2D1B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28946" y="340740"/>
            <a:ext cx="1299524" cy="1299524"/>
          </a:xfrm>
          <a:prstGeom prst="rect">
            <a:avLst/>
          </a:prstGeom>
        </p:spPr>
      </p:pic>
    </p:spTree>
    <p:extLst>
      <p:ext uri="{BB962C8B-B14F-4D97-AF65-F5344CB8AC3E}">
        <p14:creationId xmlns:p14="http://schemas.microsoft.com/office/powerpoint/2010/main" val="930137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E28838D-D89B-BAB0-6715-E1D7441757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8074590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984F2AD-78FD-F2C6-B5F2-759689F2CF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Rectangle 6">
            <a:extLst>
              <a:ext uri="{FF2B5EF4-FFF2-40B4-BE49-F238E27FC236}">
                <a16:creationId xmlns:a16="http://schemas.microsoft.com/office/drawing/2014/main" id="{F96A67E6-6AE2-4518-8EA0-320B365074E8}"/>
              </a:ext>
            </a:extLst>
          </p:cNvPr>
          <p:cNvSpPr/>
          <p:nvPr userDrawn="1"/>
        </p:nvSpPr>
        <p:spPr>
          <a:xfrm>
            <a:off x="0" y="0"/>
            <a:ext cx="12192000" cy="6857999"/>
          </a:xfrm>
          <a:prstGeom prst="rect">
            <a:avLst/>
          </a:prstGeom>
          <a:solidFill>
            <a:srgbClr val="764A3D"/>
          </a:solidFill>
          <a:ln>
            <a:solidFill>
              <a:srgbClr val="76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44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E90DB5A-7414-A3B4-1C3C-A028AE28D5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9" name="Rectangle 8">
            <a:extLst>
              <a:ext uri="{FF2B5EF4-FFF2-40B4-BE49-F238E27FC236}">
                <a16:creationId xmlns:a16="http://schemas.microsoft.com/office/drawing/2014/main" id="{9373E86E-AB44-4A01-B27E-261759EEC28C}"/>
              </a:ext>
            </a:extLst>
          </p:cNvPr>
          <p:cNvSpPr/>
          <p:nvPr userDrawn="1"/>
        </p:nvSpPr>
        <p:spPr>
          <a:xfrm>
            <a:off x="0" y="0"/>
            <a:ext cx="12201625" cy="696035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
            <a:extLst>
              <a:ext uri="{FF2B5EF4-FFF2-40B4-BE49-F238E27FC236}">
                <a16:creationId xmlns:a16="http://schemas.microsoft.com/office/drawing/2014/main" id="{733DD187-CEA0-497B-B6B5-876A074D2811}"/>
              </a:ext>
            </a:extLst>
          </p:cNvPr>
          <p:cNvSpPr/>
          <p:nvPr userDrawn="1"/>
        </p:nvSpPr>
        <p:spPr>
          <a:xfrm flipH="1">
            <a:off x="-9625" y="340299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01898615"/>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0352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3276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1.jpg"/><Relationship Id="rId7" Type="http://schemas.openxmlformats.org/officeDocument/2006/relationships/slide" Target="slide5.xml"/><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slide" Target="slide4.xml"/><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1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AE9C1308-FAB6-ED69-EDD3-B57908700D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3490E97-9158-CF5C-7CC2-C7E4D4C9B8F7}"/>
              </a:ext>
            </a:extLst>
          </p:cNvPr>
          <p:cNvPicPr>
            <a:picLocks noChangeAspect="1"/>
          </p:cNvPicPr>
          <p:nvPr/>
        </p:nvPicPr>
        <p:blipFill>
          <a:blip r:embed="rId3"/>
          <a:stretch>
            <a:fillRect/>
          </a:stretch>
        </p:blipFill>
        <p:spPr>
          <a:xfrm>
            <a:off x="980619" y="2467236"/>
            <a:ext cx="10516511" cy="2761727"/>
          </a:xfrm>
          <a:prstGeom prst="rect">
            <a:avLst/>
          </a:prstGeom>
        </p:spPr>
      </p:pic>
      <p:pic>
        <p:nvPicPr>
          <p:cNvPr id="6" name="Picture 5">
            <a:extLst>
              <a:ext uri="{FF2B5EF4-FFF2-40B4-BE49-F238E27FC236}">
                <a16:creationId xmlns:a16="http://schemas.microsoft.com/office/drawing/2014/main" id="{B63028BB-4EAF-41A3-9642-34B939807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8326"/>
            <a:ext cx="3552018" cy="3552018"/>
          </a:xfrm>
          <a:prstGeom prst="rect">
            <a:avLst/>
          </a:prstGeom>
        </p:spPr>
      </p:pic>
      <p:pic>
        <p:nvPicPr>
          <p:cNvPr id="9" name="Picture 8">
            <a:extLst>
              <a:ext uri="{FF2B5EF4-FFF2-40B4-BE49-F238E27FC236}">
                <a16:creationId xmlns:a16="http://schemas.microsoft.com/office/drawing/2014/main" id="{E4C3B68C-A6B5-B03B-ED86-9E3983307ABA}"/>
              </a:ext>
            </a:extLst>
          </p:cNvPr>
          <p:cNvPicPr>
            <a:picLocks noChangeAspect="1"/>
          </p:cNvPicPr>
          <p:nvPr/>
        </p:nvPicPr>
        <p:blipFill>
          <a:blip r:embed="rId5"/>
          <a:stretch>
            <a:fillRect/>
          </a:stretch>
        </p:blipFill>
        <p:spPr>
          <a:xfrm>
            <a:off x="197992" y="1107915"/>
            <a:ext cx="2956816" cy="755970"/>
          </a:xfrm>
          <a:prstGeom prst="rect">
            <a:avLst/>
          </a:prstGeom>
        </p:spPr>
      </p:pic>
    </p:spTree>
    <p:extLst>
      <p:ext uri="{BB962C8B-B14F-4D97-AF65-F5344CB8AC3E}">
        <p14:creationId xmlns:p14="http://schemas.microsoft.com/office/powerpoint/2010/main" val="3707037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8516AC5-7A73-3EFD-605A-C6C64CB6C0A7}"/>
              </a:ext>
            </a:extLst>
          </p:cNvPr>
          <p:cNvSpPr/>
          <p:nvPr/>
        </p:nvSpPr>
        <p:spPr>
          <a:xfrm>
            <a:off x="3923071" y="1078277"/>
            <a:ext cx="7855974" cy="3778858"/>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dirty="0">
                <a:solidFill>
                  <a:srgbClr val="000000"/>
                </a:solidFill>
                <a:latin typeface="Cambria" panose="02040503050406030204" pitchFamily="18" charset="0"/>
                <a:ea typeface="Cambria" panose="02040503050406030204" pitchFamily="18" charset="0"/>
              </a:rPr>
              <a:t>Tây Nguyên là vùng đất giàu truyền thống yêu nước. Các phong trào đấu tranh yêu nước nổ ra sớm, tập hợp được đông đảo đồng bào các dân tộc ở vùng Tây Nguyên tham gia.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29728A4-9BFC-12F5-0C72-10601799C4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929" y="761988"/>
            <a:ext cx="6096012" cy="6096012"/>
          </a:xfrm>
          <a:prstGeom prst="rect">
            <a:avLst/>
          </a:prstGeom>
        </p:spPr>
      </p:pic>
    </p:spTree>
    <p:extLst>
      <p:ext uri="{BB962C8B-B14F-4D97-AF65-F5344CB8AC3E}">
        <p14:creationId xmlns:p14="http://schemas.microsoft.com/office/powerpoint/2010/main" val="106859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772F00-8A60-47B4-804C-5574A026255D}"/>
              </a:ext>
            </a:extLst>
          </p:cNvPr>
          <p:cNvSpPr/>
          <p:nvPr/>
        </p:nvSpPr>
        <p:spPr>
          <a:xfrm>
            <a:off x="196277" y="216047"/>
            <a:ext cx="11781234" cy="636537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2B8718-C20B-44DC-A371-DFC4CB4360A1}"/>
              </a:ext>
            </a:extLst>
          </p:cNvPr>
          <p:cNvSpPr txBox="1"/>
          <p:nvPr/>
        </p:nvSpPr>
        <p:spPr>
          <a:xfrm>
            <a:off x="255380" y="1908441"/>
            <a:ext cx="5373895" cy="3170099"/>
          </a:xfrm>
          <a:prstGeom prst="rect">
            <a:avLst/>
          </a:prstGeom>
          <a:noFill/>
        </p:spPr>
        <p:txBody>
          <a:bodyPr wrap="square">
            <a:spAutoFit/>
          </a:bodyPr>
          <a:lstStyle/>
          <a:p>
            <a:pPr lvl="0" algn="just"/>
            <a:r>
              <a:rPr lang="vi-VN" sz="4000" dirty="0">
                <a:solidFill>
                  <a:sysClr val="windowText" lastClr="000000"/>
                </a:solidFill>
                <a:latin typeface="Cambria" panose="02040503050406030204" pitchFamily="18" charset="0"/>
                <a:ea typeface="Cambria" panose="02040503050406030204" pitchFamily="18" charset="0"/>
                <a:cs typeface="#9Slide03 Arima Madurai ExtraBo" panose="00000900000000000000" pitchFamily="2" charset="0"/>
              </a:rPr>
              <a:t>Kể lại một số câu chuyện lịch sử về truyền thống yêu nước và cách mạng của đồng bào Tây Nguyên.</a:t>
            </a:r>
            <a:endParaRPr kumimoji="0" 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pic>
        <p:nvPicPr>
          <p:cNvPr id="6" name="Picture 5">
            <a:extLst>
              <a:ext uri="{FF2B5EF4-FFF2-40B4-BE49-F238E27FC236}">
                <a16:creationId xmlns:a16="http://schemas.microsoft.com/office/drawing/2014/main" id="{8CEAAC13-171A-5EF9-A4BE-2EB12D9AA81A}"/>
              </a:ext>
            </a:extLst>
          </p:cNvPr>
          <p:cNvPicPr>
            <a:picLocks noChangeAspect="1"/>
          </p:cNvPicPr>
          <p:nvPr/>
        </p:nvPicPr>
        <p:blipFill>
          <a:blip r:embed="rId2"/>
          <a:stretch>
            <a:fillRect/>
          </a:stretch>
        </p:blipFill>
        <p:spPr>
          <a:xfrm>
            <a:off x="5741965" y="1276350"/>
            <a:ext cx="6078559" cy="4300537"/>
          </a:xfrm>
          <a:prstGeom prst="rect">
            <a:avLst/>
          </a:prstGeom>
        </p:spPr>
      </p:pic>
    </p:spTree>
    <p:extLst>
      <p:ext uri="{BB962C8B-B14F-4D97-AF65-F5344CB8AC3E}">
        <p14:creationId xmlns:p14="http://schemas.microsoft.com/office/powerpoint/2010/main" val="196268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Hùng Núp">
            <a:hlinkClick r:id="" action="ppaction://media"/>
            <a:extLst>
              <a:ext uri="{FF2B5EF4-FFF2-40B4-BE49-F238E27FC236}">
                <a16:creationId xmlns:a16="http://schemas.microsoft.com/office/drawing/2014/main" id="{9846C8E1-FCC2-FB6A-B05D-19CEAC44B3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93719"/>
          </a:xfrm>
          <a:prstGeom prst="rect">
            <a:avLst/>
          </a:prstGeom>
        </p:spPr>
      </p:pic>
    </p:spTree>
    <p:extLst>
      <p:ext uri="{BB962C8B-B14F-4D97-AF65-F5344CB8AC3E}">
        <p14:creationId xmlns:p14="http://schemas.microsoft.com/office/powerpoint/2010/main" val="41635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pic>
        <p:nvPicPr>
          <p:cNvPr id="3" name="Picture 2">
            <a:extLst>
              <a:ext uri="{FF2B5EF4-FFF2-40B4-BE49-F238E27FC236}">
                <a16:creationId xmlns:a16="http://schemas.microsoft.com/office/drawing/2014/main" id="{E173E251-092B-8BCA-8893-DF92386580BE}"/>
              </a:ext>
            </a:extLst>
          </p:cNvPr>
          <p:cNvPicPr>
            <a:picLocks noChangeAspect="1"/>
          </p:cNvPicPr>
          <p:nvPr/>
        </p:nvPicPr>
        <p:blipFill>
          <a:blip r:embed="rId8"/>
          <a:stretch>
            <a:fillRect/>
          </a:stretch>
        </p:blipFill>
        <p:spPr>
          <a:xfrm>
            <a:off x="5205631" y="1269352"/>
            <a:ext cx="5870957" cy="2097206"/>
          </a:xfrm>
          <a:prstGeom prst="rect">
            <a:avLst/>
          </a:prstGeom>
        </p:spPr>
      </p:pic>
    </p:spTree>
    <p:extLst>
      <p:ext uri="{BB962C8B-B14F-4D97-AF65-F5344CB8AC3E}">
        <p14:creationId xmlns:p14="http://schemas.microsoft.com/office/powerpoint/2010/main" val="1283513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77473" y="2833221"/>
              <a:ext cx="527486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đồng bào Tây Nguyên được thể hiện qua những hành động nào của các nhân vật lịch sử N'Trang Lơng, Đinh Núp?</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49541"/>
          </a:xfrm>
          <a:prstGeom prst="rect">
            <a:avLst/>
          </a:prstGeom>
          <a:noFill/>
        </p:spPr>
        <p:txBody>
          <a:bodyPr wrap="square" rtlCol="0">
            <a:spAutoFit/>
          </a:bodyPr>
          <a:lstStyle/>
          <a:p>
            <a:pPr marL="0" marR="0" algn="just">
              <a:lnSpc>
                <a:spcPct val="120000"/>
              </a:lnSpc>
              <a:spcBef>
                <a:spcPts val="0"/>
              </a:spcBef>
              <a:spcAft>
                <a:spcPts val="0"/>
              </a:spcAft>
            </a:pPr>
            <a:r>
              <a:rPr lang="en-US" sz="3600" i="1" dirty="0">
                <a:effectLst/>
                <a:latin typeface="Cambria" panose="02040503050406030204" pitchFamily="18" charset="0"/>
                <a:ea typeface="Cambria" panose="02040503050406030204" pitchFamily="18" charset="0"/>
              </a:rPr>
              <a:t>Anh </a:t>
            </a:r>
            <a:r>
              <a:rPr lang="en-US" sz="3600" i="1" dirty="0" err="1">
                <a:effectLst/>
                <a:latin typeface="Cambria" panose="02040503050406030204" pitchFamily="18" charset="0"/>
                <a:ea typeface="Cambria" panose="02040503050406030204" pitchFamily="18" charset="0"/>
              </a:rPr>
              <a:t>hùng</a:t>
            </a:r>
            <a:r>
              <a:rPr lang="en-US" sz="3600" i="1" dirty="0">
                <a:effectLst/>
                <a:latin typeface="Cambria" panose="02040503050406030204" pitchFamily="18" charset="0"/>
                <a:ea typeface="Cambria" panose="02040503050406030204" pitchFamily="18" charset="0"/>
              </a:rPr>
              <a:t> N’ Trang Long </a:t>
            </a:r>
            <a:r>
              <a:rPr lang="en-US" sz="3600" i="1" dirty="0" err="1">
                <a:effectLst/>
                <a:latin typeface="Cambria" panose="02040503050406030204" pitchFamily="18" charset="0"/>
                <a:ea typeface="Cambria" panose="02040503050406030204" pitchFamily="18" charset="0"/>
              </a:rPr>
              <a:t>lãnh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đạo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chống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kéo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dài</a:t>
            </a:r>
            <a:r>
              <a:rPr lang="en-US" sz="3600" i="1" dirty="0">
                <a:effectLst/>
                <a:latin typeface="Cambria" panose="02040503050406030204" pitchFamily="18" charset="0"/>
                <a:ea typeface="Cambria" panose="02040503050406030204" pitchFamily="18" charset="0"/>
              </a:rPr>
              <a:t> 24 </a:t>
            </a:r>
            <a:r>
              <a:rPr lang="en-US" sz="3600" i="1" dirty="0" err="1">
                <a:effectLst/>
                <a:latin typeface="Cambria" panose="02040503050406030204" pitchFamily="18" charset="0"/>
                <a:ea typeface="Cambria" panose="02040503050406030204" pitchFamily="18" charset="0"/>
              </a:rPr>
              <a:t>năm</a:t>
            </a:r>
            <a:r>
              <a:rPr lang="en-US" sz="3600" i="1" dirty="0">
                <a:effectLst/>
                <a:latin typeface="Cambria" panose="02040503050406030204" pitchFamily="18" charset="0"/>
                <a:ea typeface="Cambria" panose="02040503050406030204" pitchFamily="18" charset="0"/>
              </a:rPr>
              <a:t> (1911 – 1935), </a:t>
            </a:r>
            <a:r>
              <a:rPr lang="en-US" sz="3600" i="1" dirty="0" err="1">
                <a:effectLst/>
                <a:latin typeface="Cambria" panose="02040503050406030204" pitchFamily="18" charset="0"/>
                <a:ea typeface="Cambria" panose="02040503050406030204" pitchFamily="18" charset="0"/>
              </a:rPr>
              <a:t>đã</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hút</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đông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đảo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đồng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bào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tộc</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tham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gia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lan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rộng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nhiều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khó</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khăn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việc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chiếm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đóng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của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6DD4113-4A01-857C-F2A6-7F1A62449FC2}"/>
              </a:ext>
            </a:extLst>
          </p:cNvPr>
          <p:cNvPicPr>
            <a:picLocks noChangeAspect="1"/>
          </p:cNvPicPr>
          <p:nvPr/>
        </p:nvPicPr>
        <p:blipFill>
          <a:blip r:embed="rId2"/>
          <a:stretch>
            <a:fillRect/>
          </a:stretch>
        </p:blipFill>
        <p:spPr>
          <a:xfrm>
            <a:off x="8345896" y="734961"/>
            <a:ext cx="3248025" cy="4876800"/>
          </a:xfrm>
          <a:prstGeom prst="rect">
            <a:avLst/>
          </a:prstGeom>
        </p:spPr>
      </p:pic>
    </p:spTree>
    <p:extLst>
      <p:ext uri="{BB962C8B-B14F-4D97-AF65-F5344CB8AC3E}">
        <p14:creationId xmlns:p14="http://schemas.microsoft.com/office/powerpoint/2010/main" val="406216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56338"/>
          </a:xfrm>
          <a:prstGeom prst="rect">
            <a:avLst/>
          </a:prstGeom>
          <a:noFill/>
        </p:spPr>
        <p:txBody>
          <a:bodyPr wrap="square" rtlCol="0">
            <a:spAutoFit/>
          </a:bodyPr>
          <a:lstStyle/>
          <a:p>
            <a:pPr lvl="0" algn="just">
              <a:lnSpc>
                <a:spcPct val="120000"/>
              </a:lnSpc>
            </a:pPr>
            <a:r>
              <a:rPr lang="vi-VN" sz="3200" i="1" dirty="0">
                <a:solidFill>
                  <a:prstClr val="black"/>
                </a:solidFill>
                <a:latin typeface="Cambria" panose="02040503050406030204" pitchFamily="18" charset="0"/>
                <a:ea typeface="Cambria" panose="02040503050406030204" pitchFamily="18" charset="0"/>
              </a:rPr>
              <a:t>Anh hùng Đinh Núp: Năm 1935 một lần quân Pháp kéo về làng bắt phu, dân làng lánh hết vào rừng chỉ còn một mình anh ở lại. Đinh Núp dùng nỏ phục kích bắn lính pháp chảy máu để chứng minh cho dân làng rằng lính Pháp cũng là người và có thể chống lại được. Ông đã lãnh đạo buôn làng đứng lên chống giặc, lập nhiều chiến công.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62AD9B5-B6FE-087C-1564-6A6B7F065604}"/>
              </a:ext>
            </a:extLst>
          </p:cNvPr>
          <p:cNvPicPr>
            <a:picLocks noChangeAspect="1"/>
          </p:cNvPicPr>
          <p:nvPr/>
        </p:nvPicPr>
        <p:blipFill>
          <a:blip r:embed="rId2"/>
          <a:stretch>
            <a:fillRect/>
          </a:stretch>
        </p:blipFill>
        <p:spPr>
          <a:xfrm>
            <a:off x="8067675" y="1007841"/>
            <a:ext cx="3349744" cy="5116734"/>
          </a:xfrm>
          <a:prstGeom prst="rect">
            <a:avLst/>
          </a:prstGeom>
        </p:spPr>
      </p:pic>
    </p:spTree>
    <p:extLst>
      <p:ext uri="{BB962C8B-B14F-4D97-AF65-F5344CB8AC3E}">
        <p14:creationId xmlns:p14="http://schemas.microsoft.com/office/powerpoint/2010/main" val="166213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5073445" y="484423"/>
            <a:ext cx="6176435" cy="4942983"/>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75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2 anh hùng dân tộc N’ Trang Long, Đinh Núp cũng chính là tinh thần yêu nước của đồng bào dân tộc Tây Nguyên nói chung.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spTree>
    <p:extLst>
      <p:ext uri="{BB962C8B-B14F-4D97-AF65-F5344CB8AC3E}">
        <p14:creationId xmlns:p14="http://schemas.microsoft.com/office/powerpoint/2010/main" val="89242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CB8365AC-FF4B-0F66-9959-728D3C6828F5}"/>
              </a:ext>
            </a:extLst>
          </p:cNvPr>
          <p:cNvPicPr>
            <a:picLocks noChangeAspect="1"/>
          </p:cNvPicPr>
          <p:nvPr/>
        </p:nvPicPr>
        <p:blipFill>
          <a:blip r:embed="rId3"/>
          <a:stretch>
            <a:fillRect/>
          </a:stretch>
        </p:blipFill>
        <p:spPr>
          <a:xfrm>
            <a:off x="2353420" y="1259312"/>
            <a:ext cx="7504826" cy="2353260"/>
          </a:xfrm>
          <a:prstGeom prst="rect">
            <a:avLst/>
          </a:prstGeom>
        </p:spPr>
      </p:pic>
    </p:spTree>
    <p:extLst>
      <p:ext uri="{BB962C8B-B14F-4D97-AF65-F5344CB8AC3E}">
        <p14:creationId xmlns:p14="http://schemas.microsoft.com/office/powerpoint/2010/main" val="148607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71825" y="1295400"/>
            <a:ext cx="5743575" cy="3477875"/>
          </a:xfrm>
          <a:prstGeom prst="rect">
            <a:avLst/>
          </a:prstGeom>
          <a:noFill/>
        </p:spPr>
        <p:txBody>
          <a:bodyPr wrap="square" rtlCol="0">
            <a:spAutoFit/>
          </a:bodyPr>
          <a:lstStyle/>
          <a:p>
            <a:pPr lvl="0" algn="ctr">
              <a:defRPr/>
            </a:pPr>
            <a:r>
              <a:rPr lang="en-US"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T</a:t>
            </a:r>
            <a:r>
              <a:rPr lang="vi-VN"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hi kể một câu chuyện Lịch sử khác về truyền thống yêu nước và Cách mạng của đồng bào Tây Nguyên.</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3" name="Picture 2">
            <a:extLst>
              <a:ext uri="{FF2B5EF4-FFF2-40B4-BE49-F238E27FC236}">
                <a16:creationId xmlns:a16="http://schemas.microsoft.com/office/drawing/2014/main" id="{30533156-FBD0-8869-42B8-09240E2D1B8B}"/>
              </a:ext>
            </a:extLst>
          </p:cNvPr>
          <p:cNvPicPr>
            <a:picLocks noChangeAspect="1"/>
          </p:cNvPicPr>
          <p:nvPr/>
        </p:nvPicPr>
        <p:blipFill>
          <a:blip r:embed="rId3"/>
          <a:stretch>
            <a:fillRect/>
          </a:stretch>
        </p:blipFill>
        <p:spPr>
          <a:xfrm>
            <a:off x="2510854" y="1542203"/>
            <a:ext cx="7303641" cy="1944793"/>
          </a:xfrm>
          <a:prstGeom prst="rect">
            <a:avLst/>
          </a:prstGeom>
        </p:spPr>
      </p:pic>
    </p:spTree>
    <p:extLst>
      <p:ext uri="{BB962C8B-B14F-4D97-AF65-F5344CB8AC3E}">
        <p14:creationId xmlns:p14="http://schemas.microsoft.com/office/powerpoint/2010/main" val="3324540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03F54-B778-9CD8-BE64-84A82CB4B29C}"/>
              </a:ext>
            </a:extLst>
          </p:cNvPr>
          <p:cNvPicPr>
            <a:picLocks noChangeAspect="1"/>
          </p:cNvPicPr>
          <p:nvPr/>
        </p:nvPicPr>
        <p:blipFill>
          <a:blip r:embed="rId2"/>
          <a:stretch>
            <a:fillRect/>
          </a:stretch>
        </p:blipFill>
        <p:spPr>
          <a:xfrm>
            <a:off x="209550" y="3419406"/>
            <a:ext cx="12192000" cy="1924187"/>
          </a:xfrm>
          <a:prstGeom prst="rect">
            <a:avLst/>
          </a:prstGeom>
        </p:spPr>
      </p:pic>
    </p:spTree>
    <p:extLst>
      <p:ext uri="{BB962C8B-B14F-4D97-AF65-F5344CB8AC3E}">
        <p14:creationId xmlns:p14="http://schemas.microsoft.com/office/powerpoint/2010/main" val="2549780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89335" y="2476364"/>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7529240" y="299169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7"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Mô tả một số nét chính về nhà ở và nhà sinh hoạt cộng đồng các dân tộc vùng Tây Nguyên.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819400"/>
            <a:ext cx="10627193" cy="283259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32598" fill="none" extrusionOk="0">
                        <a:moveTo>
                          <a:pt x="0" y="265244"/>
                        </a:moveTo>
                        <a:cubicBezTo>
                          <a:pt x="-11154" y="116950"/>
                          <a:pt x="124185" y="4441"/>
                          <a:pt x="265244" y="0"/>
                        </a:cubicBezTo>
                        <a:cubicBezTo>
                          <a:pt x="2402520" y="130954"/>
                          <a:pt x="7340031" y="43574"/>
                          <a:pt x="10361949" y="0"/>
                        </a:cubicBezTo>
                        <a:cubicBezTo>
                          <a:pt x="10514682" y="9617"/>
                          <a:pt x="10643117" y="138260"/>
                          <a:pt x="10627193" y="265244"/>
                        </a:cubicBezTo>
                        <a:cubicBezTo>
                          <a:pt x="10476754" y="665284"/>
                          <a:pt x="10713072" y="1833473"/>
                          <a:pt x="10627193" y="2567354"/>
                        </a:cubicBezTo>
                        <a:cubicBezTo>
                          <a:pt x="10600721" y="2718191"/>
                          <a:pt x="10498759" y="2825919"/>
                          <a:pt x="10361949" y="2832598"/>
                        </a:cubicBezTo>
                        <a:cubicBezTo>
                          <a:pt x="7824430" y="2987795"/>
                          <a:pt x="2339988" y="2995618"/>
                          <a:pt x="265244" y="2832598"/>
                        </a:cubicBezTo>
                        <a:cubicBezTo>
                          <a:pt x="120881" y="2803831"/>
                          <a:pt x="-10957" y="2720242"/>
                          <a:pt x="0" y="2567354"/>
                        </a:cubicBezTo>
                        <a:cubicBezTo>
                          <a:pt x="64656" y="2009784"/>
                          <a:pt x="-17807" y="1372246"/>
                          <a:pt x="0" y="265244"/>
                        </a:cubicBezTo>
                        <a:close/>
                      </a:path>
                      <a:path w="10627193" h="2832598" stroke="0" extrusionOk="0">
                        <a:moveTo>
                          <a:pt x="0" y="265244"/>
                        </a:moveTo>
                        <a:cubicBezTo>
                          <a:pt x="-6281" y="114880"/>
                          <a:pt x="94237" y="9202"/>
                          <a:pt x="265244" y="0"/>
                        </a:cubicBezTo>
                        <a:cubicBezTo>
                          <a:pt x="2617642" y="132882"/>
                          <a:pt x="7540204" y="-84951"/>
                          <a:pt x="10361949" y="0"/>
                        </a:cubicBezTo>
                        <a:cubicBezTo>
                          <a:pt x="10493112" y="14967"/>
                          <a:pt x="10626614" y="121956"/>
                          <a:pt x="10627193" y="265244"/>
                        </a:cubicBezTo>
                        <a:cubicBezTo>
                          <a:pt x="10647380" y="581101"/>
                          <a:pt x="10779673" y="2012154"/>
                          <a:pt x="10627193" y="2567354"/>
                        </a:cubicBezTo>
                        <a:cubicBezTo>
                          <a:pt x="10652188" y="2716809"/>
                          <a:pt x="10517555" y="2813837"/>
                          <a:pt x="10361949" y="2832598"/>
                        </a:cubicBezTo>
                        <a:cubicBezTo>
                          <a:pt x="8029062" y="2920237"/>
                          <a:pt x="3163572" y="2759919"/>
                          <a:pt x="265244" y="2832598"/>
                        </a:cubicBezTo>
                        <a:cubicBezTo>
                          <a:pt x="117015" y="2816011"/>
                          <a:pt x="-8975" y="2726316"/>
                          <a:pt x="0" y="2567354"/>
                        </a:cubicBezTo>
                        <a:cubicBezTo>
                          <a:pt x="-38581" y="2254360"/>
                          <a:pt x="63341" y="1288089"/>
                          <a:pt x="0" y="2652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3300"/>
                </a:solidFill>
                <a:latin typeface="Calibri" panose="020F0502020204030204" pitchFamily="34" charset="0"/>
                <a:cs typeface="Calibri" panose="020F0502020204030204" pitchFamily="34" charset="0"/>
              </a:rPr>
              <a:t>Đồng bào Tây Nguyên thường ở nhà sàn. Mỗi buôn làng có một ngôi nhà chung được xây dựng ở trung tâm là không gian sinh hoạt chung của cộng đồng. (nhà rông, nhà dài).</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Kể về một lễ hội của đồng bào các dân tộc vùng Tây Nguyên mà em biết.</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978195" y="2904321"/>
            <a:ext cx="10116269" cy="2496354"/>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496354" fill="none" extrusionOk="0">
                        <a:moveTo>
                          <a:pt x="0" y="233759"/>
                        </a:moveTo>
                        <a:cubicBezTo>
                          <a:pt x="-8597" y="103267"/>
                          <a:pt x="115819" y="9128"/>
                          <a:pt x="233759" y="0"/>
                        </a:cubicBezTo>
                        <a:cubicBezTo>
                          <a:pt x="2130193" y="130954"/>
                          <a:pt x="5426682" y="43574"/>
                          <a:pt x="9882510" y="0"/>
                        </a:cubicBezTo>
                        <a:cubicBezTo>
                          <a:pt x="10023230" y="17896"/>
                          <a:pt x="10127794" y="118775"/>
                          <a:pt x="10116269" y="233759"/>
                        </a:cubicBezTo>
                        <a:cubicBezTo>
                          <a:pt x="9965830" y="769771"/>
                          <a:pt x="10202148" y="1685233"/>
                          <a:pt x="10116269" y="2262595"/>
                        </a:cubicBezTo>
                        <a:cubicBezTo>
                          <a:pt x="10101567" y="2394111"/>
                          <a:pt x="9999409" y="2487934"/>
                          <a:pt x="9882510" y="2496354"/>
                        </a:cubicBezTo>
                        <a:cubicBezTo>
                          <a:pt x="5179317" y="2651551"/>
                          <a:pt x="4291481" y="2659374"/>
                          <a:pt x="233759" y="2496354"/>
                        </a:cubicBezTo>
                        <a:cubicBezTo>
                          <a:pt x="105763" y="2481396"/>
                          <a:pt x="-1561" y="2392609"/>
                          <a:pt x="0" y="2262595"/>
                        </a:cubicBezTo>
                        <a:cubicBezTo>
                          <a:pt x="64656" y="1799607"/>
                          <a:pt x="-17807" y="1142696"/>
                          <a:pt x="0" y="233759"/>
                        </a:cubicBezTo>
                        <a:close/>
                      </a:path>
                      <a:path w="10116269" h="2496354" stroke="0" extrusionOk="0">
                        <a:moveTo>
                          <a:pt x="0" y="233759"/>
                        </a:moveTo>
                        <a:cubicBezTo>
                          <a:pt x="-13549" y="96300"/>
                          <a:pt x="86632" y="6765"/>
                          <a:pt x="233759" y="0"/>
                        </a:cubicBezTo>
                        <a:cubicBezTo>
                          <a:pt x="5016175" y="132882"/>
                          <a:pt x="6395017" y="-84951"/>
                          <a:pt x="9882510" y="0"/>
                        </a:cubicBezTo>
                        <a:cubicBezTo>
                          <a:pt x="10005391" y="6075"/>
                          <a:pt x="10112512" y="125425"/>
                          <a:pt x="10116269" y="233759"/>
                        </a:cubicBezTo>
                        <a:cubicBezTo>
                          <a:pt x="10136456" y="513521"/>
                          <a:pt x="10268749" y="1726506"/>
                          <a:pt x="10116269" y="2262595"/>
                        </a:cubicBezTo>
                        <a:cubicBezTo>
                          <a:pt x="10135149" y="2393937"/>
                          <a:pt x="10013209" y="2493067"/>
                          <a:pt x="9882510" y="2496354"/>
                        </a:cubicBezTo>
                        <a:cubicBezTo>
                          <a:pt x="8344873" y="2583993"/>
                          <a:pt x="4261739" y="2423675"/>
                          <a:pt x="233759" y="2496354"/>
                        </a:cubicBezTo>
                        <a:cubicBezTo>
                          <a:pt x="102045" y="2471446"/>
                          <a:pt x="-8160" y="2403037"/>
                          <a:pt x="0" y="2262595"/>
                        </a:cubicBezTo>
                        <a:cubicBezTo>
                          <a:pt x="-38581" y="1638394"/>
                          <a:pt x="63341" y="601192"/>
                          <a:pt x="0" y="2337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6000" b="1" dirty="0">
                <a:solidFill>
                  <a:srgbClr val="7030A0"/>
                </a:solidFill>
                <a:latin typeface="Calibri" panose="020F0502020204030204" pitchFamily="34" charset="0"/>
                <a:cs typeface="Calibri" panose="020F0502020204030204" pitchFamily="34" charset="0"/>
              </a:rPr>
              <a:t>Lễ hội đua voi, Lễ tạ ơn cha mẹ, Lễ hội Cồng chiêng.</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304801"/>
            <a:ext cx="10831303" cy="1637241"/>
            <a:chOff x="308203" y="2095950"/>
            <a:chExt cx="12870924" cy="1641340"/>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960217" y="2095950"/>
              <a:ext cx="12218910" cy="1641340"/>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2612" h="1637241" fill="none" extrusionOk="0">
                          <a:moveTo>
                            <a:pt x="0" y="399831"/>
                          </a:moveTo>
                          <a:cubicBezTo>
                            <a:pt x="-4114" y="200738"/>
                            <a:pt x="91916" y="-16389"/>
                            <a:pt x="243150" y="0"/>
                          </a:cubicBezTo>
                          <a:cubicBezTo>
                            <a:pt x="3080261" y="14249"/>
                            <a:pt x="7559970" y="-270236"/>
                            <a:pt x="10039461" y="0"/>
                          </a:cubicBezTo>
                          <a:cubicBezTo>
                            <a:pt x="10201967" y="9227"/>
                            <a:pt x="10261254" y="158875"/>
                            <a:pt x="10282612" y="399831"/>
                          </a:cubicBezTo>
                          <a:cubicBezTo>
                            <a:pt x="10335579" y="637829"/>
                            <a:pt x="10262228" y="973339"/>
                            <a:pt x="10282612" y="1237409"/>
                          </a:cubicBezTo>
                          <a:cubicBezTo>
                            <a:pt x="10295286" y="1444881"/>
                            <a:pt x="10194623" y="1612499"/>
                            <a:pt x="10039461" y="1637241"/>
                          </a:cubicBezTo>
                          <a:cubicBezTo>
                            <a:pt x="8009687" y="1719200"/>
                            <a:pt x="2857409" y="1451253"/>
                            <a:pt x="243150" y="1637241"/>
                          </a:cubicBezTo>
                          <a:cubicBezTo>
                            <a:pt x="57438" y="1621018"/>
                            <a:pt x="-41328" y="1457492"/>
                            <a:pt x="0" y="1237409"/>
                          </a:cubicBezTo>
                          <a:cubicBezTo>
                            <a:pt x="-5924" y="915195"/>
                            <a:pt x="7206" y="586226"/>
                            <a:pt x="0" y="399831"/>
                          </a:cubicBezTo>
                          <a:close/>
                        </a:path>
                        <a:path w="10282612" h="1637241" stroke="0" extrusionOk="0">
                          <a:moveTo>
                            <a:pt x="0" y="399831"/>
                          </a:moveTo>
                          <a:cubicBezTo>
                            <a:pt x="-19941" y="140954"/>
                            <a:pt x="98102" y="1362"/>
                            <a:pt x="243150" y="0"/>
                          </a:cubicBezTo>
                          <a:cubicBezTo>
                            <a:pt x="1340791" y="-169007"/>
                            <a:pt x="8998635" y="180741"/>
                            <a:pt x="10039461" y="0"/>
                          </a:cubicBezTo>
                          <a:cubicBezTo>
                            <a:pt x="10171927" y="-26850"/>
                            <a:pt x="10259340" y="177522"/>
                            <a:pt x="10282612" y="399831"/>
                          </a:cubicBezTo>
                          <a:cubicBezTo>
                            <a:pt x="10205418" y="697821"/>
                            <a:pt x="10283587" y="971115"/>
                            <a:pt x="10282612" y="1237409"/>
                          </a:cubicBezTo>
                          <a:cubicBezTo>
                            <a:pt x="10289839" y="1440511"/>
                            <a:pt x="10183302" y="1622363"/>
                            <a:pt x="10039461" y="1637241"/>
                          </a:cubicBezTo>
                          <a:cubicBezTo>
                            <a:pt x="6154335" y="1566342"/>
                            <a:pt x="4273847" y="1698621"/>
                            <a:pt x="243150" y="1637241"/>
                          </a:cubicBezTo>
                          <a:cubicBezTo>
                            <a:pt x="114076" y="1642342"/>
                            <a:pt x="-22703" y="1499986"/>
                            <a:pt x="0" y="1237409"/>
                          </a:cubicBezTo>
                          <a:cubicBezTo>
                            <a:pt x="-22889" y="961591"/>
                            <a:pt x="-26581" y="576664"/>
                            <a:pt x="0" y="399831"/>
                          </a:cubicBezTo>
                          <a:close/>
                        </a:path>
                        <a:path w="10282612" h="1637241" fill="none" stroke="0" extrusionOk="0">
                          <a:moveTo>
                            <a:pt x="0" y="399831"/>
                          </a:moveTo>
                          <a:cubicBezTo>
                            <a:pt x="-6067" y="187907"/>
                            <a:pt x="94976" y="-10869"/>
                            <a:pt x="243150" y="0"/>
                          </a:cubicBezTo>
                          <a:cubicBezTo>
                            <a:pt x="3346671" y="-14230"/>
                            <a:pt x="7669029" y="-174563"/>
                            <a:pt x="10039461" y="0"/>
                          </a:cubicBezTo>
                          <a:cubicBezTo>
                            <a:pt x="10168607" y="-4281"/>
                            <a:pt x="10251798" y="154249"/>
                            <a:pt x="10282612" y="399831"/>
                          </a:cubicBezTo>
                          <a:cubicBezTo>
                            <a:pt x="10367682" y="671257"/>
                            <a:pt x="10288536" y="891561"/>
                            <a:pt x="10282612" y="1237409"/>
                          </a:cubicBezTo>
                          <a:cubicBezTo>
                            <a:pt x="10298391" y="1439049"/>
                            <a:pt x="10163882" y="1619007"/>
                            <a:pt x="10039461" y="1637241"/>
                          </a:cubicBezTo>
                          <a:cubicBezTo>
                            <a:pt x="8560196" y="2116363"/>
                            <a:pt x="2578173" y="1493330"/>
                            <a:pt x="243150" y="1637241"/>
                          </a:cubicBezTo>
                          <a:cubicBezTo>
                            <a:pt x="80643" y="1636446"/>
                            <a:pt x="-26531" y="1464835"/>
                            <a:pt x="0" y="1237409"/>
                          </a:cubicBezTo>
                          <a:cubicBezTo>
                            <a:pt x="-12497" y="966628"/>
                            <a:pt x="-7433" y="594343"/>
                            <a:pt x="0" y="3998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Em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hãy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nêu</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đặc</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điểm</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nhà</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ở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vùng</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Tây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Nguyên</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542925" y="2319944"/>
            <a:ext cx="10892212" cy="274903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212" h="2749036" fill="none" extrusionOk="0">
                        <a:moveTo>
                          <a:pt x="0" y="257420"/>
                        </a:moveTo>
                        <a:cubicBezTo>
                          <a:pt x="-32837" y="110084"/>
                          <a:pt x="160066" y="32064"/>
                          <a:pt x="268067" y="0"/>
                        </a:cubicBezTo>
                        <a:cubicBezTo>
                          <a:pt x="2205605" y="214833"/>
                          <a:pt x="8028074" y="97358"/>
                          <a:pt x="10624144" y="0"/>
                        </a:cubicBezTo>
                        <a:cubicBezTo>
                          <a:pt x="10796444" y="36656"/>
                          <a:pt x="10905626" y="131142"/>
                          <a:pt x="10892212" y="257420"/>
                        </a:cubicBezTo>
                        <a:cubicBezTo>
                          <a:pt x="10766889" y="816142"/>
                          <a:pt x="10986649" y="2222886"/>
                          <a:pt x="10892212" y="2491616"/>
                        </a:cubicBezTo>
                        <a:cubicBezTo>
                          <a:pt x="10860211" y="2638970"/>
                          <a:pt x="10742766" y="2729136"/>
                          <a:pt x="10624144" y="2749036"/>
                        </a:cubicBezTo>
                        <a:cubicBezTo>
                          <a:pt x="7385808" y="2864689"/>
                          <a:pt x="4605391" y="2824487"/>
                          <a:pt x="268067" y="2749036"/>
                        </a:cubicBezTo>
                        <a:cubicBezTo>
                          <a:pt x="120968" y="2736325"/>
                          <a:pt x="-33646" y="2653105"/>
                          <a:pt x="0" y="2491616"/>
                        </a:cubicBezTo>
                        <a:cubicBezTo>
                          <a:pt x="37086" y="1627210"/>
                          <a:pt x="30014" y="1244711"/>
                          <a:pt x="0" y="257420"/>
                        </a:cubicBezTo>
                        <a:close/>
                      </a:path>
                      <a:path w="10892212" h="2749036" stroke="0" extrusionOk="0">
                        <a:moveTo>
                          <a:pt x="0" y="257420"/>
                        </a:moveTo>
                        <a:cubicBezTo>
                          <a:pt x="-22221" y="127505"/>
                          <a:pt x="113465" y="-1721"/>
                          <a:pt x="268067" y="0"/>
                        </a:cubicBezTo>
                        <a:cubicBezTo>
                          <a:pt x="3010837" y="206897"/>
                          <a:pt x="7805207" y="-64357"/>
                          <a:pt x="10624144" y="0"/>
                        </a:cubicBezTo>
                        <a:cubicBezTo>
                          <a:pt x="10764231" y="15712"/>
                          <a:pt x="10880297" y="134626"/>
                          <a:pt x="10892212" y="257420"/>
                        </a:cubicBezTo>
                        <a:cubicBezTo>
                          <a:pt x="10928146" y="829446"/>
                          <a:pt x="10965439" y="1698694"/>
                          <a:pt x="10892212" y="2491616"/>
                        </a:cubicBezTo>
                        <a:cubicBezTo>
                          <a:pt x="10907621" y="2636664"/>
                          <a:pt x="10771601" y="2755431"/>
                          <a:pt x="10624144" y="2749036"/>
                        </a:cubicBezTo>
                        <a:cubicBezTo>
                          <a:pt x="8784637" y="3258005"/>
                          <a:pt x="5198878" y="2531187"/>
                          <a:pt x="268067" y="2749036"/>
                        </a:cubicBezTo>
                        <a:cubicBezTo>
                          <a:pt x="138335" y="2744020"/>
                          <a:pt x="-11744" y="2641806"/>
                          <a:pt x="0" y="2491616"/>
                        </a:cubicBezTo>
                        <a:cubicBezTo>
                          <a:pt x="8408" y="2059319"/>
                          <a:pt x="9564" y="595632"/>
                          <a:pt x="0" y="257420"/>
                        </a:cubicBezTo>
                        <a:close/>
                      </a:path>
                      <a:path w="10892212" h="2749036" fill="none" stroke="0" extrusionOk="0">
                        <a:moveTo>
                          <a:pt x="0" y="257420"/>
                        </a:moveTo>
                        <a:cubicBezTo>
                          <a:pt x="-42775" y="99219"/>
                          <a:pt x="136546" y="18377"/>
                          <a:pt x="268067" y="0"/>
                        </a:cubicBezTo>
                        <a:cubicBezTo>
                          <a:pt x="2436376" y="191399"/>
                          <a:pt x="7844357" y="49251"/>
                          <a:pt x="10624144" y="0"/>
                        </a:cubicBezTo>
                        <a:cubicBezTo>
                          <a:pt x="10776293" y="24009"/>
                          <a:pt x="10899364" y="150215"/>
                          <a:pt x="10892212" y="257420"/>
                        </a:cubicBezTo>
                        <a:cubicBezTo>
                          <a:pt x="10724824" y="837712"/>
                          <a:pt x="11023656" y="2266506"/>
                          <a:pt x="10892212" y="2491616"/>
                        </a:cubicBezTo>
                        <a:cubicBezTo>
                          <a:pt x="10887434" y="2636206"/>
                          <a:pt x="10759509" y="2735025"/>
                          <a:pt x="10624144" y="2749036"/>
                        </a:cubicBezTo>
                        <a:cubicBezTo>
                          <a:pt x="7690626" y="2865603"/>
                          <a:pt x="4384366" y="3160594"/>
                          <a:pt x="268067" y="2749036"/>
                        </a:cubicBezTo>
                        <a:cubicBezTo>
                          <a:pt x="118025" y="2723740"/>
                          <a:pt x="-17208" y="2646043"/>
                          <a:pt x="0" y="2491616"/>
                        </a:cubicBezTo>
                        <a:cubicBezTo>
                          <a:pt x="84089" y="1582515"/>
                          <a:pt x="-7418" y="1211303"/>
                          <a:pt x="0" y="257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vi-VN" sz="4000" b="1" dirty="0">
                <a:solidFill>
                  <a:srgbClr val="CC3140"/>
                </a:solidFill>
                <a:latin typeface="Calibri" panose="020F0502020204030204" pitchFamily="34" charset="0"/>
                <a:cs typeface="Calibri" panose="020F0502020204030204" pitchFamily="34" charset="0"/>
              </a:rPr>
              <a:t>Nhà ở vùng Tây Nguyên thường được xây dựng chủ yếu bằng các vật liệu như: cỏ tranh, tre, gỗ, lồ ô,... và được xây cất trên một khoảng đất rộng, nằm ngay tại khu vực Trung tâm của buôn, làng.</a:t>
            </a: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id="{12A97563-10B5-D47E-FEE0-A3D2FB8A08CA}"/>
              </a:ext>
            </a:extLst>
          </p:cNvPr>
          <p:cNvPicPr>
            <a:picLocks noChangeAspect="1"/>
          </p:cNvPicPr>
          <p:nvPr/>
        </p:nvPicPr>
        <p:blipFill>
          <a:blip r:embed="rId3"/>
          <a:stretch>
            <a:fillRect/>
          </a:stretch>
        </p:blipFill>
        <p:spPr>
          <a:xfrm>
            <a:off x="2162338" y="1371202"/>
            <a:ext cx="8437595" cy="2365453"/>
          </a:xfrm>
          <a:prstGeom prst="rect">
            <a:avLst/>
          </a:prstGeom>
        </p:spPr>
      </p:pic>
    </p:spTree>
    <p:extLst>
      <p:ext uri="{BB962C8B-B14F-4D97-AF65-F5344CB8AC3E}">
        <p14:creationId xmlns:p14="http://schemas.microsoft.com/office/powerpoint/2010/main" val="3241711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138415-8BBE-4E6B-9ECA-259DB59DA131}"/>
              </a:ext>
            </a:extLst>
          </p:cNvPr>
          <p:cNvSpPr/>
          <p:nvPr/>
        </p:nvSpPr>
        <p:spPr>
          <a:xfrm>
            <a:off x="923925" y="342900"/>
            <a:ext cx="10810875" cy="1948016"/>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83E39FF-60C0-4578-A820-12F622F06D25}"/>
              </a:ext>
            </a:extLst>
          </p:cNvPr>
          <p:cNvSpPr/>
          <p:nvPr/>
        </p:nvSpPr>
        <p:spPr>
          <a:xfrm>
            <a:off x="1373095" y="385302"/>
            <a:ext cx="9865176" cy="1938992"/>
          </a:xfrm>
          <a:prstGeom prst="rect">
            <a:avLst/>
          </a:prstGeom>
        </p:spPr>
        <p:txBody>
          <a:bodyPr wrap="square">
            <a:spAutoFit/>
          </a:bodyPr>
          <a:lstStyle/>
          <a:p>
            <a:pPr lvl="0" algn="ctr"/>
            <a:r>
              <a:rPr lang="vi-VN" sz="4000" b="1" dirty="0">
                <a:solidFill>
                  <a:srgbClr val="ED7D31">
                    <a:lumMod val="75000"/>
                  </a:srgbClr>
                </a:solidFill>
                <a:ea typeface="HP001 5H" pitchFamily="34" charset="-127"/>
                <a:cs typeface="Times New Roman" pitchFamily="18" charset="0"/>
              </a:rPr>
              <a:t>Hoạt động 2: Tìm hiểu truyền thống yêu nước và cách mạng của đồng bào vùng Tây Nguyên</a:t>
            </a:r>
            <a:endParaRPr kumimoji="0" lang="en-US" sz="4000" b="1" i="0" u="none" strike="noStrike" kern="1200" cap="none" spc="0" normalizeH="0" baseline="0" noProof="0" dirty="0">
              <a:ln>
                <a:noFill/>
              </a:ln>
              <a:solidFill>
                <a:srgbClr val="A5A5A5">
                  <a:lumMod val="50000"/>
                </a:srgbClr>
              </a:solidFill>
              <a:effectLst/>
              <a:uLnTx/>
              <a:uFillTx/>
              <a:ea typeface="HP001 5H" pitchFamily="34" charset="-127"/>
              <a:cs typeface="Times New Roman" pitchFamily="18" charset="0"/>
            </a:endParaRPr>
          </a:p>
        </p:txBody>
      </p:sp>
    </p:spTree>
    <p:extLst>
      <p:ext uri="{BB962C8B-B14F-4D97-AF65-F5344CB8AC3E}">
        <p14:creationId xmlns:p14="http://schemas.microsoft.com/office/powerpoint/2010/main" val="267938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D2B736-6DC7-1C0E-8BBA-B42B6B94C8F6}"/>
              </a:ext>
            </a:extLst>
          </p:cNvPr>
          <p:cNvSpPr txBox="1"/>
          <p:nvPr/>
        </p:nvSpPr>
        <p:spPr>
          <a:xfrm>
            <a:off x="589935" y="314632"/>
            <a:ext cx="11307097" cy="1384995"/>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Đọc thông tin và quan sát các hình 7, 8, em hãy cho biết:</a:t>
            </a:r>
          </a:p>
          <a:p>
            <a:pPr marL="457200" indent="-457200" algn="just">
              <a:buFont typeface="Arial" panose="020B0604020202020204" pitchFamily="34" charset="0"/>
              <a:buChar char="•"/>
            </a:pPr>
            <a:r>
              <a:rPr lang="vi-VN" sz="2800" dirty="0">
                <a:effectLst/>
                <a:latin typeface="Cambria" panose="02040503050406030204" pitchFamily="18" charset="0"/>
                <a:ea typeface="Cambria" panose="02040503050406030204" pitchFamily="18" charset="0"/>
              </a:rPr>
              <a:t>Phong trào yêu nước và cách mạng của đồng bào vùng Tây Nguyên có điểm gì nổi bật?</a:t>
            </a:r>
            <a:endParaRPr lang="en-US" sz="2800" dirty="0">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FC5FCB6-0DFC-9CC7-EBCD-674D91F4084F}"/>
              </a:ext>
            </a:extLst>
          </p:cNvPr>
          <p:cNvPicPr>
            <a:picLocks noChangeAspect="1"/>
          </p:cNvPicPr>
          <p:nvPr/>
        </p:nvPicPr>
        <p:blipFill>
          <a:blip r:embed="rId7"/>
          <a:stretch>
            <a:fillRect/>
          </a:stretch>
        </p:blipFill>
        <p:spPr>
          <a:xfrm>
            <a:off x="2214562" y="2046646"/>
            <a:ext cx="4641094" cy="3036632"/>
          </a:xfrm>
          <a:prstGeom prst="rect">
            <a:avLst/>
          </a:prstGeom>
        </p:spPr>
      </p:pic>
      <p:pic>
        <p:nvPicPr>
          <p:cNvPr id="8" name="Picture 7">
            <a:extLst>
              <a:ext uri="{FF2B5EF4-FFF2-40B4-BE49-F238E27FC236}">
                <a16:creationId xmlns:a16="http://schemas.microsoft.com/office/drawing/2014/main" id="{AEDC473D-D11E-079E-D5EC-D4D79281D2B1}"/>
              </a:ext>
            </a:extLst>
          </p:cNvPr>
          <p:cNvPicPr>
            <a:picLocks noChangeAspect="1"/>
          </p:cNvPicPr>
          <p:nvPr/>
        </p:nvPicPr>
        <p:blipFill>
          <a:blip r:embed="rId8"/>
          <a:stretch>
            <a:fillRect/>
          </a:stretch>
        </p:blipFill>
        <p:spPr>
          <a:xfrm>
            <a:off x="7276024" y="1867053"/>
            <a:ext cx="2143125" cy="3438525"/>
          </a:xfrm>
          <a:prstGeom prst="rect">
            <a:avLst/>
          </a:prstGeom>
        </p:spPr>
      </p:pic>
    </p:spTree>
    <p:extLst>
      <p:ext uri="{BB962C8B-B14F-4D97-AF65-F5344CB8AC3E}">
        <p14:creationId xmlns:p14="http://schemas.microsoft.com/office/powerpoint/2010/main" val="374004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565</Words>
  <Application>Microsoft Office PowerPoint</Application>
  <PresentationFormat>Widescreen</PresentationFormat>
  <Paragraphs>25</Paragraphs>
  <Slides>20</Slides>
  <Notes>2</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20</vt:i4>
      </vt:variant>
    </vt:vector>
  </HeadingPairs>
  <TitlesOfParts>
    <vt:vector size="35" baseType="lpstr">
      <vt:lpstr>等线</vt:lpstr>
      <vt:lpstr>印品黑体</vt:lpstr>
      <vt:lpstr>#9Slide05 SVNClementine</vt:lpstr>
      <vt:lpstr>Arial</vt:lpstr>
      <vt:lpstr>Calibri</vt:lpstr>
      <vt:lpstr>Calibri Light</vt:lpstr>
      <vt:lpstr>Cambria</vt:lpstr>
      <vt:lpstr>Segoe UI Black</vt:lpstr>
      <vt:lpstr>Times New Roman</vt:lpstr>
      <vt:lpstr>1_Office Theme</vt:lpstr>
      <vt:lpstr>Custom Design</vt:lpstr>
      <vt:lpstr>1_Custom Design</vt:lpstr>
      <vt:lpstr>2_Custom Design</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2024-01-21T03:10:52Z</dcterms:created>
  <dcterms:modified xsi:type="dcterms:W3CDTF">2024-02-14T12:00:01Z</dcterms:modified>
</cp:coreProperties>
</file>