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sldIdLst>
    <p:sldId id="298" r:id="rId5"/>
    <p:sldId id="296" r:id="rId6"/>
    <p:sldId id="268" r:id="rId7"/>
    <p:sldId id="279" r:id="rId8"/>
    <p:sldId id="269" r:id="rId9"/>
    <p:sldId id="290" r:id="rId10"/>
    <p:sldId id="270" r:id="rId11"/>
    <p:sldId id="294" r:id="rId12"/>
  </p:sldIdLst>
  <p:sldSz cx="9144000" cy="5143500" type="screen16x9"/>
  <p:notesSz cx="6858000" cy="9144000"/>
  <p:embeddedFontLst>
    <p:embeddedFont>
      <p:font typeface="DFPOP1-W9" panose="020B0604020202020204" charset="-128"/>
      <p:regular r:id="rId14"/>
    </p:embeddedFont>
    <p:embeddedFont>
      <p:font typeface="Arial-Rounded" panose="020B0604020202020204" charset="0"/>
      <p:regular r:id="rId15"/>
    </p:embeddedFont>
  </p:embeddedFontLst>
  <p:custDataLst>
    <p:tags r:id="rId1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98"/>
          </p14:sldIdLst>
        </p14:section>
        <p14:section name="Tiết 2" id="{47239A1A-9B72-4DA5-96A7-F8786F163078}">
          <p14:sldIdLst>
            <p14:sldId id="296"/>
            <p14:sldId id="268"/>
            <p14:sldId id="279"/>
            <p14:sldId id="269"/>
            <p14:sldId id="290"/>
            <p14:sldId id="270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9C31"/>
    <a:srgbClr val="4CA420"/>
    <a:srgbClr val="F14420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84926" autoAdjust="0"/>
  </p:normalViewPr>
  <p:slideViewPr>
    <p:cSldViewPr snapToGrid="0">
      <p:cViewPr varScale="1">
        <p:scale>
          <a:sx n="110" d="100"/>
          <a:sy n="110" d="100"/>
        </p:scale>
        <p:origin x="686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72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88900" y="-375044"/>
            <a:ext cx="9055100" cy="5029200"/>
            <a:chOff x="5" y="48"/>
            <a:chExt cx="5707" cy="4224"/>
          </a:xfrm>
        </p:grpSpPr>
        <p:pic>
          <p:nvPicPr>
            <p:cNvPr id="99361" name="Picture 3" descr="BD20530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2400"/>
              <a:ext cx="1243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62" name="Picture 4" descr="BD20530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" y="48"/>
              <a:ext cx="1243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9331" name="Group 5"/>
          <p:cNvGrpSpPr>
            <a:grpSpLocks/>
          </p:cNvGrpSpPr>
          <p:nvPr/>
        </p:nvGrpSpPr>
        <p:grpSpPr bwMode="auto">
          <a:xfrm>
            <a:off x="38100" y="-323848"/>
            <a:ext cx="9144000" cy="5143500"/>
            <a:chOff x="0" y="0"/>
            <a:chExt cx="5760" cy="4320"/>
          </a:xfrm>
        </p:grpSpPr>
        <p:pic>
          <p:nvPicPr>
            <p:cNvPr id="99357" name="Picture 6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0"/>
              <a:ext cx="566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58" name="Picture 7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59" name="Picture 8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360" name="Picture 9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267"/>
              <a:ext cx="566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9333" name="Picture 23" descr="AIRBALL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1422400" cy="214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24" descr="AIRBALL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7901" y="894162"/>
            <a:ext cx="1693863" cy="214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26" descr="AIRBALL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1422400" cy="214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0" name="Picture 28" descr="pen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3251600"/>
            <a:ext cx="381000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1" name="Picture 29" descr="pen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348980"/>
            <a:ext cx="609600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2" name="Picture 30" descr="pen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5" y="1968104"/>
            <a:ext cx="574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3" name="Picture 31" descr="pen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2" y="2171700"/>
            <a:ext cx="5762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4" name="Picture 32" descr="pen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2343153"/>
            <a:ext cx="381000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5" name="Picture 33" descr="pen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1859759"/>
            <a:ext cx="381000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6" name="Picture 34" descr="pen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291953"/>
            <a:ext cx="381000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7" name="Picture 35" descr="pen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02722"/>
            <a:ext cx="381000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8" name="Picture 36" descr="pen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3137297"/>
            <a:ext cx="381000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9" name="Picture 37" descr="pen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2684860"/>
            <a:ext cx="381000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0" name="Picture 38" descr="pen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730228"/>
            <a:ext cx="381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1" name="Picture 39" descr="pen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119565"/>
            <a:ext cx="381000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2" name="Picture 40" descr="pen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97709"/>
            <a:ext cx="381000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3" name="Picture 41" descr="pen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2702722"/>
            <a:ext cx="381000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4" name="Picture 42" descr="pen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247903"/>
            <a:ext cx="381000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75" name="Picture 43" descr="pen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1181101"/>
            <a:ext cx="381000" cy="27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56" name="TextBox 1"/>
          <p:cNvSpPr txBox="1">
            <a:spLocks noChangeArrowheads="1"/>
          </p:cNvSpPr>
          <p:nvPr/>
        </p:nvSpPr>
        <p:spPr bwMode="auto">
          <a:xfrm>
            <a:off x="2113925" y="586117"/>
            <a:ext cx="4156907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3000" dirty="0">
                <a:solidFill>
                  <a:srgbClr val="000000"/>
                </a:solidFill>
              </a:rPr>
              <a:t>CĐ 4: Điều em cần biết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sz="3000" dirty="0">
              <a:solidFill>
                <a:srgbClr val="000000"/>
              </a:solidFill>
            </a:endParaRP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</a:rPr>
              <a:t>T</a:t>
            </a:r>
            <a:r>
              <a:rPr lang="vi-VN" sz="4000" b="1" dirty="0">
                <a:solidFill>
                  <a:srgbClr val="000000"/>
                </a:solidFill>
              </a:rPr>
              <a:t>iếng Việt 1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</a:rPr>
              <a:t>( </a:t>
            </a:r>
            <a:r>
              <a:rPr lang="vi-VN" sz="3000" dirty="0">
                <a:solidFill>
                  <a:srgbClr val="000000"/>
                </a:solidFill>
              </a:rPr>
              <a:t>sách kết nối</a:t>
            </a:r>
            <a:r>
              <a:rPr lang="en-US" sz="3000" dirty="0">
                <a:solidFill>
                  <a:srgbClr val="000000"/>
                </a:solidFill>
              </a:rPr>
              <a:t>)</a:t>
            </a: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rgbClr val="000000"/>
              </a:solidFill>
            </a:endParaRPr>
          </a:p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vi-VN" sz="3000" dirty="0">
                <a:solidFill>
                  <a:srgbClr val="000000"/>
                </a:solidFill>
              </a:rPr>
              <a:t>Bài : </a:t>
            </a:r>
            <a:r>
              <a:rPr lang="vi-VN" sz="3000" b="1" dirty="0">
                <a:solidFill>
                  <a:srgbClr val="FF0000"/>
                </a:solidFill>
              </a:rPr>
              <a:t>LỜI CHÀO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41275" y="-323848"/>
            <a:ext cx="9144000" cy="5143500"/>
            <a:chOff x="0" y="0"/>
            <a:chExt cx="5760" cy="4320"/>
          </a:xfrm>
        </p:grpSpPr>
        <p:pic>
          <p:nvPicPr>
            <p:cNvPr id="31" name="Picture 6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0"/>
              <a:ext cx="566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7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8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267"/>
              <a:ext cx="5664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/>
          <p:cNvSpPr/>
          <p:nvPr/>
        </p:nvSpPr>
        <p:spPr>
          <a:xfrm>
            <a:off x="5493811" y="3905359"/>
            <a:ext cx="3470802" cy="91524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974273"/>
              <a:gd name="connsiteY0" fmla="*/ 457242 h 914489"/>
              <a:gd name="connsiteX1" fmla="*/ 457200 w 1974273"/>
              <a:gd name="connsiteY1" fmla="*/ 42 h 914489"/>
              <a:gd name="connsiteX2" fmla="*/ 1974273 w 1974273"/>
              <a:gd name="connsiteY2" fmla="*/ 478024 h 914489"/>
              <a:gd name="connsiteX3" fmla="*/ 457200 w 1974273"/>
              <a:gd name="connsiteY3" fmla="*/ 914442 h 914489"/>
              <a:gd name="connsiteX4" fmla="*/ 0 w 1974273"/>
              <a:gd name="connsiteY4" fmla="*/ 457242 h 914489"/>
              <a:gd name="connsiteX0" fmla="*/ 0 w 3293918"/>
              <a:gd name="connsiteY0" fmla="*/ 416078 h 915240"/>
              <a:gd name="connsiteX1" fmla="*/ 1776845 w 3293918"/>
              <a:gd name="connsiteY1" fmla="*/ 442 h 915240"/>
              <a:gd name="connsiteX2" fmla="*/ 3293918 w 3293918"/>
              <a:gd name="connsiteY2" fmla="*/ 478424 h 915240"/>
              <a:gd name="connsiteX3" fmla="*/ 1776845 w 3293918"/>
              <a:gd name="connsiteY3" fmla="*/ 914842 h 915240"/>
              <a:gd name="connsiteX4" fmla="*/ 0 w 3293918"/>
              <a:gd name="connsiteY4" fmla="*/ 416078 h 91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3918" h="915240">
                <a:moveTo>
                  <a:pt x="0" y="416078"/>
                </a:moveTo>
                <a:cubicBezTo>
                  <a:pt x="0" y="163573"/>
                  <a:pt x="1227859" y="-9949"/>
                  <a:pt x="1776845" y="442"/>
                </a:cubicBezTo>
                <a:cubicBezTo>
                  <a:pt x="2325831" y="10833"/>
                  <a:pt x="3293918" y="225919"/>
                  <a:pt x="3293918" y="478424"/>
                </a:cubicBezTo>
                <a:cubicBezTo>
                  <a:pt x="3293918" y="730929"/>
                  <a:pt x="2325831" y="925233"/>
                  <a:pt x="1776845" y="914842"/>
                </a:cubicBezTo>
                <a:cubicBezTo>
                  <a:pt x="1227859" y="904451"/>
                  <a:pt x="0" y="668583"/>
                  <a:pt x="0" y="41607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</a:rPr>
              <a:t>GV :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Vân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4437" y="-92546"/>
            <a:ext cx="7279237" cy="592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95278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9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9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9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9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xit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69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xit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69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2" presetClass="exit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69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" presetClass="exit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69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69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60" presetID="2" presetClass="exit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69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65" presetID="2" presetClass="exit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69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73" presetID="2" presetClass="exit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69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81" presetID="2" presetClass="exit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6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6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89" presetID="2" presetClass="exit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69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20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97" presetID="2" presetClass="exit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69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05" presetID="2" presetClass="exit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69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69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20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0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0"/>
                                        <p:tgtEl>
                                          <p:spTgt spid="6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0"/>
                                        <p:tgtEl>
                                          <p:spTgt spid="69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0"/>
                                        <p:tgtEl>
                                          <p:spTgt spid="69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1129226" y="-450375"/>
            <a:ext cx="5213131" cy="4808241"/>
            <a:chOff x="1001374" y="-370703"/>
            <a:chExt cx="6695744" cy="6175701"/>
          </a:xfrm>
        </p:grpSpPr>
        <p:pic>
          <p:nvPicPr>
            <p:cNvPr id="3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4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t</a:t>
              </a:r>
              <a:endParaRPr lang="zh-CN" altLang="en-US" dirty="0"/>
            </a:p>
          </p:txBody>
        </p:sp>
      </p:grpSp>
      <p:sp>
        <p:nvSpPr>
          <p:cNvPr id="5" name="文本框 109"/>
          <p:cNvSpPr txBox="1"/>
          <p:nvPr/>
        </p:nvSpPr>
        <p:spPr>
          <a:xfrm>
            <a:off x="2309249" y="1470586"/>
            <a:ext cx="2841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247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75009" y="855161"/>
            <a:ext cx="8720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 được so sánh với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? </a:t>
            </a:r>
          </a:p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(Em hãy chọn 3 trong 4 sự vật sau: bông hoa, con gió, ngôi nhà, bàn tay)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82667" y="112678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Em học được điều gì từ bài thơ này?</a:t>
            </a:r>
            <a:endParaRPr lang="zh-CN" altLang="en-US" sz="3200" dirty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622613"/>
            <a:ext cx="3588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thuộc lòng 2 khổ đầu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84522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44000" contrast="-69000"/>
          </a:blip>
          <a:stretch>
            <a:fillRect/>
          </a:stretch>
        </p:blipFill>
        <p:spPr>
          <a:xfrm>
            <a:off x="-25801" y="239562"/>
            <a:ext cx="9143999" cy="5096930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58860"/>
            <a:ext cx="9143999" cy="64698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 chào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820" y="557048"/>
            <a:ext cx="4246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đến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nơi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nào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đi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trước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dẫn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bước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Chẳng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sợ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lạc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nhà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72639" y="541287"/>
            <a:ext cx="4246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kết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bạn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Con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đường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bớt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xa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Lời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chào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là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hoa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  <a:p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Nở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từ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lòng</a:t>
            </a:r>
            <a:r>
              <a:rPr lang="en-US" sz="3600" dirty="0">
                <a:latin typeface="Arial-Rounded" charset="0"/>
                <a:ea typeface="Arial-Rounded" charset="0"/>
                <a:cs typeface="Arial-Rounded" charset="0"/>
              </a:rPr>
              <a:t> </a:t>
            </a:r>
            <a:r>
              <a:rPr lang="en-US" sz="3600" dirty="0" err="1">
                <a:latin typeface="Arial-Rounded" charset="0"/>
                <a:ea typeface="Arial-Rounded" charset="0"/>
                <a:cs typeface="Arial-Rounded" charset="0"/>
              </a:rPr>
              <a:t>đất</a:t>
            </a:r>
            <a:endParaRPr lang="en-US" sz="3600" dirty="0"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07750" y="672663"/>
            <a:ext cx="2060058" cy="38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49538" y="1201465"/>
            <a:ext cx="1602352" cy="4519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312508" y="1716465"/>
            <a:ext cx="2017754" cy="5012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496182" y="2307021"/>
            <a:ext cx="1739478" cy="4810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16556" y="609598"/>
            <a:ext cx="1529257" cy="4992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984598" y="1201465"/>
            <a:ext cx="1654893" cy="476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479616" y="1772632"/>
            <a:ext cx="1602829" cy="3888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880515" y="2254471"/>
            <a:ext cx="1907628" cy="5741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1554885"/>
            <a:ext cx="35884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 một bài hát về lời chào 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38636" y="74361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137</Words>
  <Application>Microsoft Office PowerPoint</Application>
  <PresentationFormat>On-screen Show (16:9)</PresentationFormat>
  <Paragraphs>35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Times New Roman</vt:lpstr>
      <vt:lpstr>Arial</vt:lpstr>
      <vt:lpstr>DFPOP1-W9</vt:lpstr>
      <vt:lpstr>Calibri</vt:lpstr>
      <vt:lpstr>Arial-Rounded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PC</cp:lastModifiedBy>
  <cp:revision>82</cp:revision>
  <dcterms:created xsi:type="dcterms:W3CDTF">2020-08-13T09:19:08Z</dcterms:created>
  <dcterms:modified xsi:type="dcterms:W3CDTF">2025-03-09T14:13:52Z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