
<file path=[Content_Types].xml><?xml version="1.0" encoding="utf-8"?>
<Types xmlns="http://schemas.openxmlformats.org/package/2006/content-types">
  <Default Extension="gif" ContentType="image/gi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2" r:id="rId3"/>
    <p:sldId id="273" r:id="rId4"/>
    <p:sldId id="274" r:id="rId5"/>
    <p:sldId id="275" r:id="rId6"/>
    <p:sldId id="277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F7AFF7"/>
    <a:srgbClr val="CC00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78" y="10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êu đề Bản chiế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vi-VN"/>
              <a:t>Bấm để chỉnh sửa kiểu phụ đề của Bản cái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8151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êu đề và Văn bản Dọ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7343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êu đề Dọc và Văn bả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16384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êu đề và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401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Đầu trang của Phầ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4081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Hai Nội d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3588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hép so sán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04899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hỉ Tiêu đê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004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rố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9657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Nội dung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1712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̉nh với Chú thí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vi-VN"/>
              <a:t>Bấm biểu tượng để thêm hình ảnh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vi-VN"/>
              <a:t>Chỉnh sửa kiểu văn bản của Bản cái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00AC-70AE-4B06-B042-F66483D2732B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057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vi-VN"/>
              <a:t>Bấm để sửa kiểu tiêu đề Bản cái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vi-VN"/>
              <a:t>Chỉnh sửa kiểu văn bản của Bản cái</a:t>
            </a:r>
          </a:p>
          <a:p>
            <a:pPr lvl="1"/>
            <a:r>
              <a:rPr lang="vi-VN"/>
              <a:t>Mức hai</a:t>
            </a:r>
          </a:p>
          <a:p>
            <a:pPr lvl="2"/>
            <a:r>
              <a:rPr lang="vi-VN"/>
              <a:t>Mức ba</a:t>
            </a:r>
          </a:p>
          <a:p>
            <a:pPr lvl="3"/>
            <a:r>
              <a:rPr lang="vi-VN"/>
              <a:t>Mức bốn</a:t>
            </a:r>
          </a:p>
          <a:p>
            <a:pPr lvl="4"/>
            <a:r>
              <a:rPr lang="vi-VN"/>
              <a:t>Mức năm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700AC-70AE-4B06-B042-F66483D2732B}" type="datetimeFigureOut">
              <a:rPr lang="en-US" smtClean="0"/>
              <a:t>3/9/2025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5F6173F-3CCE-415D-81FD-D71A16589E8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6662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6" Type="http://schemas.openxmlformats.org/officeDocument/2006/relationships/audio" Target="../media/audio1.wav"/><Relationship Id="rId5" Type="http://schemas.openxmlformats.org/officeDocument/2006/relationships/image" Target="../media/image1.gif"/><Relationship Id="rId4" Type="http://schemas.openxmlformats.org/officeDocument/2006/relationships/audio" Target="../media/audio3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4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audio" Target="../media/audio5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6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6.wav"/><Relationship Id="rId5" Type="http://schemas.openxmlformats.org/officeDocument/2006/relationships/image" Target="../media/image2.png"/><Relationship Id="rId4" Type="http://schemas.openxmlformats.org/officeDocument/2006/relationships/audio" Target="../media/audio7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2.xml"/><Relationship Id="rId6" Type="http://schemas.openxmlformats.org/officeDocument/2006/relationships/audio" Target="../media/audio2.wav"/><Relationship Id="rId5" Type="http://schemas.openxmlformats.org/officeDocument/2006/relationships/image" Target="../media/image3.png"/><Relationship Id="rId4" Type="http://schemas.openxmlformats.org/officeDocument/2006/relationships/audio" Target="../media/audio8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5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5.wav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Relationship Id="rId5" Type="http://schemas.openxmlformats.org/officeDocument/2006/relationships/audio" Target="../media/audio1.wav"/><Relationship Id="rId4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Hộp Văn bản 3"/>
          <p:cNvSpPr txBox="1"/>
          <p:nvPr/>
        </p:nvSpPr>
        <p:spPr>
          <a:xfrm>
            <a:off x="182880" y="0"/>
            <a:ext cx="8961120" cy="2299063"/>
          </a:xfrm>
          <a:prstGeom prst="rect">
            <a:avLst/>
          </a:prstGeom>
          <a:noFill/>
        </p:spPr>
        <p:txBody>
          <a:bodyPr wrap="none" rtlCol="0">
            <a:prstTxWarp prst="textChevron">
              <a:avLst/>
            </a:prstTxWarp>
            <a:spAutoFit/>
          </a:bodyPr>
          <a:lstStyle/>
          <a:p>
            <a:r>
              <a:rPr lang="en-US" sz="4000" b="1" dirty="0">
                <a:ln w="19050">
                  <a:solidFill>
                    <a:srgbClr val="FFFF00"/>
                  </a:solidFill>
                </a:ln>
                <a:solidFill>
                  <a:srgbClr val="0000FF"/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CHÀO ĐÓN CÁC EM ĐẾN VỚI TIẾT HỌC </a:t>
            </a:r>
          </a:p>
        </p:txBody>
      </p:sp>
      <p:sp>
        <p:nvSpPr>
          <p:cNvPr id="5" name="Hộp Văn bản 4"/>
          <p:cNvSpPr txBox="1"/>
          <p:nvPr/>
        </p:nvSpPr>
        <p:spPr>
          <a:xfrm>
            <a:off x="1781882" y="2612571"/>
            <a:ext cx="576311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5400" b="1" dirty="0">
                <a:ln w="28575">
                  <a:solidFill>
                    <a:srgbClr val="00B050"/>
                  </a:solidFill>
                </a:ln>
                <a:solidFill>
                  <a:srgbClr val="FF0000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MÔN: TIẾNG VIỆT</a:t>
            </a:r>
          </a:p>
        </p:txBody>
      </p:sp>
      <p:sp>
        <p:nvSpPr>
          <p:cNvPr id="6" name="Hộp Văn bản 5"/>
          <p:cNvSpPr txBox="1"/>
          <p:nvPr/>
        </p:nvSpPr>
        <p:spPr>
          <a:xfrm>
            <a:off x="1502667" y="6061164"/>
            <a:ext cx="5350119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 err="1">
                <a:solidFill>
                  <a:srgbClr val="0000FF"/>
                </a:solidFill>
                <a:latin typeface="HP001 4 hàng" panose="020B0603050302020204" pitchFamily="34" charset="0"/>
              </a:rPr>
              <a:t>Giáo</a:t>
            </a:r>
            <a:r>
              <a:rPr lang="en-US" sz="4000" b="1" dirty="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HP001 4 hàng" panose="020B0603050302020204" pitchFamily="34" charset="0"/>
              </a:rPr>
              <a:t>viên</a:t>
            </a:r>
            <a:r>
              <a:rPr lang="en-US" sz="4000" b="1" dirty="0">
                <a:solidFill>
                  <a:srgbClr val="0000FF"/>
                </a:solidFill>
                <a:latin typeface="HP001 4 hàng" panose="020B0603050302020204" pitchFamily="34" charset="0"/>
              </a:rPr>
              <a:t>: </a:t>
            </a:r>
            <a:r>
              <a:rPr lang="en-US" sz="4000" b="1" dirty="0" err="1">
                <a:solidFill>
                  <a:srgbClr val="0000FF"/>
                </a:solidFill>
                <a:latin typeface="HP001 4 hàng" panose="020B0603050302020204" pitchFamily="34" charset="0"/>
              </a:rPr>
              <a:t>Phạm</a:t>
            </a:r>
            <a:r>
              <a:rPr lang="en-US" sz="4000" b="1" dirty="0">
                <a:solidFill>
                  <a:srgbClr val="0000FF"/>
                </a:solidFill>
                <a:latin typeface="HP001 4 hàng" panose="020B0603050302020204" pitchFamily="34" charset="0"/>
              </a:rPr>
              <a:t> </a:t>
            </a:r>
            <a:r>
              <a:rPr lang="en-US" sz="4000" b="1" dirty="0" err="1">
                <a:solidFill>
                  <a:srgbClr val="0000FF"/>
                </a:solidFill>
                <a:latin typeface="HP001 4 hàng" panose="020B0603050302020204" pitchFamily="34" charset="0"/>
              </a:rPr>
              <a:t>Thị</a:t>
            </a:r>
            <a:r>
              <a:rPr lang="en-US" sz="4000" b="1" dirty="0">
                <a:solidFill>
                  <a:srgbClr val="0000FF"/>
                </a:solidFill>
                <a:latin typeface="HP001 4 hàng" panose="020B0603050302020204" pitchFamily="34" charset="0"/>
              </a:rPr>
              <a:t> Vân</a:t>
            </a:r>
          </a:p>
        </p:txBody>
      </p:sp>
      <p:pic>
        <p:nvPicPr>
          <p:cNvPr id="1026" name="Picture 2" descr="100+ hình ảnh dộng dễ thương - hinhanhsieudep.ne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445770" y="4537165"/>
            <a:ext cx="1257300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100+ hình ảnh dộng dễ thương - hinhanhsieudep.net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10708" y="4537164"/>
            <a:ext cx="1257300" cy="304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29802948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6000">
        <p15:prstTrans prst="curtains"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6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2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click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Bầu dục 1"/>
          <p:cNvSpPr/>
          <p:nvPr/>
        </p:nvSpPr>
        <p:spPr>
          <a:xfrm>
            <a:off x="69413" y="78069"/>
            <a:ext cx="549152" cy="560166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7</a:t>
            </a:r>
          </a:p>
        </p:txBody>
      </p:sp>
      <p:sp>
        <p:nvSpPr>
          <p:cNvPr id="3" name="Hộp Văn bản 2"/>
          <p:cNvSpPr txBox="1"/>
          <p:nvPr/>
        </p:nvSpPr>
        <p:spPr>
          <a:xfrm>
            <a:off x="618565" y="34986"/>
            <a:ext cx="23535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Nghe</a:t>
            </a:r>
            <a:r>
              <a:rPr lang="en-US" sz="36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viết</a:t>
            </a:r>
            <a:endParaRPr lang="en-US" sz="3600" b="1" dirty="0"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sp>
        <p:nvSpPr>
          <p:cNvPr id="4" name="Hình chữ nhật 3"/>
          <p:cNvSpPr/>
          <p:nvPr/>
        </p:nvSpPr>
        <p:spPr>
          <a:xfrm>
            <a:off x="618565" y="1889761"/>
            <a:ext cx="7933508" cy="2627941"/>
          </a:xfrm>
          <a:prstGeom prst="rect">
            <a:avLst/>
          </a:prstGeom>
          <a:solidFill>
            <a:srgbClr val="F7AFF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Hình Chữ nhật Góc tròn 5"/>
          <p:cNvSpPr/>
          <p:nvPr/>
        </p:nvSpPr>
        <p:spPr>
          <a:xfrm>
            <a:off x="814507" y="2220687"/>
            <a:ext cx="7541623" cy="1828800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3600" dirty="0">
                <a:solidFill>
                  <a:schemeClr val="tx1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	</a:t>
            </a:r>
            <a:r>
              <a:rPr lang="en-US" sz="36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Lúc</a:t>
            </a:r>
            <a:r>
              <a:rPr lang="en-US" sz="36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36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36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vừa</a:t>
            </a:r>
            <a:r>
              <a:rPr lang="en-US" sz="36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đi</a:t>
            </a:r>
            <a:r>
              <a:rPr lang="en-US" sz="36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, </a:t>
            </a:r>
            <a:r>
              <a:rPr lang="en-US" sz="36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sói</a:t>
            </a:r>
            <a:r>
              <a:rPr lang="en-US" sz="36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đến</a:t>
            </a:r>
            <a:r>
              <a:rPr lang="en-US" sz="36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gọi</a:t>
            </a:r>
            <a:r>
              <a:rPr lang="en-US" sz="36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36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 </a:t>
            </a:r>
            <a:r>
              <a:rPr lang="en-US" sz="36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Đàn</a:t>
            </a:r>
            <a:r>
              <a:rPr lang="en-US" sz="36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dê</a:t>
            </a:r>
            <a:r>
              <a:rPr lang="en-US" sz="36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con </a:t>
            </a:r>
            <a:r>
              <a:rPr lang="en-US" sz="36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biết</a:t>
            </a:r>
            <a:r>
              <a:rPr lang="en-US" sz="36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sói</a:t>
            </a:r>
            <a:r>
              <a:rPr lang="en-US" sz="36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giả</a:t>
            </a:r>
            <a:r>
              <a:rPr lang="en-US" sz="36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giọng</a:t>
            </a:r>
            <a:r>
              <a:rPr lang="en-US" sz="36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mẹ</a:t>
            </a:r>
            <a:r>
              <a:rPr lang="en-US" sz="36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nên</a:t>
            </a:r>
            <a:r>
              <a:rPr lang="en-US" sz="36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không</a:t>
            </a:r>
            <a:r>
              <a:rPr lang="en-US" sz="36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mở</a:t>
            </a:r>
            <a:r>
              <a:rPr lang="en-US" sz="36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cửa</a:t>
            </a:r>
            <a:r>
              <a:rPr lang="en-US" sz="36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337849852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crush"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5" name="chimes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1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43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5" dur="500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las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/>
      <p:bldP spid="4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ình Bầu dục 1"/>
          <p:cNvSpPr/>
          <p:nvPr/>
        </p:nvSpPr>
        <p:spPr>
          <a:xfrm>
            <a:off x="69413" y="78069"/>
            <a:ext cx="549152" cy="560166"/>
          </a:xfrm>
          <a:prstGeom prst="ellipse">
            <a:avLst/>
          </a:prstGeom>
        </p:spPr>
        <p:style>
          <a:lnRef idx="2">
            <a:schemeClr val="accent5">
              <a:shade val="50000"/>
            </a:schemeClr>
          </a:lnRef>
          <a:fillRef idx="1">
            <a:schemeClr val="accent5"/>
          </a:fillRef>
          <a:effectRef idx="0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7</a:t>
            </a:r>
          </a:p>
        </p:txBody>
      </p:sp>
      <p:sp>
        <p:nvSpPr>
          <p:cNvPr id="3" name="Hộp Văn bản 2"/>
          <p:cNvSpPr txBox="1"/>
          <p:nvPr/>
        </p:nvSpPr>
        <p:spPr>
          <a:xfrm>
            <a:off x="618565" y="34986"/>
            <a:ext cx="235352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Nghe</a:t>
            </a:r>
            <a:r>
              <a:rPr lang="en-US" sz="3600" b="1" dirty="0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 </a:t>
            </a:r>
            <a:r>
              <a:rPr lang="en-US" sz="3600" b="1" dirty="0" err="1"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viết</a:t>
            </a:r>
            <a:endParaRPr lang="en-US" sz="3600" b="1" dirty="0">
              <a:latin typeface="AvantGarde" panose="00000400000000000000" pitchFamily="2" charset="0"/>
              <a:ea typeface="AvantGarde" panose="00000400000000000000" pitchFamily="2" charset="0"/>
              <a:cs typeface="AvantGarde" panose="00000400000000000000" pitchFamily="2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8654" y="1926488"/>
            <a:ext cx="8839200" cy="214363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Hộp Văn bản 7"/>
          <p:cNvSpPr txBox="1"/>
          <p:nvPr/>
        </p:nvSpPr>
        <p:spPr>
          <a:xfrm>
            <a:off x="539839" y="2413530"/>
            <a:ext cx="844801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err="1">
                <a:solidFill>
                  <a:srgbClr val="CC0099"/>
                </a:solidFill>
                <a:latin typeface="HP001 4 hàng" panose="020B0603050302020204" pitchFamily="34" charset="0"/>
              </a:rPr>
              <a:t>Lúc</a:t>
            </a:r>
            <a:r>
              <a:rPr lang="en-US" sz="3200" b="1" dirty="0">
                <a:solidFill>
                  <a:srgbClr val="CC0099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HP001 4 hàng" panose="020B0603050302020204" pitchFamily="34" charset="0"/>
              </a:rPr>
              <a:t>dê</a:t>
            </a:r>
            <a:r>
              <a:rPr lang="en-US" sz="3200" b="1" dirty="0">
                <a:solidFill>
                  <a:srgbClr val="CC0099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HP001 4 hàng" panose="020B0603050302020204" pitchFamily="34" charset="0"/>
              </a:rPr>
              <a:t>mẹ</a:t>
            </a:r>
            <a:r>
              <a:rPr lang="en-US" sz="3200" b="1" dirty="0">
                <a:solidFill>
                  <a:srgbClr val="CC0099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HP001 4 hàng" panose="020B0603050302020204" pitchFamily="34" charset="0"/>
              </a:rPr>
              <a:t>vừa</a:t>
            </a:r>
            <a:r>
              <a:rPr lang="en-US" sz="3200" b="1" dirty="0">
                <a:solidFill>
                  <a:srgbClr val="CC0099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HP001 4 hàng" panose="020B0603050302020204" pitchFamily="34" charset="0"/>
              </a:rPr>
              <a:t>đi</a:t>
            </a:r>
            <a:r>
              <a:rPr lang="en-US" sz="3200" b="1" dirty="0">
                <a:solidFill>
                  <a:srgbClr val="CC0099"/>
                </a:solidFill>
                <a:latin typeface="HP001 4 hàng" panose="020B0603050302020204" pitchFamily="34" charset="0"/>
              </a:rPr>
              <a:t>, </a:t>
            </a:r>
            <a:r>
              <a:rPr lang="en-US" sz="3200" b="1" dirty="0" err="1">
                <a:solidFill>
                  <a:srgbClr val="CC0099"/>
                </a:solidFill>
                <a:latin typeface="HP001 4 hàng" panose="020B0603050302020204" pitchFamily="34" charset="0"/>
              </a:rPr>
              <a:t>sói</a:t>
            </a:r>
            <a:r>
              <a:rPr lang="en-US" sz="3200" b="1" dirty="0">
                <a:solidFill>
                  <a:srgbClr val="CC0099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HP001 4 hàng" panose="020B0603050302020204" pitchFamily="34" charset="0"/>
              </a:rPr>
              <a:t>đến</a:t>
            </a:r>
            <a:r>
              <a:rPr lang="en-US" sz="3200" b="1" dirty="0">
                <a:solidFill>
                  <a:srgbClr val="CC0099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HP001 4 hàng" panose="020B0603050302020204" pitchFamily="34" charset="0"/>
              </a:rPr>
              <a:t>gọi</a:t>
            </a:r>
            <a:r>
              <a:rPr lang="en-US" sz="3200" b="1" dirty="0">
                <a:solidFill>
                  <a:srgbClr val="CC0099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HP001 4 hàng" panose="020B0603050302020204" pitchFamily="34" charset="0"/>
              </a:rPr>
              <a:t>cửa</a:t>
            </a:r>
            <a:r>
              <a:rPr lang="en-US" sz="3200" b="1" dirty="0">
                <a:solidFill>
                  <a:srgbClr val="CC0099"/>
                </a:solidFill>
                <a:latin typeface="HP001 4 hàng" panose="020B0603050302020204" pitchFamily="34" charset="0"/>
              </a:rPr>
              <a:t>. </a:t>
            </a:r>
            <a:r>
              <a:rPr lang="en-US" sz="3200" b="1" dirty="0" err="1">
                <a:solidFill>
                  <a:srgbClr val="CC0099"/>
                </a:solidFill>
                <a:latin typeface="HP001 4 hàng" panose="020B0603050302020204" pitchFamily="34" charset="0"/>
              </a:rPr>
              <a:t>Đàn</a:t>
            </a:r>
            <a:r>
              <a:rPr lang="en-US" sz="3200" b="1" dirty="0">
                <a:solidFill>
                  <a:srgbClr val="CC0099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HP001 4 hàng" panose="020B0603050302020204" pitchFamily="34" charset="0"/>
              </a:rPr>
              <a:t>dê</a:t>
            </a:r>
            <a:r>
              <a:rPr lang="en-US" sz="3200" b="1" dirty="0">
                <a:solidFill>
                  <a:srgbClr val="CC0099"/>
                </a:solidFill>
                <a:latin typeface="HP001 4 hàng" panose="020B0603050302020204" pitchFamily="34" charset="0"/>
              </a:rPr>
              <a:t> con  </a:t>
            </a:r>
          </a:p>
        </p:txBody>
      </p:sp>
      <p:sp>
        <p:nvSpPr>
          <p:cNvPr id="9" name="Hộp Văn bản 8"/>
          <p:cNvSpPr txBox="1"/>
          <p:nvPr/>
        </p:nvSpPr>
        <p:spPr>
          <a:xfrm>
            <a:off x="69413" y="3068567"/>
            <a:ext cx="7475123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b="1" dirty="0" err="1">
                <a:solidFill>
                  <a:srgbClr val="CC0099"/>
                </a:solidFill>
                <a:latin typeface="HP001 4 hàng" panose="020B0603050302020204" pitchFamily="34" charset="0"/>
              </a:rPr>
              <a:t>biết</a:t>
            </a:r>
            <a:r>
              <a:rPr lang="en-US" sz="3200" b="1" dirty="0">
                <a:solidFill>
                  <a:srgbClr val="CC0099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HP001 4 hàng" panose="020B0603050302020204" pitchFamily="34" charset="0"/>
              </a:rPr>
              <a:t>sói</a:t>
            </a:r>
            <a:r>
              <a:rPr lang="en-US" sz="3200" b="1" dirty="0">
                <a:solidFill>
                  <a:srgbClr val="CC0099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HP001 4 hàng" panose="020B0603050302020204" pitchFamily="34" charset="0"/>
              </a:rPr>
              <a:t>giả</a:t>
            </a:r>
            <a:r>
              <a:rPr lang="en-US" sz="3200" b="1" dirty="0">
                <a:solidFill>
                  <a:srgbClr val="CC0099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HP001 4 hàng" panose="020B0603050302020204" pitchFamily="34" charset="0"/>
              </a:rPr>
              <a:t>giọng</a:t>
            </a:r>
            <a:r>
              <a:rPr lang="en-US" sz="3200" b="1" dirty="0">
                <a:solidFill>
                  <a:srgbClr val="CC0099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HP001 4 hàng" panose="020B0603050302020204" pitchFamily="34" charset="0"/>
              </a:rPr>
              <a:t>mẹ</a:t>
            </a:r>
            <a:r>
              <a:rPr lang="en-US" sz="3200" b="1" dirty="0">
                <a:solidFill>
                  <a:srgbClr val="CC0099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HP001 4 hàng" panose="020B0603050302020204" pitchFamily="34" charset="0"/>
              </a:rPr>
              <a:t>nên</a:t>
            </a:r>
            <a:r>
              <a:rPr lang="en-US" sz="3200" b="1" dirty="0">
                <a:solidFill>
                  <a:srgbClr val="CC0099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HP001 4 hàng" panose="020B0603050302020204" pitchFamily="34" charset="0"/>
              </a:rPr>
              <a:t>không</a:t>
            </a:r>
            <a:r>
              <a:rPr lang="en-US" sz="3200" b="1" dirty="0">
                <a:solidFill>
                  <a:srgbClr val="CC0099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HP001 4 hàng" panose="020B0603050302020204" pitchFamily="34" charset="0"/>
              </a:rPr>
              <a:t>mở</a:t>
            </a:r>
            <a:r>
              <a:rPr lang="en-US" sz="3200" b="1" dirty="0">
                <a:solidFill>
                  <a:srgbClr val="CC0099"/>
                </a:solidFill>
                <a:latin typeface="HP001 4 hàng" panose="020B0603050302020204" pitchFamily="34" charset="0"/>
              </a:rPr>
              <a:t> </a:t>
            </a:r>
            <a:r>
              <a:rPr lang="en-US" sz="3200" b="1" dirty="0" err="1">
                <a:solidFill>
                  <a:srgbClr val="CC0099"/>
                </a:solidFill>
                <a:latin typeface="HP001 4 hàng" panose="020B0603050302020204" pitchFamily="34" charset="0"/>
              </a:rPr>
              <a:t>cửa</a:t>
            </a:r>
            <a:r>
              <a:rPr lang="en-US" sz="3200" b="1" dirty="0">
                <a:solidFill>
                  <a:srgbClr val="CC0099"/>
                </a:solidFill>
                <a:latin typeface="HP001 4 hàng" panose="020B0603050302020204" pitchFamily="34" charset="0"/>
              </a:rPr>
              <a:t>. </a:t>
            </a:r>
          </a:p>
        </p:txBody>
      </p:sp>
    </p:spTree>
    <p:extLst>
      <p:ext uri="{BB962C8B-B14F-4D97-AF65-F5344CB8AC3E}">
        <p14:creationId xmlns:p14="http://schemas.microsoft.com/office/powerpoint/2010/main" val="282424878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ageCurlDouble"/>
        <p:sndAc>
          <p:stSnd>
            <p:snd r:embed="rId2" name="push.wav"/>
          </p:stSnd>
        </p:sndAc>
      </p:transition>
    </mc:Choice>
    <mc:Fallback xmlns="">
      <p:transition spd="slow">
        <p:fade/>
        <p:sndAc>
          <p:stSnd>
            <p:snd r:embed="rId6" name="pu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  <p:par>
                                <p:cTn id="1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breeze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00296"/>
            <a:ext cx="9083040" cy="4284618"/>
          </a:xfrm>
          <a:prstGeom prst="rect">
            <a:avLst/>
          </a:prstGeom>
        </p:spPr>
      </p:pic>
      <p:sp>
        <p:nvSpPr>
          <p:cNvPr id="5" name="Hộp Văn bản 4"/>
          <p:cNvSpPr txBox="1"/>
          <p:nvPr/>
        </p:nvSpPr>
        <p:spPr>
          <a:xfrm>
            <a:off x="7184572" y="1988662"/>
            <a:ext cx="4427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</a:t>
            </a:r>
          </a:p>
        </p:txBody>
      </p:sp>
      <p:sp>
        <p:nvSpPr>
          <p:cNvPr id="6" name="Hộp Văn bản 5"/>
          <p:cNvSpPr txBox="1"/>
          <p:nvPr/>
        </p:nvSpPr>
        <p:spPr>
          <a:xfrm>
            <a:off x="3287486" y="1988662"/>
            <a:ext cx="4427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k</a:t>
            </a:r>
          </a:p>
        </p:txBody>
      </p:sp>
      <p:sp>
        <p:nvSpPr>
          <p:cNvPr id="7" name="Hộp Văn bản 6"/>
          <p:cNvSpPr txBox="1"/>
          <p:nvPr/>
        </p:nvSpPr>
        <p:spPr>
          <a:xfrm>
            <a:off x="5050972" y="1988662"/>
            <a:ext cx="51648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c</a:t>
            </a:r>
          </a:p>
        </p:txBody>
      </p:sp>
      <p:sp>
        <p:nvSpPr>
          <p:cNvPr id="8" name="Hộp Văn bản 7"/>
          <p:cNvSpPr txBox="1"/>
          <p:nvPr/>
        </p:nvSpPr>
        <p:spPr>
          <a:xfrm>
            <a:off x="3287486" y="3466012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</a:p>
        </p:txBody>
      </p:sp>
      <p:sp>
        <p:nvSpPr>
          <p:cNvPr id="9" name="Hộp Văn bản 8"/>
          <p:cNvSpPr txBox="1"/>
          <p:nvPr/>
        </p:nvSpPr>
        <p:spPr>
          <a:xfrm>
            <a:off x="4963886" y="3466012"/>
            <a:ext cx="5373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d</a:t>
            </a:r>
          </a:p>
        </p:txBody>
      </p:sp>
      <p:sp>
        <p:nvSpPr>
          <p:cNvPr id="10" name="Hộp Văn bản 9"/>
          <p:cNvSpPr txBox="1"/>
          <p:nvPr/>
        </p:nvSpPr>
        <p:spPr>
          <a:xfrm>
            <a:off x="7184572" y="3466012"/>
            <a:ext cx="47000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b="1" dirty="0">
                <a:solidFill>
                  <a:srgbClr val="0000FF"/>
                </a:solidFill>
                <a:latin typeface="AvantGarde" panose="00000400000000000000" pitchFamily="2" charset="0"/>
                <a:ea typeface="AvantGarde" panose="00000400000000000000" pitchFamily="2" charset="0"/>
                <a:cs typeface="AvantGarde" panose="00000400000000000000" pitchFamily="2" charset="0"/>
              </a:rPr>
              <a:t>v</a:t>
            </a:r>
          </a:p>
        </p:txBody>
      </p:sp>
    </p:spTree>
    <p:extLst>
      <p:ext uri="{BB962C8B-B14F-4D97-AF65-F5344CB8AC3E}">
        <p14:creationId xmlns:p14="http://schemas.microsoft.com/office/powerpoint/2010/main" val="892224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Inverted="1"/>
        <p:sndAc>
          <p:stSnd>
            <p:snd r:embed="rId2" name="whoosh.wav"/>
          </p:stSnd>
        </p:sndAc>
      </p:transition>
    </mc:Choice>
    <mc:Fallback xmlns="">
      <p:transition spd="slow">
        <p:fade/>
        <p:sndAc>
          <p:stSnd>
            <p:snd r:embed="rId6" name="whoosh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8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hoosh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34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0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46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4" name="hammer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Hình ảnh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7230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22865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14:flip dir="r"/>
        <p:sndAc>
          <p:stSnd>
            <p:snd r:embed="rId2" name="laser.wav"/>
          </p:stSnd>
        </p:sndAc>
      </p:transition>
    </mc:Choice>
    <mc:Fallback xmlns="">
      <p:transition spd="slow">
        <p:fade/>
        <p:sndAc>
          <p:stSnd>
            <p:snd r:embed="rId5" name="laser.wav"/>
          </p:stSnd>
        </p:sndAc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3" name="chimes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Hình ảnh 4">
            <a:extLst>
              <a:ext uri="{FF2B5EF4-FFF2-40B4-BE49-F238E27FC236}">
                <a16:creationId xmlns:a16="http://schemas.microsoft.com/office/drawing/2014/main" id="{07180715-3878-4D3D-8CED-55476E4D4E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6" name="Hình ảnh 5">
            <a:extLst>
              <a:ext uri="{FF2B5EF4-FFF2-40B4-BE49-F238E27FC236}">
                <a16:creationId xmlns:a16="http://schemas.microsoft.com/office/drawing/2014/main" id="{61068FF4-AC8E-448F-92D3-AB0B37DFDB0D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14860" y="255988"/>
            <a:ext cx="3371380" cy="1012024"/>
          </a:xfrm>
          <a:prstGeom prst="rect">
            <a:avLst/>
          </a:prstGeom>
        </p:spPr>
      </p:pic>
      <p:sp>
        <p:nvSpPr>
          <p:cNvPr id="7" name="Hộp Văn bản 6">
            <a:extLst>
              <a:ext uri="{FF2B5EF4-FFF2-40B4-BE49-F238E27FC236}">
                <a16:creationId xmlns:a16="http://schemas.microsoft.com/office/drawing/2014/main" id="{6BC6F30B-4A46-4334-9293-2DD4D6DEBFF6}"/>
              </a:ext>
            </a:extLst>
          </p:cNvPr>
          <p:cNvSpPr txBox="1"/>
          <p:nvPr/>
        </p:nvSpPr>
        <p:spPr>
          <a:xfrm>
            <a:off x="1401094" y="1268012"/>
            <a:ext cx="6614311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prstClr val="black"/>
                </a:solidFill>
                <a:latin typeface="HP001 5 hàng" panose="020B0603050302020204" pitchFamily="34" charset="0"/>
              </a:rPr>
              <a:t> </a:t>
            </a:r>
            <a:r>
              <a:rPr lang="en-US" sz="4000" b="1" dirty="0" err="1">
                <a:solidFill>
                  <a:srgbClr val="9900FF"/>
                </a:solidFill>
                <a:latin typeface="HP001 5 hàng" panose="020B0603050302020204" pitchFamily="34" charset="0"/>
              </a:rPr>
              <a:t>Luyện</a:t>
            </a:r>
            <a:r>
              <a:rPr lang="en-US" sz="4000" b="1" dirty="0">
                <a:solidFill>
                  <a:srgbClr val="9900FF"/>
                </a:solidFill>
                <a:latin typeface="HP001 5 hàng" panose="020B0603050302020204" pitchFamily="34" charset="0"/>
              </a:rPr>
              <a:t> </a:t>
            </a:r>
            <a:r>
              <a:rPr lang="en-US" sz="4000" b="1" dirty="0" err="1">
                <a:solidFill>
                  <a:srgbClr val="9900FF"/>
                </a:solidFill>
                <a:latin typeface="HP001 5 hàng" panose="020B0603050302020204" pitchFamily="34" charset="0"/>
              </a:rPr>
              <a:t>đọc</a:t>
            </a:r>
            <a:r>
              <a:rPr lang="en-US" sz="4000" b="1" dirty="0">
                <a:solidFill>
                  <a:srgbClr val="9900FF"/>
                </a:solidFill>
                <a:latin typeface="HP001 5 hàng" panose="020B0603050302020204" pitchFamily="34" charset="0"/>
              </a:rPr>
              <a:t>, </a:t>
            </a:r>
            <a:r>
              <a:rPr lang="en-US" sz="4000" b="1" dirty="0" err="1">
                <a:solidFill>
                  <a:srgbClr val="9900FF"/>
                </a:solidFill>
                <a:latin typeface="HP001 5 hàng" panose="020B0603050302020204" pitchFamily="34" charset="0"/>
              </a:rPr>
              <a:t>viết</a:t>
            </a:r>
            <a:r>
              <a:rPr lang="en-US" sz="4000" b="1" dirty="0">
                <a:solidFill>
                  <a:srgbClr val="9900FF"/>
                </a:solidFill>
                <a:latin typeface="HP001 5 hàng" panose="020B0603050302020204" pitchFamily="34" charset="0"/>
              </a:rPr>
              <a:t> </a:t>
            </a:r>
            <a:r>
              <a:rPr lang="en-US" sz="4000" b="1" dirty="0" err="1">
                <a:solidFill>
                  <a:srgbClr val="9900FF"/>
                </a:solidFill>
                <a:latin typeface="HP001 5 hàng" panose="020B0603050302020204" pitchFamily="34" charset="0"/>
              </a:rPr>
              <a:t>bài</a:t>
            </a:r>
            <a:r>
              <a:rPr lang="en-US" sz="4000" b="1" dirty="0">
                <a:solidFill>
                  <a:srgbClr val="9900FF"/>
                </a:solidFill>
                <a:latin typeface="HP001 5 hàng" panose="020B0603050302020204" pitchFamily="34" charset="0"/>
              </a:rPr>
              <a:t> </a:t>
            </a:r>
            <a:r>
              <a:rPr lang="en-US" sz="4000" b="1" dirty="0" err="1">
                <a:solidFill>
                  <a:srgbClr val="9900FF"/>
                </a:solidFill>
                <a:latin typeface="HP001 5 hàng" panose="020B0603050302020204" pitchFamily="34" charset="0"/>
              </a:rPr>
              <a:t>và</a:t>
            </a:r>
            <a:r>
              <a:rPr lang="en-US" sz="4000" b="1" dirty="0">
                <a:solidFill>
                  <a:srgbClr val="9900FF"/>
                </a:solidFill>
                <a:latin typeface="HP001 5 hàng" panose="020B0603050302020204" pitchFamily="34" charset="0"/>
              </a:rPr>
              <a:t> </a:t>
            </a:r>
            <a:r>
              <a:rPr lang="en-US" sz="4000" b="1" dirty="0" err="1">
                <a:solidFill>
                  <a:srgbClr val="9900FF"/>
                </a:solidFill>
                <a:latin typeface="HP001 5 hàng" panose="020B0603050302020204" pitchFamily="34" charset="0"/>
              </a:rPr>
              <a:t>làm</a:t>
            </a:r>
            <a:r>
              <a:rPr lang="en-US" sz="4000" b="1" dirty="0">
                <a:solidFill>
                  <a:srgbClr val="9900FF"/>
                </a:solidFill>
                <a:latin typeface="HP001 5 hàng" panose="020B0603050302020204" pitchFamily="34" charset="0"/>
              </a:rPr>
              <a:t> </a:t>
            </a:r>
          </a:p>
          <a:p>
            <a:r>
              <a:rPr lang="en-US" sz="4000" b="1" dirty="0" err="1">
                <a:solidFill>
                  <a:srgbClr val="9900FF"/>
                </a:solidFill>
                <a:latin typeface="HP001 5 hàng" panose="020B0603050302020204" pitchFamily="34" charset="0"/>
              </a:rPr>
              <a:t>bài</a:t>
            </a:r>
            <a:r>
              <a:rPr lang="en-US" sz="4000" b="1" dirty="0">
                <a:solidFill>
                  <a:srgbClr val="9900FF"/>
                </a:solidFill>
                <a:latin typeface="HP001 5 hàng" panose="020B0603050302020204" pitchFamily="34" charset="0"/>
              </a:rPr>
              <a:t> </a:t>
            </a:r>
            <a:r>
              <a:rPr lang="en-US" sz="4000" b="1" dirty="0" err="1">
                <a:solidFill>
                  <a:srgbClr val="9900FF"/>
                </a:solidFill>
                <a:latin typeface="HP001 5 hàng" panose="020B0603050302020204" pitchFamily="34" charset="0"/>
              </a:rPr>
              <a:t>tập</a:t>
            </a:r>
            <a:r>
              <a:rPr lang="en-US" sz="4000" b="1" dirty="0">
                <a:solidFill>
                  <a:srgbClr val="9900FF"/>
                </a:solidFill>
                <a:latin typeface="HP001 5 hàng" panose="020B0603050302020204" pitchFamily="34" charset="0"/>
              </a:rPr>
              <a:t> </a:t>
            </a:r>
            <a:r>
              <a:rPr lang="en-US" sz="4000" b="1" dirty="0" err="1">
                <a:solidFill>
                  <a:srgbClr val="9900FF"/>
                </a:solidFill>
                <a:latin typeface="HP001 5 hàng" panose="020B0603050302020204" pitchFamily="34" charset="0"/>
              </a:rPr>
              <a:t>trong</a:t>
            </a:r>
            <a:r>
              <a:rPr lang="en-US" sz="4000" b="1" dirty="0">
                <a:solidFill>
                  <a:srgbClr val="9900FF"/>
                </a:solidFill>
                <a:latin typeface="HP001 5 hàng" panose="020B0603050302020204" pitchFamily="34" charset="0"/>
              </a:rPr>
              <a:t> </a:t>
            </a:r>
            <a:r>
              <a:rPr lang="en-US" sz="4000" b="1" dirty="0" err="1">
                <a:solidFill>
                  <a:srgbClr val="9900FF"/>
                </a:solidFill>
                <a:latin typeface="HP001 5 hàng" panose="020B0603050302020204" pitchFamily="34" charset="0"/>
              </a:rPr>
              <a:t>vở</a:t>
            </a:r>
            <a:r>
              <a:rPr lang="en-US" sz="4000" b="1" dirty="0">
                <a:solidFill>
                  <a:srgbClr val="9900FF"/>
                </a:solidFill>
                <a:latin typeface="HP001 5 hàng" panose="020B0603050302020204" pitchFamily="34" charset="0"/>
              </a:rPr>
              <a:t> </a:t>
            </a:r>
            <a:r>
              <a:rPr lang="en-US" sz="4000" b="1" dirty="0" err="1">
                <a:solidFill>
                  <a:srgbClr val="9900FF"/>
                </a:solidFill>
                <a:latin typeface="HP001 5 hàng" panose="020B0603050302020204" pitchFamily="34" charset="0"/>
              </a:rPr>
              <a:t>bài</a:t>
            </a:r>
            <a:r>
              <a:rPr lang="en-US" sz="4000" b="1" dirty="0">
                <a:solidFill>
                  <a:srgbClr val="9900FF"/>
                </a:solidFill>
                <a:latin typeface="HP001 5 hàng" panose="020B0603050302020204" pitchFamily="34" charset="0"/>
              </a:rPr>
              <a:t> </a:t>
            </a:r>
            <a:r>
              <a:rPr lang="en-US" sz="4000" b="1" dirty="0" err="1">
                <a:solidFill>
                  <a:srgbClr val="9900FF"/>
                </a:solidFill>
                <a:latin typeface="HP001 5 hàng" panose="020B0603050302020204" pitchFamily="34" charset="0"/>
              </a:rPr>
              <a:t>tập</a:t>
            </a:r>
            <a:endParaRPr lang="en-US" sz="4000" b="1" dirty="0">
              <a:solidFill>
                <a:srgbClr val="9900FF"/>
              </a:solidFill>
              <a:latin typeface="HP001 5 hàng" panose="020B06030503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112166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  <p:sndAc>
          <p:stSnd>
            <p:snd r:embed="rId2" name="chimes.wav"/>
          </p:stSnd>
        </p:sndAc>
      </p:transition>
    </mc:Choice>
    <mc:Fallback xmlns="">
      <p:transition spd="slow">
        <p:fade/>
        <p:sndAc>
          <p:stSnd>
            <p:snd r:embed="rId5" name="chimes.wav"/>
          </p:stSnd>
        </p:sndAc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219</TotalTime>
  <Words>93</Words>
  <Application>Microsoft Office PowerPoint</Application>
  <PresentationFormat>On-screen Show (4:3)</PresentationFormat>
  <Paragraphs>18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4" baseType="lpstr">
      <vt:lpstr>Arial</vt:lpstr>
      <vt:lpstr>AvantGarde</vt:lpstr>
      <vt:lpstr>Calibri</vt:lpstr>
      <vt:lpstr>Calibri Light</vt:lpstr>
      <vt:lpstr>HP001 4 hàng</vt:lpstr>
      <vt:lpstr>HP001 5 hàng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Bản trình bày PowerPoint</dc:title>
  <dc:creator>Administrator</dc:creator>
  <cp:lastModifiedBy>PC</cp:lastModifiedBy>
  <cp:revision>28</cp:revision>
  <dcterms:created xsi:type="dcterms:W3CDTF">2022-03-17T08:21:07Z</dcterms:created>
  <dcterms:modified xsi:type="dcterms:W3CDTF">2025-03-09T14:29:16Z</dcterms:modified>
</cp:coreProperties>
</file>