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9"/>
  </p:notesMasterIdLst>
  <p:sldIdLst>
    <p:sldId id="308" r:id="rId2"/>
    <p:sldId id="309" r:id="rId3"/>
    <p:sldId id="310" r:id="rId4"/>
    <p:sldId id="288" r:id="rId5"/>
    <p:sldId id="280" r:id="rId6"/>
    <p:sldId id="311" r:id="rId7"/>
    <p:sldId id="312" r:id="rId8"/>
  </p:sldIdLst>
  <p:sldSz cx="9144000" cy="5143500" type="screen16x9"/>
  <p:notesSz cx="9144000" cy="6858000"/>
  <p:defaultTextStyle>
    <a:defPPr>
      <a:defRPr lang="en-US"/>
    </a:defPPr>
    <a:lvl1pPr marL="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5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1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86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82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77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73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68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64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9F4"/>
    <a:srgbClr val="FFFFFF"/>
    <a:srgbClr val="FEF4EC"/>
    <a:srgbClr val="FEF2E8"/>
    <a:srgbClr val="009E47"/>
    <a:srgbClr val="F68426"/>
    <a:srgbClr val="FFC611"/>
    <a:srgbClr val="FFD347"/>
    <a:srgbClr val="FFD243"/>
    <a:srgbClr val="EB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802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1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34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51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068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086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103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12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13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EA3F6-B450-4284-BB2C-4DA94784FDB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32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EA3F6-B450-4284-BB2C-4DA94784FD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32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EA3F6-B450-4284-BB2C-4DA94784FD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32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EA3F6-B450-4284-BB2C-4DA94784FD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4460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SzPts val="1100"/>
              <a:buFont typeface="Arial" pitchFamily="34" charset="0"/>
              <a:buChar char="●"/>
            </a:pPr>
            <a:endParaRPr lang="en-US" altLang="en-US" sz="110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itchFamily="34" charset="0"/>
              <a:buNone/>
            </a:pPr>
            <a:fld id="{073F7247-E427-4361-A6C7-B149C86D888D}" type="slidenum">
              <a:rPr lang="en-US" altLang="en-US" smtClean="0">
                <a:solidFill>
                  <a:srgbClr val="000000"/>
                </a:solidFill>
                <a:ea typeface="Microsoft YaHei" pitchFamily="34" charset="-122"/>
                <a:sym typeface="Arial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itchFamily="34" charset="0"/>
                <a:buNone/>
              </a:pPr>
              <a:t>6</a:t>
            </a:fld>
            <a:endParaRPr lang="en-US" altLang="en-US">
              <a:solidFill>
                <a:srgbClr val="000000"/>
              </a:solidFill>
              <a:ea typeface="Microsoft YaHei" pitchFamily="34" charset="-122"/>
              <a:sym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SzPts val="1100"/>
              <a:buFont typeface="Arial" pitchFamily="34" charset="0"/>
              <a:buChar char="●"/>
            </a:pPr>
            <a:endParaRPr lang="en-US" altLang="en-US" sz="1100">
              <a:latin typeface="Arial" pitchFamily="34" charset="0"/>
              <a:cs typeface="Arial" pitchFamily="34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itchFamily="34" charset="0"/>
              <a:buNone/>
            </a:pPr>
            <a:fld id="{570BBEA2-0CD3-4AF7-85A2-3776B34BBD01}" type="slidenum">
              <a:rPr lang="en-US" altLang="en-US" smtClean="0">
                <a:solidFill>
                  <a:srgbClr val="000000"/>
                </a:solidFill>
                <a:ea typeface="Microsoft YaHei" pitchFamily="34" charset="-122"/>
                <a:sym typeface="Arial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itchFamily="34" charset="0"/>
                <a:buNone/>
              </a:pPr>
              <a:t>7</a:t>
            </a:fld>
            <a:endParaRPr lang="en-US" altLang="en-US">
              <a:solidFill>
                <a:srgbClr val="000000"/>
              </a:solidFill>
              <a:ea typeface="Microsoft YaHei" pitchFamily="34" charset="-122"/>
              <a:sym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691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859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709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1"/>
          <a:stretch/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" y="3458194"/>
            <a:ext cx="9144011" cy="1685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318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288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908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07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375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810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57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82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04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452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52942" y="168275"/>
            <a:ext cx="8830635" cy="4860222"/>
            <a:chOff x="1308099" y="285750"/>
            <a:chExt cx="8830635" cy="4860222"/>
          </a:xfrm>
        </p:grpSpPr>
        <p:sp>
          <p:nvSpPr>
            <p:cNvPr id="4" name="TextBox 3"/>
            <p:cNvSpPr txBox="1"/>
            <p:nvPr/>
          </p:nvSpPr>
          <p:spPr>
            <a:xfrm>
              <a:off x="1308099" y="285750"/>
              <a:ext cx="8830635" cy="523172"/>
            </a:xfrm>
            <a:prstGeom prst="rect">
              <a:avLst/>
            </a:prstGeom>
            <a:noFill/>
          </p:spPr>
          <p:txBody>
            <a:bodyPr wrap="square" lIns="91391" tIns="45696" rIns="91391" bIns="45696" rtlCol="0">
              <a:spAutoFit/>
            </a:bodyPr>
            <a:lstStyle/>
            <a:p>
              <a:pPr algn="ctr"/>
              <a:r>
                <a:rPr lang="en-US" sz="2800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Buổi</a:t>
              </a:r>
              <a:r>
                <a:rPr lang="en-US" sz="2800" b="1" dirty="0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trưa</a:t>
              </a:r>
              <a:r>
                <a:rPr lang="en-US" sz="2800" b="1" dirty="0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hè</a:t>
              </a:r>
              <a:r>
                <a:rPr lang="vi-VN" sz="2800" b="1" dirty="0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vi-VN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(Trích)</a:t>
              </a:r>
              <a:endPara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974850" y="892175"/>
              <a:ext cx="8161482" cy="4253797"/>
              <a:chOff x="1974850" y="892175"/>
              <a:chExt cx="8161482" cy="4253797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1974850" y="892175"/>
                <a:ext cx="3237650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Buổi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trưa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lim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dim</a:t>
                </a: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Nghìn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con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mắt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lá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Bóng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cũng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nằm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im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Trong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vườn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êm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ả.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451058" y="892175"/>
                <a:ext cx="3582081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đại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thơm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hơn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Giữa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giờ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trưa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vắng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Con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bướm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chập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chờn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Vờn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đôi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cánh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nắng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.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1974850" y="2787650"/>
                <a:ext cx="3237650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Bò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ơi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,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bò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nghỉ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Sau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buổi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cày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mai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Có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gì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ngẫm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nghĩ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Nhai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mãi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,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nhai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hoài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.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6451057" y="2787917"/>
                <a:ext cx="3582082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Bé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chưa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ngủ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được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Bé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nằm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bé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nghe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Âm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thầm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rạo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rực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Cả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buổi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trưa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hè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.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029450" y="4622800"/>
                <a:ext cx="3106882" cy="523172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ctr"/>
                <a:r>
                  <a:rPr lang="vi-VN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(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Huy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Cận</a:t>
                </a:r>
                <a:r>
                  <a:rPr lang="vi-VN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)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</p:txBody>
          </p:sp>
        </p:grpSp>
      </p:grpSp>
      <p:sp>
        <p:nvSpPr>
          <p:cNvPr id="14" name="TextBox 13"/>
          <p:cNvSpPr txBox="1"/>
          <p:nvPr/>
        </p:nvSpPr>
        <p:spPr>
          <a:xfrm>
            <a:off x="192134" y="796925"/>
            <a:ext cx="676199" cy="52317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800" dirty="0">
                <a:latin typeface="Arial" pitchFamily="34" charset="0"/>
                <a:ea typeface="Arial-Rounded" pitchFamily="34" charset="0"/>
                <a:cs typeface="Arial" pitchFamily="34" charset="0"/>
              </a:rPr>
              <a:t>(1)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1757" y="2685614"/>
            <a:ext cx="676199" cy="52317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800">
                <a:latin typeface="Arial" pitchFamily="34" charset="0"/>
                <a:ea typeface="Arial-Rounded" pitchFamily="34" charset="0"/>
                <a:cs typeface="Arial" pitchFamily="34" charset="0"/>
              </a:rPr>
              <a:t>(2)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54452" y="796925"/>
            <a:ext cx="676199" cy="52317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800" dirty="0">
                <a:latin typeface="Arial" pitchFamily="34" charset="0"/>
                <a:ea typeface="Arial-Rounded" pitchFamily="34" charset="0"/>
                <a:cs typeface="Arial" pitchFamily="34" charset="0"/>
              </a:rPr>
              <a:t>(3)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85043" y="2667000"/>
            <a:ext cx="676199" cy="52317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800" dirty="0">
                <a:latin typeface="Arial" pitchFamily="34" charset="0"/>
                <a:ea typeface="Arial-Rounded" pitchFamily="34" charset="0"/>
                <a:cs typeface="Arial" pitchFamily="34" charset="0"/>
              </a:rPr>
              <a:t>(4)</a:t>
            </a:r>
          </a:p>
        </p:txBody>
      </p:sp>
      <p:grpSp>
        <p:nvGrpSpPr>
          <p:cNvPr id="29" name="Group 5"/>
          <p:cNvGrpSpPr>
            <a:grpSpLocks/>
          </p:cNvGrpSpPr>
          <p:nvPr/>
        </p:nvGrpSpPr>
        <p:grpSpPr bwMode="auto">
          <a:xfrm>
            <a:off x="106363" y="104775"/>
            <a:ext cx="8936037" cy="609600"/>
            <a:chOff x="117764" y="105122"/>
            <a:chExt cx="8936182" cy="609600"/>
          </a:xfrm>
        </p:grpSpPr>
        <p:sp>
          <p:nvSpPr>
            <p:cNvPr id="30" name="Oval 29"/>
            <p:cNvSpPr/>
            <p:nvPr/>
          </p:nvSpPr>
          <p:spPr>
            <a:xfrm>
              <a:off x="117764" y="105122"/>
              <a:ext cx="609610" cy="609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4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31" name="TextBox 2"/>
            <p:cNvSpPr txBox="1">
              <a:spLocks noChangeArrowheads="1"/>
            </p:cNvSpPr>
            <p:nvPr/>
          </p:nvSpPr>
          <p:spPr bwMode="auto">
            <a:xfrm>
              <a:off x="727362" y="180597"/>
              <a:ext cx="8326584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 eaLnBrk="1" hangingPunct="1"/>
              <a:r>
                <a:rPr lang="vi-VN" sz="2400" b="1">
                  <a:latin typeface="Arial-Rounded" pitchFamily="34" charset="0"/>
                  <a:cs typeface="Arial-Rounded" pitchFamily="34" charset="0"/>
                </a:rPr>
                <a:t>Trả lời câu hỏi</a:t>
              </a:r>
              <a:endParaRPr lang="en-US" sz="2400" b="1">
                <a:latin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111125" y="4652963"/>
            <a:ext cx="8956675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vi-VN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a.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Những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con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vật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nào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được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nói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tới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trong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thơ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5431534" y="2095500"/>
            <a:ext cx="150266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924739" y="3152072"/>
            <a:ext cx="33535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3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52942" y="168275"/>
            <a:ext cx="8830635" cy="4860222"/>
            <a:chOff x="1308099" y="285750"/>
            <a:chExt cx="8830635" cy="4860222"/>
          </a:xfrm>
        </p:grpSpPr>
        <p:sp>
          <p:nvSpPr>
            <p:cNvPr id="4" name="TextBox 3"/>
            <p:cNvSpPr txBox="1"/>
            <p:nvPr/>
          </p:nvSpPr>
          <p:spPr>
            <a:xfrm>
              <a:off x="1308099" y="285750"/>
              <a:ext cx="8830635" cy="523172"/>
            </a:xfrm>
            <a:prstGeom prst="rect">
              <a:avLst/>
            </a:prstGeom>
            <a:noFill/>
          </p:spPr>
          <p:txBody>
            <a:bodyPr wrap="square" lIns="91391" tIns="45696" rIns="91391" bIns="45696" rtlCol="0">
              <a:spAutoFit/>
            </a:bodyPr>
            <a:lstStyle/>
            <a:p>
              <a:pPr algn="ctr"/>
              <a:r>
                <a:rPr lang="en-US" sz="2800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Buổi</a:t>
              </a:r>
              <a:r>
                <a:rPr lang="en-US" sz="2800" b="1" dirty="0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trưa</a:t>
              </a:r>
              <a:r>
                <a:rPr lang="en-US" sz="2800" b="1" dirty="0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hè</a:t>
              </a:r>
              <a:r>
                <a:rPr lang="vi-VN" sz="2800" b="1" dirty="0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vi-VN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(Trích)</a:t>
              </a:r>
              <a:endPara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974850" y="892175"/>
              <a:ext cx="8161482" cy="4253797"/>
              <a:chOff x="1974850" y="892175"/>
              <a:chExt cx="8161482" cy="4253797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1974850" y="892175"/>
                <a:ext cx="3237650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Buổi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trưa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lim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dim</a:t>
                </a: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Nghìn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con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mắt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lá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Bóng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cũng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nằm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im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Trong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vườn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êm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ả.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451058" y="892175"/>
                <a:ext cx="3582081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đại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thơm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hơn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Giữa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giờ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trưa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vắng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Con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bướm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chập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chờn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Vờn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đôi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cánh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nắng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.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1974850" y="2787650"/>
                <a:ext cx="3237650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Bò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ơi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,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bò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nghỉ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Sau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buổi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cày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mai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Có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gì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ngẫm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nghĩ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Nhai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mãi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,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nhai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hoài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.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6451057" y="2787917"/>
                <a:ext cx="3582082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Bé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chưa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ngủ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được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Bé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nằm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bé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nghe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Âm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thầm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rạo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rực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Cả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buổi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trưa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hè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.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029450" y="4622800"/>
                <a:ext cx="3106882" cy="523172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ctr"/>
                <a:r>
                  <a:rPr lang="vi-VN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(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Huy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Cận</a:t>
                </a:r>
                <a:r>
                  <a:rPr lang="vi-VN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)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</p:txBody>
          </p:sp>
        </p:grpSp>
      </p:grpSp>
      <p:sp>
        <p:nvSpPr>
          <p:cNvPr id="14" name="TextBox 13"/>
          <p:cNvSpPr txBox="1"/>
          <p:nvPr/>
        </p:nvSpPr>
        <p:spPr>
          <a:xfrm>
            <a:off x="192134" y="796925"/>
            <a:ext cx="676199" cy="52317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800" dirty="0">
                <a:latin typeface="Arial" pitchFamily="34" charset="0"/>
                <a:ea typeface="Arial-Rounded" pitchFamily="34" charset="0"/>
                <a:cs typeface="Arial" pitchFamily="34" charset="0"/>
              </a:rPr>
              <a:t>(1)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1757" y="2685614"/>
            <a:ext cx="676199" cy="52317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800">
                <a:latin typeface="Arial" pitchFamily="34" charset="0"/>
                <a:ea typeface="Arial-Rounded" pitchFamily="34" charset="0"/>
                <a:cs typeface="Arial" pitchFamily="34" charset="0"/>
              </a:rPr>
              <a:t>(2)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54452" y="796925"/>
            <a:ext cx="676199" cy="52317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800" dirty="0">
                <a:latin typeface="Arial" pitchFamily="34" charset="0"/>
                <a:ea typeface="Arial-Rounded" pitchFamily="34" charset="0"/>
                <a:cs typeface="Arial" pitchFamily="34" charset="0"/>
              </a:rPr>
              <a:t>(3)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85043" y="2667000"/>
            <a:ext cx="676199" cy="52317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800" dirty="0">
                <a:latin typeface="Arial" pitchFamily="34" charset="0"/>
                <a:ea typeface="Arial-Rounded" pitchFamily="34" charset="0"/>
                <a:cs typeface="Arial" pitchFamily="34" charset="0"/>
              </a:rPr>
              <a:t>(4)</a:t>
            </a:r>
          </a:p>
        </p:txBody>
      </p:sp>
      <p:grpSp>
        <p:nvGrpSpPr>
          <p:cNvPr id="29" name="Group 5"/>
          <p:cNvGrpSpPr>
            <a:grpSpLocks/>
          </p:cNvGrpSpPr>
          <p:nvPr/>
        </p:nvGrpSpPr>
        <p:grpSpPr bwMode="auto">
          <a:xfrm>
            <a:off x="106363" y="104775"/>
            <a:ext cx="8936037" cy="609600"/>
            <a:chOff x="117764" y="105122"/>
            <a:chExt cx="8936182" cy="609600"/>
          </a:xfrm>
        </p:grpSpPr>
        <p:sp>
          <p:nvSpPr>
            <p:cNvPr id="30" name="Oval 29"/>
            <p:cNvSpPr/>
            <p:nvPr/>
          </p:nvSpPr>
          <p:spPr>
            <a:xfrm>
              <a:off x="117764" y="105122"/>
              <a:ext cx="609610" cy="609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4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31" name="TextBox 2"/>
            <p:cNvSpPr txBox="1">
              <a:spLocks noChangeArrowheads="1"/>
            </p:cNvSpPr>
            <p:nvPr/>
          </p:nvSpPr>
          <p:spPr bwMode="auto">
            <a:xfrm>
              <a:off x="727362" y="180597"/>
              <a:ext cx="8326584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 eaLnBrk="1" hangingPunct="1"/>
              <a:r>
                <a:rPr lang="vi-VN" sz="2400" b="1">
                  <a:latin typeface="Arial-Rounded" pitchFamily="34" charset="0"/>
                  <a:cs typeface="Arial-Rounded" pitchFamily="34" charset="0"/>
                </a:rPr>
                <a:t>Trả lời câu hỏi</a:t>
              </a:r>
              <a:endParaRPr lang="en-US" sz="2400" b="1">
                <a:latin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111125" y="4652963"/>
            <a:ext cx="8956675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vi-VN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b.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Những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từ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ngữ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nào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trong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thơ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cho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thấy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buổi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trưa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hè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rất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yên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tĩnh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2576057" y="2095500"/>
            <a:ext cx="113889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2328857" y="1243897"/>
            <a:ext cx="105247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667415" y="2514275"/>
            <a:ext cx="71392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6729981" y="1701666"/>
            <a:ext cx="142341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519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52942" y="168275"/>
            <a:ext cx="8830635" cy="4860222"/>
            <a:chOff x="1308099" y="285750"/>
            <a:chExt cx="8830635" cy="4860222"/>
          </a:xfrm>
        </p:grpSpPr>
        <p:sp>
          <p:nvSpPr>
            <p:cNvPr id="4" name="TextBox 3"/>
            <p:cNvSpPr txBox="1"/>
            <p:nvPr/>
          </p:nvSpPr>
          <p:spPr>
            <a:xfrm>
              <a:off x="1308099" y="285750"/>
              <a:ext cx="8830635" cy="523172"/>
            </a:xfrm>
            <a:prstGeom prst="rect">
              <a:avLst/>
            </a:prstGeom>
            <a:noFill/>
          </p:spPr>
          <p:txBody>
            <a:bodyPr wrap="square" lIns="91391" tIns="45696" rIns="91391" bIns="45696" rtlCol="0">
              <a:spAutoFit/>
            </a:bodyPr>
            <a:lstStyle/>
            <a:p>
              <a:pPr algn="ctr"/>
              <a:r>
                <a:rPr lang="en-US" sz="2800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Buổi</a:t>
              </a:r>
              <a:r>
                <a:rPr lang="en-US" sz="2800" b="1" dirty="0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trưa</a:t>
              </a:r>
              <a:r>
                <a:rPr lang="en-US" sz="2800" b="1" dirty="0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hè</a:t>
              </a:r>
              <a:r>
                <a:rPr lang="vi-VN" sz="2800" b="1" dirty="0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vi-VN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(Trích)</a:t>
              </a:r>
              <a:endPara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974850" y="892175"/>
              <a:ext cx="8161482" cy="4253797"/>
              <a:chOff x="1974850" y="892175"/>
              <a:chExt cx="8161482" cy="4253797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1974850" y="892175"/>
                <a:ext cx="3237650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Buổi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trưa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lim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dim</a:t>
                </a: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Nghìn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con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mắt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lá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Bóng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cũng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nằm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im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Trong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vườn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êm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ả.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451058" y="892175"/>
                <a:ext cx="3582081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đại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thơm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hơn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Giữa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giờ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trưa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vắng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Con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bướm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chập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chờn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Vờn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đôi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cánh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nắng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.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1974850" y="2787650"/>
                <a:ext cx="3237650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Bò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ơi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,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bò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nghỉ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Sau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buổi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cày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mai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Có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gì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ngẫm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nghĩ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Nhai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mãi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,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nhai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hoài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.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6451057" y="2787917"/>
                <a:ext cx="3582082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Bé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chưa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ngủ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được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Bé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nằm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bé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nghe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Âm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thầm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rạo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rực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Cả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buổi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trưa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hè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.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029450" y="4622800"/>
                <a:ext cx="3106882" cy="523172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ctr"/>
                <a:r>
                  <a:rPr lang="vi-VN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(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Huy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Cận</a:t>
                </a:r>
                <a:r>
                  <a:rPr lang="vi-VN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)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</p:txBody>
          </p:sp>
        </p:grpSp>
      </p:grpSp>
      <p:sp>
        <p:nvSpPr>
          <p:cNvPr id="14" name="TextBox 13"/>
          <p:cNvSpPr txBox="1"/>
          <p:nvPr/>
        </p:nvSpPr>
        <p:spPr>
          <a:xfrm>
            <a:off x="192134" y="796925"/>
            <a:ext cx="676199" cy="52317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800" dirty="0">
                <a:latin typeface="Arial" pitchFamily="34" charset="0"/>
                <a:ea typeface="Arial-Rounded" pitchFamily="34" charset="0"/>
                <a:cs typeface="Arial" pitchFamily="34" charset="0"/>
              </a:rPr>
              <a:t>(1)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1757" y="2685614"/>
            <a:ext cx="676199" cy="52317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800">
                <a:latin typeface="Arial" pitchFamily="34" charset="0"/>
                <a:ea typeface="Arial-Rounded" pitchFamily="34" charset="0"/>
                <a:cs typeface="Arial" pitchFamily="34" charset="0"/>
              </a:rPr>
              <a:t>(2)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54452" y="796925"/>
            <a:ext cx="676199" cy="52317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800" dirty="0">
                <a:latin typeface="Arial" pitchFamily="34" charset="0"/>
                <a:ea typeface="Arial-Rounded" pitchFamily="34" charset="0"/>
                <a:cs typeface="Arial" pitchFamily="34" charset="0"/>
              </a:rPr>
              <a:t>(3)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85043" y="2667000"/>
            <a:ext cx="676199" cy="52317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800" dirty="0">
                <a:latin typeface="Arial" pitchFamily="34" charset="0"/>
                <a:ea typeface="Arial-Rounded" pitchFamily="34" charset="0"/>
                <a:cs typeface="Arial" pitchFamily="34" charset="0"/>
              </a:rPr>
              <a:t>(4)</a:t>
            </a:r>
          </a:p>
        </p:txBody>
      </p:sp>
      <p:grpSp>
        <p:nvGrpSpPr>
          <p:cNvPr id="29" name="Group 5"/>
          <p:cNvGrpSpPr>
            <a:grpSpLocks/>
          </p:cNvGrpSpPr>
          <p:nvPr/>
        </p:nvGrpSpPr>
        <p:grpSpPr bwMode="auto">
          <a:xfrm>
            <a:off x="106363" y="104775"/>
            <a:ext cx="8936037" cy="609600"/>
            <a:chOff x="117764" y="105122"/>
            <a:chExt cx="8936182" cy="609600"/>
          </a:xfrm>
        </p:grpSpPr>
        <p:sp>
          <p:nvSpPr>
            <p:cNvPr id="30" name="Oval 29"/>
            <p:cNvSpPr/>
            <p:nvPr/>
          </p:nvSpPr>
          <p:spPr>
            <a:xfrm>
              <a:off x="117764" y="105122"/>
              <a:ext cx="609610" cy="609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4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31" name="TextBox 2"/>
            <p:cNvSpPr txBox="1">
              <a:spLocks noChangeArrowheads="1"/>
            </p:cNvSpPr>
            <p:nvPr/>
          </p:nvSpPr>
          <p:spPr bwMode="auto">
            <a:xfrm>
              <a:off x="727362" y="180597"/>
              <a:ext cx="8326584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 eaLnBrk="1" hangingPunct="1"/>
              <a:r>
                <a:rPr lang="vi-VN" sz="2400" b="1">
                  <a:latin typeface="Arial-Rounded" pitchFamily="34" charset="0"/>
                  <a:cs typeface="Arial-Rounded" pitchFamily="34" charset="0"/>
                </a:rPr>
                <a:t>Trả lời câu hỏi</a:t>
              </a:r>
              <a:endParaRPr lang="en-US" sz="2400" b="1">
                <a:latin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111125" y="4652963"/>
            <a:ext cx="8956675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vi-VN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c.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thích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khổ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thơ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nào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trong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  <a:r>
              <a:rPr lang="vi-VN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Vì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sao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2519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497942" y="704854"/>
            <a:ext cx="4690258" cy="3970269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Hoa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đại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thơm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hơn</a:t>
            </a:r>
            <a:endParaRPr lang="en-US" sz="2800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/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Giữa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giờ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trưa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vắng</a:t>
            </a:r>
            <a:endParaRPr lang="en-US" sz="2800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/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Con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bướm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chập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chờn</a:t>
            </a:r>
            <a:endParaRPr lang="en-US" sz="2800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/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Vờn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đôi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cánh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nắng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</a:p>
          <a:p>
            <a:pPr algn="just"/>
            <a:endParaRPr lang="en-US" sz="2800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/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Bé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chưa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ngủ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được</a:t>
            </a:r>
            <a:endParaRPr lang="en-US" sz="2800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/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Bé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nằm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bé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nghe</a:t>
            </a:r>
            <a:endParaRPr lang="en-US" sz="2800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/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Âm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thầm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rạo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rực</a:t>
            </a:r>
            <a:endParaRPr lang="en-US" sz="2800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/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Cả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buổi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trưa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hè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</a:p>
        </p:txBody>
      </p:sp>
      <p:grpSp>
        <p:nvGrpSpPr>
          <p:cNvPr id="20" name="Group 5"/>
          <p:cNvGrpSpPr>
            <a:grpSpLocks/>
          </p:cNvGrpSpPr>
          <p:nvPr/>
        </p:nvGrpSpPr>
        <p:grpSpPr bwMode="auto">
          <a:xfrm>
            <a:off x="106363" y="104775"/>
            <a:ext cx="8936037" cy="609600"/>
            <a:chOff x="117764" y="105122"/>
            <a:chExt cx="8936182" cy="609600"/>
          </a:xfrm>
        </p:grpSpPr>
        <p:sp>
          <p:nvSpPr>
            <p:cNvPr id="21" name="Oval 20"/>
            <p:cNvSpPr/>
            <p:nvPr/>
          </p:nvSpPr>
          <p:spPr>
            <a:xfrm>
              <a:off x="117764" y="105122"/>
              <a:ext cx="609610" cy="609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5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22" name="TextBox 2"/>
            <p:cNvSpPr txBox="1">
              <a:spLocks noChangeArrowheads="1"/>
            </p:cNvSpPr>
            <p:nvPr/>
          </p:nvSpPr>
          <p:spPr bwMode="auto">
            <a:xfrm>
              <a:off x="727362" y="180597"/>
              <a:ext cx="8326584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Học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thuộc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lòng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vi-VN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hai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khổ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thơ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cuối</a:t>
              </a:r>
              <a:endParaRPr lang="en-US" sz="2400" b="1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295650" y="736455"/>
            <a:ext cx="2625206" cy="441614"/>
          </a:xfrm>
          <a:prstGeom prst="rect">
            <a:avLst/>
          </a:prstGeom>
          <a:solidFill>
            <a:srgbClr val="FEF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352800" y="1174605"/>
            <a:ext cx="2625206" cy="441614"/>
          </a:xfrm>
          <a:prstGeom prst="rect">
            <a:avLst/>
          </a:prstGeom>
          <a:solidFill>
            <a:srgbClr val="FEF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219450" y="1612755"/>
            <a:ext cx="2625206" cy="441614"/>
          </a:xfrm>
          <a:prstGeom prst="rect">
            <a:avLst/>
          </a:prstGeom>
          <a:solidFill>
            <a:srgbClr val="FEF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219450" y="2050905"/>
            <a:ext cx="2625206" cy="441614"/>
          </a:xfrm>
          <a:prstGeom prst="rect">
            <a:avLst/>
          </a:prstGeom>
          <a:solidFill>
            <a:srgbClr val="FEF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009900" y="2889105"/>
            <a:ext cx="2625206" cy="441614"/>
          </a:xfrm>
          <a:prstGeom prst="rect">
            <a:avLst/>
          </a:prstGeom>
          <a:solidFill>
            <a:srgbClr val="FEF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067050" y="3327255"/>
            <a:ext cx="2625206" cy="441614"/>
          </a:xfrm>
          <a:prstGeom prst="rect">
            <a:avLst/>
          </a:prstGeom>
          <a:solidFill>
            <a:srgbClr val="FEF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181350" y="3765405"/>
            <a:ext cx="2625206" cy="441614"/>
          </a:xfrm>
          <a:prstGeom prst="rect">
            <a:avLst/>
          </a:prstGeom>
          <a:solidFill>
            <a:srgbClr val="FEF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067050" y="4203555"/>
            <a:ext cx="2625206" cy="441614"/>
          </a:xfrm>
          <a:prstGeom prst="rect">
            <a:avLst/>
          </a:prstGeom>
          <a:solidFill>
            <a:srgbClr val="FEF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19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94"/>
          <a:stretch/>
        </p:blipFill>
        <p:spPr>
          <a:xfrm>
            <a:off x="6" y="714375"/>
            <a:ext cx="9144003" cy="4431503"/>
          </a:xfrm>
          <a:prstGeom prst="rect">
            <a:avLst/>
          </a:prstGeom>
        </p:spPr>
      </p:pic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06363" y="104775"/>
            <a:ext cx="8936037" cy="609600"/>
            <a:chOff x="117764" y="105122"/>
            <a:chExt cx="8936182" cy="609600"/>
          </a:xfrm>
        </p:grpSpPr>
        <p:sp>
          <p:nvSpPr>
            <p:cNvPr id="7" name="Oval 6"/>
            <p:cNvSpPr/>
            <p:nvPr/>
          </p:nvSpPr>
          <p:spPr>
            <a:xfrm>
              <a:off x="117764" y="105122"/>
              <a:ext cx="609610" cy="609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6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8" name="TextBox 2"/>
            <p:cNvSpPr txBox="1">
              <a:spLocks noChangeArrowheads="1"/>
            </p:cNvSpPr>
            <p:nvPr/>
          </p:nvSpPr>
          <p:spPr bwMode="auto">
            <a:xfrm>
              <a:off x="727362" y="180597"/>
              <a:ext cx="8326584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Nói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về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điều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em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thích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ở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mùa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hè</a:t>
              </a:r>
              <a:endParaRPr lang="en-US" sz="2400" b="1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53574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D:\2.PHƯƠNG NGÂN\A.NH 2021-2022\GIÁO ÁN ĐIỆN TỬ\PP THAM KHẢO\Hình Nền\40-hinh-nen-powerpoint-ve-moi-truong-cuc-chat-cho-bai-thuyet-trinh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088" y="-28575"/>
            <a:ext cx="9201151" cy="516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1176338" y="1981200"/>
            <a:ext cx="6588125" cy="1446213"/>
          </a:xfrm>
        </p:spPr>
        <p:txBody>
          <a:bodyPr/>
          <a:lstStyle/>
          <a:p>
            <a:pPr marL="0" indent="0" algn="ctr" defTabSz="681038">
              <a:lnSpc>
                <a:spcPct val="90000"/>
              </a:lnSpc>
              <a:buClr>
                <a:srgbClr val="45127E"/>
              </a:buClr>
              <a:buSzPts val="1400"/>
              <a:buFont typeface="Coming Soon"/>
              <a:buNone/>
            </a:pPr>
            <a:r>
              <a:rPr lang="en-US" altLang="en-US" sz="8600" b="1">
                <a:solidFill>
                  <a:srgbClr val="FF0000"/>
                </a:solidFill>
                <a:latin typeface="Arial-Rounded" pitchFamily="34" charset="0"/>
                <a:ea typeface="Karla"/>
                <a:cs typeface="Karla"/>
                <a:sym typeface="Karla"/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80672908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D:\2.PHƯƠNG NGÂN\A.NH 2021-2022\GIÁO ÁN ĐIỆN TỬ\PP THAM KHẢO\Hình Nền\40-hinh-nen-powerpoint-ve-moi-truong-cuc-chat-cho-bai-thuyet-trinh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34925"/>
            <a:ext cx="9224963" cy="517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Title 1"/>
          <p:cNvSpPr txBox="1">
            <a:spLocks/>
          </p:cNvSpPr>
          <p:nvPr/>
        </p:nvSpPr>
        <p:spPr bwMode="auto">
          <a:xfrm>
            <a:off x="957263" y="2654435"/>
            <a:ext cx="7424737" cy="909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8" rIns="91398" bIns="45698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buClr>
                <a:srgbClr val="000000"/>
              </a:buClr>
            </a:pPr>
            <a:r>
              <a:rPr lang="vi-VN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- </a:t>
            </a: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Xem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trước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 </a:t>
            </a:r>
            <a:r>
              <a:rPr lang="vi-VN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bài: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Hoa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phượng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endParaRPr lang="vi-VN" sz="2800" b="1" dirty="0">
              <a:solidFill>
                <a:srgbClr val="FF000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lvl="8" indent="0" eaLnBrk="1" hangingPunct="1">
              <a:buClr>
                <a:srgbClr val="000000"/>
              </a:buClr>
            </a:pPr>
            <a:r>
              <a:rPr lang="vi-VN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(Trang 140)</a:t>
            </a:r>
            <a:endParaRPr lang="en-US" sz="2800" dirty="0">
              <a:solidFill>
                <a:srgbClr val="FF0000"/>
              </a:solidFill>
              <a:latin typeface="Arial-Rounded" pitchFamily="34" charset="0"/>
              <a:cs typeface="Arial-Rounded" pitchFamily="34" charset="0"/>
              <a:sym typeface="Arial" pitchFamily="34" charset="0"/>
            </a:endParaRPr>
          </a:p>
        </p:txBody>
      </p:sp>
      <p:sp>
        <p:nvSpPr>
          <p:cNvPr id="27652" name="Title 1"/>
          <p:cNvSpPr txBox="1">
            <a:spLocks/>
          </p:cNvSpPr>
          <p:nvPr/>
        </p:nvSpPr>
        <p:spPr bwMode="auto">
          <a:xfrm>
            <a:off x="968375" y="1898650"/>
            <a:ext cx="6988175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8" rIns="91398" bIns="45698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- </a:t>
            </a:r>
            <a:r>
              <a:rPr lang="vi-VN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Đọc lại bài, trả lời các câu hỏi và học thuộc hai khổ thơ cuối bài thơ.</a:t>
            </a:r>
            <a:endParaRPr lang="en-US" sz="2800" dirty="0">
              <a:solidFill>
                <a:srgbClr val="002060"/>
              </a:solidFill>
              <a:latin typeface="Arial-Rounded" pitchFamily="34" charset="0"/>
              <a:cs typeface="Arial-Rounded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65294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846</TotalTime>
  <Words>425</Words>
  <Application>Microsoft Office PowerPoint</Application>
  <PresentationFormat>On-screen Show (16:9)</PresentationFormat>
  <Paragraphs>98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Microsoft YaHei</vt:lpstr>
      <vt:lpstr>Arial</vt:lpstr>
      <vt:lpstr>Arial Rounded MT Bold</vt:lpstr>
      <vt:lpstr>Arial-Rounded</vt:lpstr>
      <vt:lpstr>Calibri</vt:lpstr>
      <vt:lpstr>Coming Soon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156</cp:revision>
  <dcterms:created xsi:type="dcterms:W3CDTF">2020-12-08T15:48:47Z</dcterms:created>
  <dcterms:modified xsi:type="dcterms:W3CDTF">2025-04-21T12:48:44Z</dcterms:modified>
</cp:coreProperties>
</file>