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0"/>
  </p:notesMasterIdLst>
  <p:sldIdLst>
    <p:sldId id="311" r:id="rId2"/>
    <p:sldId id="312" r:id="rId3"/>
    <p:sldId id="313" r:id="rId4"/>
    <p:sldId id="314" r:id="rId5"/>
    <p:sldId id="319" r:id="rId6"/>
    <p:sldId id="280" r:id="rId7"/>
    <p:sldId id="315" r:id="rId8"/>
    <p:sldId id="316" r:id="rId9"/>
  </p:sldIdLst>
  <p:sldSz cx="9144000" cy="5143500" type="screen16x9"/>
  <p:notesSz cx="9144000" cy="6858000"/>
  <p:defaultTextStyle>
    <a:defPPr>
      <a:defRPr lang="en-US"/>
    </a:defPPr>
    <a:lvl1pPr marL="0" algn="l" defTabSz="9139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6955" algn="l" defTabSz="9139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3910" algn="l" defTabSz="9139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0865" algn="l" defTabSz="9139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7821" algn="l" defTabSz="9139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4776" algn="l" defTabSz="9139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1731" algn="l" defTabSz="9139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8686" algn="l" defTabSz="9139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5641" algn="l" defTabSz="9139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E47"/>
    <a:srgbClr val="F68426"/>
    <a:srgbClr val="FFC611"/>
    <a:srgbClr val="FFD347"/>
    <a:srgbClr val="FFD243"/>
    <a:srgbClr val="EBF6F9"/>
    <a:srgbClr val="BEE395"/>
    <a:srgbClr val="A9DA74"/>
    <a:srgbClr val="00863D"/>
    <a:srgbClr val="9CD4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802" y="6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1BC2AF-ECAD-4B64-9E5E-57F7F29CBAD2}" type="datetimeFigureOut">
              <a:rPr lang="en-US" smtClean="0"/>
              <a:pPr/>
              <a:t>4/21/2025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FEA3F6-B450-4284-BB2C-4DA94784FD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2722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03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017" algn="l" defTabSz="91403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034" algn="l" defTabSz="91403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051" algn="l" defTabSz="91403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068" algn="l" defTabSz="91403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086" algn="l" defTabSz="91403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103" algn="l" defTabSz="91403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120" algn="l" defTabSz="91403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137" algn="l" defTabSz="91403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86000" y="514350"/>
            <a:ext cx="4572000" cy="25717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FEA3F6-B450-4284-BB2C-4DA94784FDB0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4460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286000" y="514350"/>
            <a:ext cx="4572000" cy="25717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buSzPts val="1100"/>
              <a:buFont typeface="Arial" pitchFamily="34" charset="0"/>
              <a:buChar char="●"/>
            </a:pPr>
            <a:endParaRPr lang="en-US" altLang="en-US" sz="1100">
              <a:latin typeface="Arial" pitchFamily="34" charset="0"/>
              <a:cs typeface="Arial" pitchFamily="34" charset="0"/>
            </a:endParaRP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defTabSz="6858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defTabSz="6858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defTabSz="6858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defTabSz="6858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defTabSz="6858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itchFamily="34" charset="0"/>
              <a:buNone/>
            </a:pPr>
            <a:fld id="{073F7247-E427-4361-A6C7-B149C86D888D}" type="slidenum">
              <a:rPr lang="en-US" altLang="en-US" smtClean="0">
                <a:solidFill>
                  <a:srgbClr val="000000"/>
                </a:solidFill>
                <a:ea typeface="Microsoft YaHei" pitchFamily="34" charset="-122"/>
                <a:sym typeface="Arial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itchFamily="34" charset="0"/>
                <a:buNone/>
              </a:pPr>
              <a:t>7</a:t>
            </a:fld>
            <a:endParaRPr lang="en-US" altLang="en-US">
              <a:solidFill>
                <a:srgbClr val="000000"/>
              </a:solidFill>
              <a:ea typeface="Microsoft YaHei" pitchFamily="34" charset="-122"/>
              <a:sym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286000" y="514350"/>
            <a:ext cx="4572000" cy="25717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buSzPts val="1100"/>
              <a:buFont typeface="Arial" pitchFamily="34" charset="0"/>
              <a:buChar char="●"/>
            </a:pPr>
            <a:endParaRPr lang="en-US" altLang="en-US" sz="1100">
              <a:latin typeface="Arial" pitchFamily="34" charset="0"/>
              <a:cs typeface="Arial" pitchFamily="34" charset="0"/>
            </a:endParaRPr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defTabSz="6858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defTabSz="6858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defTabSz="6858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defTabSz="6858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defTabSz="6858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itchFamily="34" charset="0"/>
              <a:buNone/>
            </a:pPr>
            <a:fld id="{570BBEA2-0CD3-4AF7-85A2-3776B34BBD01}" type="slidenum">
              <a:rPr lang="en-US" altLang="en-US" smtClean="0">
                <a:solidFill>
                  <a:srgbClr val="000000"/>
                </a:solidFill>
                <a:ea typeface="Microsoft YaHei" pitchFamily="34" charset="-122"/>
                <a:sym typeface="Arial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itchFamily="34" charset="0"/>
                <a:buNone/>
              </a:pPr>
              <a:t>8</a:t>
            </a:fld>
            <a:endParaRPr lang="en-US" altLang="en-US">
              <a:solidFill>
                <a:srgbClr val="000000"/>
              </a:solidFill>
              <a:ea typeface="Microsoft YaHei" pitchFamily="34" charset="-122"/>
              <a:sym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2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4/21/2025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5443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4/21/2025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628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3"/>
            <a:ext cx="2057400" cy="3290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3"/>
            <a:ext cx="601980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4/21/2025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884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4/21/2025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436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4/21/2025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519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5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5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4/21/2025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844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2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2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4/21/2025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786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4/21/2025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193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4/21/2025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3503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7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1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7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4/21/2025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580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6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4/21/2025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201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EF851F-4C9B-4ED8-A706-7687066F5A2C}" type="datetimeFigureOut">
              <a:rPr lang="en-US" smtClean="0"/>
              <a:pPr/>
              <a:t>4/21/2025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287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48126" y="225042"/>
            <a:ext cx="9061308" cy="4354381"/>
            <a:chOff x="280250" y="8472"/>
            <a:chExt cx="9484836" cy="4354381"/>
          </a:xfrm>
        </p:grpSpPr>
        <p:sp>
          <p:nvSpPr>
            <p:cNvPr id="4" name="TextBox 3"/>
            <p:cNvSpPr txBox="1"/>
            <p:nvPr/>
          </p:nvSpPr>
          <p:spPr>
            <a:xfrm>
              <a:off x="280250" y="8472"/>
              <a:ext cx="9459649" cy="523172"/>
            </a:xfrm>
            <a:prstGeom prst="rect">
              <a:avLst/>
            </a:prstGeom>
            <a:noFill/>
          </p:spPr>
          <p:txBody>
            <a:bodyPr wrap="square" lIns="91391" tIns="45696" rIns="91391" bIns="45696" rtlCol="0">
              <a:spAutoFit/>
            </a:bodyPr>
            <a:lstStyle/>
            <a:p>
              <a:pPr algn="ctr"/>
              <a:r>
                <a:rPr lang="en-US" sz="2800" b="1" dirty="0" err="1">
                  <a:solidFill>
                    <a:srgbClr val="FF0000"/>
                  </a:solidFill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Hoa</a:t>
              </a:r>
              <a:r>
                <a:rPr lang="en-US" sz="2800" b="1" dirty="0">
                  <a:solidFill>
                    <a:srgbClr val="FF0000"/>
                  </a:solidFill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800" b="1" dirty="0" err="1">
                  <a:solidFill>
                    <a:srgbClr val="FF0000"/>
                  </a:solidFill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phượng</a:t>
              </a:r>
              <a:endParaRPr lang="en-US" sz="2800" b="1" dirty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endParaRPr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683256" y="531230"/>
              <a:ext cx="9081830" cy="3831623"/>
              <a:chOff x="683256" y="531230"/>
              <a:chExt cx="9081830" cy="3831623"/>
            </a:xfrm>
          </p:grpSpPr>
          <p:sp>
            <p:nvSpPr>
              <p:cNvPr id="7" name="TextBox 6"/>
              <p:cNvSpPr txBox="1"/>
              <p:nvPr/>
            </p:nvSpPr>
            <p:spPr>
              <a:xfrm>
                <a:off x="683256" y="531230"/>
                <a:ext cx="4495801" cy="1815833"/>
              </a:xfrm>
              <a:prstGeom prst="rect">
                <a:avLst/>
              </a:prstGeom>
              <a:noFill/>
            </p:spPr>
            <p:txBody>
              <a:bodyPr wrap="square" lIns="91391" tIns="45696" rIns="91391" bIns="45696" rtlCol="0">
                <a:spAutoFit/>
              </a:bodyPr>
              <a:lstStyle/>
              <a:p>
                <a:pPr algn="just"/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Hôm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qua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còn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lấm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tấm</a:t>
                </a:r>
                <a:endPara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endParaRPr>
              </a:p>
              <a:p>
                <a:pPr algn="just"/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Chen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lẫn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màu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lá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xanh</a:t>
                </a:r>
                <a:endPara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endParaRPr>
              </a:p>
              <a:p>
                <a:pPr algn="just"/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Sáng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nay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bừng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lửa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thẫm</a:t>
                </a:r>
                <a:endPara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endParaRPr>
              </a:p>
              <a:p>
                <a:pPr algn="just"/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Rừng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rực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cháy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trên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cành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.</a:t>
                </a:r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5456756" y="531230"/>
                <a:ext cx="4289938" cy="1815833"/>
              </a:xfrm>
              <a:prstGeom prst="rect">
                <a:avLst/>
              </a:prstGeom>
              <a:noFill/>
            </p:spPr>
            <p:txBody>
              <a:bodyPr wrap="square" lIns="91391" tIns="45696" rIns="91391" bIns="45696" rtlCol="0">
                <a:spAutoFit/>
              </a:bodyPr>
              <a:lstStyle/>
              <a:p>
                <a:pPr algn="just"/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Hay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đêm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qua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không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ngủ</a:t>
                </a:r>
                <a:endPara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endParaRPr>
              </a:p>
              <a:p>
                <a:pPr algn="just"/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Chị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gió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quạt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cho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cây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?</a:t>
                </a:r>
              </a:p>
              <a:p>
                <a:pPr algn="just"/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Hay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mặt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trời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ủ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lửa</a:t>
                </a:r>
                <a:endPara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endParaRPr>
              </a:p>
              <a:p>
                <a:pPr algn="just"/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Cho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hoa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bừng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hôm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nay?</a:t>
                </a:r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683257" y="2547020"/>
                <a:ext cx="4495798" cy="1815833"/>
              </a:xfrm>
              <a:prstGeom prst="rect">
                <a:avLst/>
              </a:prstGeom>
              <a:noFill/>
            </p:spPr>
            <p:txBody>
              <a:bodyPr wrap="square" lIns="91391" tIns="45696" rIns="91391" bIns="45696" rtlCol="0">
                <a:spAutoFit/>
              </a:bodyPr>
              <a:lstStyle/>
              <a:p>
                <a:pPr marL="457200" indent="-457200" algn="just">
                  <a:buFontTx/>
                  <a:buChar char="-"/>
                </a:pP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Bà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ơi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! Sao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mà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nhanh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!</a:t>
                </a:r>
              </a:p>
              <a:p>
                <a:pPr algn="just"/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Phượng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nở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nghìn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mắt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lửa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,</a:t>
                </a:r>
              </a:p>
              <a:p>
                <a:pPr algn="just"/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Cả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dãy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phố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nhà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mình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,</a:t>
                </a:r>
              </a:p>
              <a:p>
                <a:pPr algn="just"/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Một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trời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hoa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phượng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đỏ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.</a:t>
                </a:r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6658204" y="2651961"/>
                <a:ext cx="3106882" cy="523172"/>
              </a:xfrm>
              <a:prstGeom prst="rect">
                <a:avLst/>
              </a:prstGeom>
              <a:noFill/>
            </p:spPr>
            <p:txBody>
              <a:bodyPr wrap="square" lIns="91391" tIns="45696" rIns="91391" bIns="45696" rtlCol="0">
                <a:spAutoFit/>
              </a:bodyPr>
              <a:lstStyle/>
              <a:p>
                <a:pPr algn="ctr"/>
                <a:r>
                  <a:rPr lang="vi-VN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(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Lê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Huy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Hoà</a:t>
                </a:r>
                <a:r>
                  <a:rPr lang="vi-VN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)</a:t>
                </a:r>
                <a:endPara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endParaRPr>
              </a:p>
            </p:txBody>
          </p:sp>
        </p:grpSp>
      </p:grpSp>
      <p:grpSp>
        <p:nvGrpSpPr>
          <p:cNvPr id="14" name="Group 5"/>
          <p:cNvGrpSpPr>
            <a:grpSpLocks/>
          </p:cNvGrpSpPr>
          <p:nvPr/>
        </p:nvGrpSpPr>
        <p:grpSpPr bwMode="auto">
          <a:xfrm>
            <a:off x="106367" y="104775"/>
            <a:ext cx="8936037" cy="609600"/>
            <a:chOff x="117764" y="105122"/>
            <a:chExt cx="8936182" cy="609600"/>
          </a:xfrm>
        </p:grpSpPr>
        <p:sp>
          <p:nvSpPr>
            <p:cNvPr id="15" name="Oval 14"/>
            <p:cNvSpPr/>
            <p:nvPr/>
          </p:nvSpPr>
          <p:spPr>
            <a:xfrm>
              <a:off x="117764" y="105122"/>
              <a:ext cx="609610" cy="60960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03" tIns="45702" rIns="91403" bIns="45702" anchor="ctr"/>
            <a:lstStyle/>
            <a:p>
              <a:pPr algn="ctr" defTabSz="91391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vi-VN" sz="2400" b="1" dirty="0">
                  <a:solidFill>
                    <a:schemeClr val="bg1"/>
                  </a:solidFill>
                  <a:latin typeface="Arial Rounded MT Bold" pitchFamily="34" charset="0"/>
                  <a:cs typeface="Times New Roman" pitchFamily="18" charset="0"/>
                </a:rPr>
                <a:t>4</a:t>
              </a:r>
              <a:endParaRPr lang="en-US" sz="2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endParaRPr>
            </a:p>
          </p:txBody>
        </p:sp>
        <p:sp>
          <p:nvSpPr>
            <p:cNvPr id="16" name="TextBox 2"/>
            <p:cNvSpPr txBox="1">
              <a:spLocks noChangeArrowheads="1"/>
            </p:cNvSpPr>
            <p:nvPr/>
          </p:nvSpPr>
          <p:spPr bwMode="auto">
            <a:xfrm>
              <a:off x="727362" y="180597"/>
              <a:ext cx="8326584" cy="4616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391" tIns="45696" rIns="91391" bIns="45696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9pPr>
            </a:lstStyle>
            <a:p>
              <a:pPr algn="just" eaLnBrk="1" hangingPunct="1"/>
              <a:r>
                <a:rPr lang="vi-VN" sz="2400" b="1">
                  <a:latin typeface="Arial-Rounded" pitchFamily="34" charset="0"/>
                  <a:cs typeface="Arial-Rounded" pitchFamily="34" charset="0"/>
                </a:rPr>
                <a:t>Trả lời câu hỏi</a:t>
              </a:r>
              <a:endParaRPr lang="en-US" sz="2400" b="1">
                <a:latin typeface="Arial-Rounded" pitchFamily="34" charset="0"/>
                <a:cs typeface="Arial-Rounded" pitchFamily="34" charset="0"/>
              </a:endParaRPr>
            </a:p>
          </p:txBody>
        </p:sp>
      </p:grp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111129" y="4652965"/>
            <a:ext cx="8956675" cy="461665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/>
            <a:r>
              <a:rPr lang="vi-VN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a.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Những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câu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thơ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nào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cho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biết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hoa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phượng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nở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rất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nhiều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?</a:t>
            </a:r>
          </a:p>
        </p:txBody>
      </p:sp>
      <p:cxnSp>
        <p:nvCxnSpPr>
          <p:cNvPr id="18" name="Straight Connector 17"/>
          <p:cNvCxnSpPr/>
          <p:nvPr/>
        </p:nvCxnSpPr>
        <p:spPr>
          <a:xfrm flipH="1">
            <a:off x="549170" y="2507784"/>
            <a:ext cx="3587499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562814" y="2087048"/>
            <a:ext cx="35875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549166" y="3671504"/>
            <a:ext cx="3601148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H="1">
            <a:off x="510494" y="4547248"/>
            <a:ext cx="3451906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1584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48126" y="225042"/>
            <a:ext cx="9061308" cy="4354381"/>
            <a:chOff x="280250" y="8472"/>
            <a:chExt cx="9484836" cy="4354381"/>
          </a:xfrm>
        </p:grpSpPr>
        <p:sp>
          <p:nvSpPr>
            <p:cNvPr id="4" name="TextBox 3"/>
            <p:cNvSpPr txBox="1"/>
            <p:nvPr/>
          </p:nvSpPr>
          <p:spPr>
            <a:xfrm>
              <a:off x="280250" y="8472"/>
              <a:ext cx="9459649" cy="523172"/>
            </a:xfrm>
            <a:prstGeom prst="rect">
              <a:avLst/>
            </a:prstGeom>
            <a:noFill/>
          </p:spPr>
          <p:txBody>
            <a:bodyPr wrap="square" lIns="91391" tIns="45696" rIns="91391" bIns="45696" rtlCol="0">
              <a:spAutoFit/>
            </a:bodyPr>
            <a:lstStyle/>
            <a:p>
              <a:pPr algn="ctr"/>
              <a:r>
                <a:rPr lang="en-US" sz="2800" b="1" dirty="0" err="1">
                  <a:solidFill>
                    <a:srgbClr val="FF0000"/>
                  </a:solidFill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Hoa</a:t>
              </a:r>
              <a:r>
                <a:rPr lang="en-US" sz="2800" b="1" dirty="0">
                  <a:solidFill>
                    <a:srgbClr val="FF0000"/>
                  </a:solidFill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800" b="1" dirty="0" err="1">
                  <a:solidFill>
                    <a:srgbClr val="FF0000"/>
                  </a:solidFill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phượng</a:t>
              </a:r>
              <a:endParaRPr lang="en-US" sz="2800" b="1" dirty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endParaRPr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683256" y="531230"/>
              <a:ext cx="9081830" cy="3831623"/>
              <a:chOff x="683256" y="531230"/>
              <a:chExt cx="9081830" cy="3831623"/>
            </a:xfrm>
          </p:grpSpPr>
          <p:sp>
            <p:nvSpPr>
              <p:cNvPr id="7" name="TextBox 6"/>
              <p:cNvSpPr txBox="1"/>
              <p:nvPr/>
            </p:nvSpPr>
            <p:spPr>
              <a:xfrm>
                <a:off x="683256" y="531230"/>
                <a:ext cx="4495801" cy="1815833"/>
              </a:xfrm>
              <a:prstGeom prst="rect">
                <a:avLst/>
              </a:prstGeom>
              <a:noFill/>
            </p:spPr>
            <p:txBody>
              <a:bodyPr wrap="square" lIns="91391" tIns="45696" rIns="91391" bIns="45696" rtlCol="0">
                <a:spAutoFit/>
              </a:bodyPr>
              <a:lstStyle/>
              <a:p>
                <a:pPr algn="just"/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Hôm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qua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còn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lấm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tấm</a:t>
                </a:r>
                <a:endPara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endParaRPr>
              </a:p>
              <a:p>
                <a:pPr algn="just"/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Chen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lẫn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màu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lá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xanh</a:t>
                </a:r>
                <a:endPara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endParaRPr>
              </a:p>
              <a:p>
                <a:pPr algn="just"/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Sáng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nay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bừng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lửa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thẫm</a:t>
                </a:r>
                <a:endPara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endParaRPr>
              </a:p>
              <a:p>
                <a:pPr algn="just"/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Rừng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rực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cháy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trên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cành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.</a:t>
                </a:r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5456756" y="531230"/>
                <a:ext cx="4289938" cy="1815833"/>
              </a:xfrm>
              <a:prstGeom prst="rect">
                <a:avLst/>
              </a:prstGeom>
              <a:noFill/>
            </p:spPr>
            <p:txBody>
              <a:bodyPr wrap="square" lIns="91391" tIns="45696" rIns="91391" bIns="45696" rtlCol="0">
                <a:spAutoFit/>
              </a:bodyPr>
              <a:lstStyle/>
              <a:p>
                <a:pPr algn="just"/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Hay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đêm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qua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không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ngủ</a:t>
                </a:r>
                <a:endPara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endParaRPr>
              </a:p>
              <a:p>
                <a:pPr algn="just"/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Chị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gió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quạt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cho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cây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?</a:t>
                </a:r>
              </a:p>
              <a:p>
                <a:pPr algn="just"/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Hay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mặt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trời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ủ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lửa</a:t>
                </a:r>
                <a:endPara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endParaRPr>
              </a:p>
              <a:p>
                <a:pPr algn="just"/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Cho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hoa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bừng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hôm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nay?</a:t>
                </a:r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683257" y="2547020"/>
                <a:ext cx="4495798" cy="1815833"/>
              </a:xfrm>
              <a:prstGeom prst="rect">
                <a:avLst/>
              </a:prstGeom>
              <a:noFill/>
            </p:spPr>
            <p:txBody>
              <a:bodyPr wrap="square" lIns="91391" tIns="45696" rIns="91391" bIns="45696" rtlCol="0">
                <a:spAutoFit/>
              </a:bodyPr>
              <a:lstStyle/>
              <a:p>
                <a:pPr marL="457200" indent="-457200" algn="just">
                  <a:buFontTx/>
                  <a:buChar char="-"/>
                </a:pP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Bà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ơi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! Sao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mà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nhanh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!</a:t>
                </a:r>
              </a:p>
              <a:p>
                <a:pPr algn="just"/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Phượng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nở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nghìn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mắt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lửa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,</a:t>
                </a:r>
              </a:p>
              <a:p>
                <a:pPr algn="just"/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Cả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dãy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phố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nhà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mình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,</a:t>
                </a:r>
              </a:p>
              <a:p>
                <a:pPr algn="just"/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Một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trời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hoa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phượng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đỏ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.</a:t>
                </a:r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6658204" y="2651961"/>
                <a:ext cx="3106882" cy="523172"/>
              </a:xfrm>
              <a:prstGeom prst="rect">
                <a:avLst/>
              </a:prstGeom>
              <a:noFill/>
            </p:spPr>
            <p:txBody>
              <a:bodyPr wrap="square" lIns="91391" tIns="45696" rIns="91391" bIns="45696" rtlCol="0">
                <a:spAutoFit/>
              </a:bodyPr>
              <a:lstStyle/>
              <a:p>
                <a:pPr algn="ctr"/>
                <a:r>
                  <a:rPr lang="vi-VN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(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Lê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Huy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Hoà</a:t>
                </a:r>
                <a:r>
                  <a:rPr lang="vi-VN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)</a:t>
                </a:r>
                <a:endPara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endParaRPr>
              </a:p>
            </p:txBody>
          </p:sp>
        </p:grpSp>
      </p:grpSp>
      <p:grpSp>
        <p:nvGrpSpPr>
          <p:cNvPr id="14" name="Group 5"/>
          <p:cNvGrpSpPr>
            <a:grpSpLocks/>
          </p:cNvGrpSpPr>
          <p:nvPr/>
        </p:nvGrpSpPr>
        <p:grpSpPr bwMode="auto">
          <a:xfrm>
            <a:off x="106367" y="104775"/>
            <a:ext cx="8936037" cy="609600"/>
            <a:chOff x="117764" y="105122"/>
            <a:chExt cx="8936182" cy="609600"/>
          </a:xfrm>
        </p:grpSpPr>
        <p:sp>
          <p:nvSpPr>
            <p:cNvPr id="15" name="Oval 14"/>
            <p:cNvSpPr/>
            <p:nvPr/>
          </p:nvSpPr>
          <p:spPr>
            <a:xfrm>
              <a:off x="117764" y="105122"/>
              <a:ext cx="609610" cy="60960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03" tIns="45702" rIns="91403" bIns="45702" anchor="ctr"/>
            <a:lstStyle/>
            <a:p>
              <a:pPr algn="ctr" defTabSz="91391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vi-VN" sz="2400" b="1" dirty="0">
                  <a:solidFill>
                    <a:schemeClr val="bg1"/>
                  </a:solidFill>
                  <a:latin typeface="Arial Rounded MT Bold" pitchFamily="34" charset="0"/>
                  <a:cs typeface="Times New Roman" pitchFamily="18" charset="0"/>
                </a:rPr>
                <a:t>4</a:t>
              </a:r>
              <a:endParaRPr lang="en-US" sz="2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endParaRPr>
            </a:p>
          </p:txBody>
        </p:sp>
        <p:sp>
          <p:nvSpPr>
            <p:cNvPr id="16" name="TextBox 2"/>
            <p:cNvSpPr txBox="1">
              <a:spLocks noChangeArrowheads="1"/>
            </p:cNvSpPr>
            <p:nvPr/>
          </p:nvSpPr>
          <p:spPr bwMode="auto">
            <a:xfrm>
              <a:off x="727362" y="180597"/>
              <a:ext cx="8326584" cy="4616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391" tIns="45696" rIns="91391" bIns="45696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9pPr>
            </a:lstStyle>
            <a:p>
              <a:pPr algn="just" eaLnBrk="1" hangingPunct="1"/>
              <a:r>
                <a:rPr lang="vi-VN" sz="2400" b="1">
                  <a:latin typeface="Arial-Rounded" pitchFamily="34" charset="0"/>
                  <a:cs typeface="Arial-Rounded" pitchFamily="34" charset="0"/>
                </a:rPr>
                <a:t>Trả lời câu hỏi</a:t>
              </a:r>
              <a:endParaRPr lang="en-US" sz="2400" b="1">
                <a:latin typeface="Arial-Rounded" pitchFamily="34" charset="0"/>
                <a:cs typeface="Arial-Rounded" pitchFamily="34" charset="0"/>
              </a:endParaRPr>
            </a:p>
          </p:txBody>
        </p:sp>
      </p:grp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111129" y="4652965"/>
            <a:ext cx="8956675" cy="461665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/>
            <a:r>
              <a:rPr lang="vi-VN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b.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Trong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bài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thơ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,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cây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phượng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được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trồng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ở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đâu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?</a:t>
            </a:r>
          </a:p>
        </p:txBody>
      </p:sp>
      <p:cxnSp>
        <p:nvCxnSpPr>
          <p:cNvPr id="18" name="Straight Connector 17"/>
          <p:cNvCxnSpPr/>
          <p:nvPr/>
        </p:nvCxnSpPr>
        <p:spPr>
          <a:xfrm flipH="1">
            <a:off x="1039029" y="4121888"/>
            <a:ext cx="1147438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87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48126" y="225042"/>
            <a:ext cx="9061308" cy="4354381"/>
            <a:chOff x="280250" y="8472"/>
            <a:chExt cx="9484836" cy="4354381"/>
          </a:xfrm>
        </p:grpSpPr>
        <p:sp>
          <p:nvSpPr>
            <p:cNvPr id="4" name="TextBox 3"/>
            <p:cNvSpPr txBox="1"/>
            <p:nvPr/>
          </p:nvSpPr>
          <p:spPr>
            <a:xfrm>
              <a:off x="280250" y="8472"/>
              <a:ext cx="9459649" cy="523172"/>
            </a:xfrm>
            <a:prstGeom prst="rect">
              <a:avLst/>
            </a:prstGeom>
            <a:noFill/>
          </p:spPr>
          <p:txBody>
            <a:bodyPr wrap="square" lIns="91391" tIns="45696" rIns="91391" bIns="45696" rtlCol="0">
              <a:spAutoFit/>
            </a:bodyPr>
            <a:lstStyle/>
            <a:p>
              <a:pPr algn="ctr"/>
              <a:r>
                <a:rPr lang="en-US" sz="2800" b="1" dirty="0" err="1">
                  <a:solidFill>
                    <a:srgbClr val="FF0000"/>
                  </a:solidFill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Hoa</a:t>
              </a:r>
              <a:r>
                <a:rPr lang="en-US" sz="2800" b="1" dirty="0">
                  <a:solidFill>
                    <a:srgbClr val="FF0000"/>
                  </a:solidFill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800" b="1" dirty="0" err="1">
                  <a:solidFill>
                    <a:srgbClr val="FF0000"/>
                  </a:solidFill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phượng</a:t>
              </a:r>
              <a:endParaRPr lang="en-US" sz="2800" b="1" dirty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endParaRPr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683256" y="531230"/>
              <a:ext cx="9081830" cy="3831623"/>
              <a:chOff x="683256" y="531230"/>
              <a:chExt cx="9081830" cy="3831623"/>
            </a:xfrm>
          </p:grpSpPr>
          <p:sp>
            <p:nvSpPr>
              <p:cNvPr id="7" name="TextBox 6"/>
              <p:cNvSpPr txBox="1"/>
              <p:nvPr/>
            </p:nvSpPr>
            <p:spPr>
              <a:xfrm>
                <a:off x="683256" y="531230"/>
                <a:ext cx="4495801" cy="1815833"/>
              </a:xfrm>
              <a:prstGeom prst="rect">
                <a:avLst/>
              </a:prstGeom>
              <a:noFill/>
            </p:spPr>
            <p:txBody>
              <a:bodyPr wrap="square" lIns="91391" tIns="45696" rIns="91391" bIns="45696" rtlCol="0">
                <a:spAutoFit/>
              </a:bodyPr>
              <a:lstStyle/>
              <a:p>
                <a:pPr algn="just"/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Hôm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qua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còn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lấm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tấm</a:t>
                </a:r>
                <a:endPara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endParaRPr>
              </a:p>
              <a:p>
                <a:pPr algn="just"/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Chen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lẫn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màu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lá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xanh</a:t>
                </a:r>
                <a:endPara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endParaRPr>
              </a:p>
              <a:p>
                <a:pPr algn="just"/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Sáng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nay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bừng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lửa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thẫm</a:t>
                </a:r>
                <a:endPara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endParaRPr>
              </a:p>
              <a:p>
                <a:pPr algn="just"/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Rừng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rực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cháy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trên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cành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.</a:t>
                </a:r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5456756" y="531230"/>
                <a:ext cx="4289938" cy="1815833"/>
              </a:xfrm>
              <a:prstGeom prst="rect">
                <a:avLst/>
              </a:prstGeom>
              <a:noFill/>
            </p:spPr>
            <p:txBody>
              <a:bodyPr wrap="square" lIns="91391" tIns="45696" rIns="91391" bIns="45696" rtlCol="0">
                <a:spAutoFit/>
              </a:bodyPr>
              <a:lstStyle/>
              <a:p>
                <a:pPr algn="just"/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Hay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đêm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qua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không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ngủ</a:t>
                </a:r>
                <a:endPara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endParaRPr>
              </a:p>
              <a:p>
                <a:pPr algn="just"/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Chị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gió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quạt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cho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cây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?</a:t>
                </a:r>
              </a:p>
              <a:p>
                <a:pPr algn="just"/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Hay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mặt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trời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ủ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lửa</a:t>
                </a:r>
                <a:endPara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endParaRPr>
              </a:p>
              <a:p>
                <a:pPr algn="just"/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Cho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hoa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bừng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hôm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nay?</a:t>
                </a:r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683257" y="2547020"/>
                <a:ext cx="4495798" cy="1815833"/>
              </a:xfrm>
              <a:prstGeom prst="rect">
                <a:avLst/>
              </a:prstGeom>
              <a:noFill/>
            </p:spPr>
            <p:txBody>
              <a:bodyPr wrap="square" lIns="91391" tIns="45696" rIns="91391" bIns="45696" rtlCol="0">
                <a:spAutoFit/>
              </a:bodyPr>
              <a:lstStyle/>
              <a:p>
                <a:pPr marL="457200" indent="-457200" algn="just">
                  <a:buFontTx/>
                  <a:buChar char="-"/>
                </a:pP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Bà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ơi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! Sao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mà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nhanh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!</a:t>
                </a:r>
              </a:p>
              <a:p>
                <a:pPr algn="just"/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Phượng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nở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nghìn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mắt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lửa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,</a:t>
                </a:r>
              </a:p>
              <a:p>
                <a:pPr algn="just"/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Cả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dãy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phố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nhà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mình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,</a:t>
                </a:r>
              </a:p>
              <a:p>
                <a:pPr algn="just"/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Một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trời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hoa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phượng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đỏ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.</a:t>
                </a:r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6658204" y="2651961"/>
                <a:ext cx="3106882" cy="523172"/>
              </a:xfrm>
              <a:prstGeom prst="rect">
                <a:avLst/>
              </a:prstGeom>
              <a:noFill/>
            </p:spPr>
            <p:txBody>
              <a:bodyPr wrap="square" lIns="91391" tIns="45696" rIns="91391" bIns="45696" rtlCol="0">
                <a:spAutoFit/>
              </a:bodyPr>
              <a:lstStyle/>
              <a:p>
                <a:pPr algn="ctr"/>
                <a:r>
                  <a:rPr lang="vi-VN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(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Lê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Huy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Hoà</a:t>
                </a:r>
                <a:r>
                  <a:rPr lang="vi-VN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)</a:t>
                </a:r>
                <a:endPara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endParaRPr>
              </a:p>
            </p:txBody>
          </p:sp>
        </p:grpSp>
      </p:grpSp>
      <p:grpSp>
        <p:nvGrpSpPr>
          <p:cNvPr id="14" name="Group 5"/>
          <p:cNvGrpSpPr>
            <a:grpSpLocks/>
          </p:cNvGrpSpPr>
          <p:nvPr/>
        </p:nvGrpSpPr>
        <p:grpSpPr bwMode="auto">
          <a:xfrm>
            <a:off x="106367" y="104775"/>
            <a:ext cx="8936037" cy="609600"/>
            <a:chOff x="117764" y="105122"/>
            <a:chExt cx="8936182" cy="609600"/>
          </a:xfrm>
        </p:grpSpPr>
        <p:sp>
          <p:nvSpPr>
            <p:cNvPr id="15" name="Oval 14"/>
            <p:cNvSpPr/>
            <p:nvPr/>
          </p:nvSpPr>
          <p:spPr>
            <a:xfrm>
              <a:off x="117764" y="105122"/>
              <a:ext cx="609610" cy="60960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03" tIns="45702" rIns="91403" bIns="45702" anchor="ctr"/>
            <a:lstStyle/>
            <a:p>
              <a:pPr algn="ctr" defTabSz="91391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vi-VN" sz="2400" b="1" dirty="0">
                  <a:solidFill>
                    <a:schemeClr val="bg1"/>
                  </a:solidFill>
                  <a:latin typeface="Arial Rounded MT Bold" pitchFamily="34" charset="0"/>
                  <a:cs typeface="Times New Roman" pitchFamily="18" charset="0"/>
                </a:rPr>
                <a:t>4</a:t>
              </a:r>
              <a:endParaRPr lang="en-US" sz="2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endParaRPr>
            </a:p>
          </p:txBody>
        </p:sp>
        <p:sp>
          <p:nvSpPr>
            <p:cNvPr id="16" name="TextBox 2"/>
            <p:cNvSpPr txBox="1">
              <a:spLocks noChangeArrowheads="1"/>
            </p:cNvSpPr>
            <p:nvPr/>
          </p:nvSpPr>
          <p:spPr bwMode="auto">
            <a:xfrm>
              <a:off x="727362" y="180597"/>
              <a:ext cx="8326584" cy="4616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391" tIns="45696" rIns="91391" bIns="45696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9pPr>
            </a:lstStyle>
            <a:p>
              <a:pPr algn="just" eaLnBrk="1" hangingPunct="1"/>
              <a:r>
                <a:rPr lang="vi-VN" sz="2400" b="1">
                  <a:latin typeface="Arial-Rounded" pitchFamily="34" charset="0"/>
                  <a:cs typeface="Arial-Rounded" pitchFamily="34" charset="0"/>
                </a:rPr>
                <a:t>Trả lời câu hỏi</a:t>
              </a:r>
              <a:endParaRPr lang="en-US" sz="2400" b="1">
                <a:latin typeface="Arial-Rounded" pitchFamily="34" charset="0"/>
                <a:cs typeface="Arial-Rounded" pitchFamily="34" charset="0"/>
              </a:endParaRPr>
            </a:p>
          </p:txBody>
        </p:sp>
      </p:grp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111129" y="4652965"/>
            <a:ext cx="8956675" cy="461665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/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Theo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bạn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nhỏ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,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chị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gió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và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mặt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trời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đã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làm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gì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giúp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cây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phượng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nở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hoa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?</a:t>
            </a:r>
          </a:p>
        </p:txBody>
      </p:sp>
      <p:cxnSp>
        <p:nvCxnSpPr>
          <p:cNvPr id="18" name="Straight Connector 17"/>
          <p:cNvCxnSpPr/>
          <p:nvPr/>
        </p:nvCxnSpPr>
        <p:spPr>
          <a:xfrm flipH="1">
            <a:off x="5091753" y="1669790"/>
            <a:ext cx="2985448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5791200" y="1235406"/>
            <a:ext cx="29718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5094029" y="2518238"/>
            <a:ext cx="3516575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5793473" y="2056558"/>
            <a:ext cx="1831886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87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48126" y="225042"/>
            <a:ext cx="9061308" cy="4354381"/>
            <a:chOff x="280250" y="8472"/>
            <a:chExt cx="9484836" cy="4354381"/>
          </a:xfrm>
        </p:grpSpPr>
        <p:sp>
          <p:nvSpPr>
            <p:cNvPr id="4" name="TextBox 3"/>
            <p:cNvSpPr txBox="1"/>
            <p:nvPr/>
          </p:nvSpPr>
          <p:spPr>
            <a:xfrm>
              <a:off x="280250" y="8472"/>
              <a:ext cx="9459649" cy="523172"/>
            </a:xfrm>
            <a:prstGeom prst="rect">
              <a:avLst/>
            </a:prstGeom>
            <a:noFill/>
          </p:spPr>
          <p:txBody>
            <a:bodyPr wrap="square" lIns="91391" tIns="45696" rIns="91391" bIns="45696" rtlCol="0">
              <a:spAutoFit/>
            </a:bodyPr>
            <a:lstStyle/>
            <a:p>
              <a:pPr algn="ctr"/>
              <a:r>
                <a:rPr lang="en-US" sz="2800" b="1" dirty="0" err="1">
                  <a:solidFill>
                    <a:srgbClr val="FF0000"/>
                  </a:solidFill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Hoa</a:t>
              </a:r>
              <a:r>
                <a:rPr lang="en-US" sz="2800" b="1" dirty="0">
                  <a:solidFill>
                    <a:srgbClr val="FF0000"/>
                  </a:solidFill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800" b="1" dirty="0" err="1">
                  <a:solidFill>
                    <a:srgbClr val="FF0000"/>
                  </a:solidFill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phượng</a:t>
              </a:r>
              <a:endParaRPr lang="en-US" sz="2800" b="1" dirty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endParaRPr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683256" y="531230"/>
              <a:ext cx="9081830" cy="3831623"/>
              <a:chOff x="683256" y="531230"/>
              <a:chExt cx="9081830" cy="3831623"/>
            </a:xfrm>
          </p:grpSpPr>
          <p:sp>
            <p:nvSpPr>
              <p:cNvPr id="7" name="TextBox 6"/>
              <p:cNvSpPr txBox="1"/>
              <p:nvPr/>
            </p:nvSpPr>
            <p:spPr>
              <a:xfrm>
                <a:off x="683256" y="531230"/>
                <a:ext cx="4495801" cy="1815833"/>
              </a:xfrm>
              <a:prstGeom prst="rect">
                <a:avLst/>
              </a:prstGeom>
              <a:noFill/>
            </p:spPr>
            <p:txBody>
              <a:bodyPr wrap="square" lIns="91391" tIns="45696" rIns="91391" bIns="45696" rtlCol="0">
                <a:spAutoFit/>
              </a:bodyPr>
              <a:lstStyle/>
              <a:p>
                <a:pPr algn="just"/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Hôm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qua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còn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lấm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tấm</a:t>
                </a:r>
                <a:endPara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endParaRPr>
              </a:p>
              <a:p>
                <a:pPr algn="just"/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Chen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lẫn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màu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lá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xanh</a:t>
                </a:r>
                <a:endPara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endParaRPr>
              </a:p>
              <a:p>
                <a:pPr algn="just"/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Sáng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nay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bừng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lửa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thẫm</a:t>
                </a:r>
                <a:endPara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endParaRPr>
              </a:p>
              <a:p>
                <a:pPr algn="just"/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Rừng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rực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cháy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trên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cành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.</a:t>
                </a:r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5456756" y="531230"/>
                <a:ext cx="4289938" cy="1815833"/>
              </a:xfrm>
              <a:prstGeom prst="rect">
                <a:avLst/>
              </a:prstGeom>
              <a:noFill/>
            </p:spPr>
            <p:txBody>
              <a:bodyPr wrap="square" lIns="91391" tIns="45696" rIns="91391" bIns="45696" rtlCol="0">
                <a:spAutoFit/>
              </a:bodyPr>
              <a:lstStyle/>
              <a:p>
                <a:pPr algn="just"/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Hay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đêm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qua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không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ngủ</a:t>
                </a:r>
                <a:endPara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endParaRPr>
              </a:p>
              <a:p>
                <a:pPr algn="just"/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Chị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gió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quạt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cho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cây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?</a:t>
                </a:r>
              </a:p>
              <a:p>
                <a:pPr algn="just"/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Hay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mặt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trời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ủ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lửa</a:t>
                </a:r>
                <a:endPara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endParaRPr>
              </a:p>
              <a:p>
                <a:pPr algn="just"/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Cho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hoa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bừng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hôm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nay?</a:t>
                </a:r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683257" y="2547020"/>
                <a:ext cx="4495798" cy="1815833"/>
              </a:xfrm>
              <a:prstGeom prst="rect">
                <a:avLst/>
              </a:prstGeom>
              <a:noFill/>
            </p:spPr>
            <p:txBody>
              <a:bodyPr wrap="square" lIns="91391" tIns="45696" rIns="91391" bIns="45696" rtlCol="0">
                <a:spAutoFit/>
              </a:bodyPr>
              <a:lstStyle/>
              <a:p>
                <a:pPr marL="457200" indent="-457200" algn="just">
                  <a:buFontTx/>
                  <a:buChar char="-"/>
                </a:pP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Bà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ơi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! Sao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mà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nhanh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!</a:t>
                </a:r>
              </a:p>
              <a:p>
                <a:pPr algn="just"/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Phượng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nở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nghìn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mắt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lửa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,</a:t>
                </a:r>
              </a:p>
              <a:p>
                <a:pPr algn="just"/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Cả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dãy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phố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nhà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mình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,</a:t>
                </a:r>
              </a:p>
              <a:p>
                <a:pPr algn="just"/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Một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trời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hoa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phượng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đỏ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.</a:t>
                </a:r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6658204" y="2651961"/>
                <a:ext cx="3106882" cy="523172"/>
              </a:xfrm>
              <a:prstGeom prst="rect">
                <a:avLst/>
              </a:prstGeom>
              <a:noFill/>
            </p:spPr>
            <p:txBody>
              <a:bodyPr wrap="square" lIns="91391" tIns="45696" rIns="91391" bIns="45696" rtlCol="0">
                <a:spAutoFit/>
              </a:bodyPr>
              <a:lstStyle/>
              <a:p>
                <a:pPr algn="ctr"/>
                <a:r>
                  <a:rPr lang="vi-VN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(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Lê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Huy</a:t>
                </a:r>
                <a:r>
                  <a:rPr lang="en-US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 </a:t>
                </a:r>
                <a:r>
                  <a:rPr lang="en-US" sz="2800" dirty="0" err="1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Hoà</a:t>
                </a:r>
                <a:r>
                  <a:rPr lang="vi-VN" sz="2800" dirty="0">
                    <a:latin typeface="Arial-Rounded" pitchFamily="34" charset="0"/>
                    <a:ea typeface="Arial-Rounded" pitchFamily="34" charset="0"/>
                    <a:cs typeface="Arial-Rounded" pitchFamily="34" charset="0"/>
                  </a:rPr>
                  <a:t>)</a:t>
                </a:r>
                <a:endPara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endParaRPr>
              </a:p>
            </p:txBody>
          </p:sp>
        </p:grpSp>
      </p:grpSp>
      <p:grpSp>
        <p:nvGrpSpPr>
          <p:cNvPr id="14" name="Group 5"/>
          <p:cNvGrpSpPr>
            <a:grpSpLocks/>
          </p:cNvGrpSpPr>
          <p:nvPr/>
        </p:nvGrpSpPr>
        <p:grpSpPr bwMode="auto">
          <a:xfrm>
            <a:off x="106367" y="104775"/>
            <a:ext cx="8936037" cy="609600"/>
            <a:chOff x="117764" y="105122"/>
            <a:chExt cx="8936182" cy="609600"/>
          </a:xfrm>
        </p:grpSpPr>
        <p:sp>
          <p:nvSpPr>
            <p:cNvPr id="15" name="Oval 14"/>
            <p:cNvSpPr/>
            <p:nvPr/>
          </p:nvSpPr>
          <p:spPr>
            <a:xfrm>
              <a:off x="117764" y="105122"/>
              <a:ext cx="609610" cy="60960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03" tIns="45702" rIns="91403" bIns="45702" anchor="ctr"/>
            <a:lstStyle/>
            <a:p>
              <a:pPr algn="ctr" defTabSz="91391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vi-VN" sz="2400" b="1" dirty="0">
                  <a:solidFill>
                    <a:schemeClr val="bg1"/>
                  </a:solidFill>
                  <a:latin typeface="Arial Rounded MT Bold" pitchFamily="34" charset="0"/>
                  <a:cs typeface="Times New Roman" pitchFamily="18" charset="0"/>
                </a:rPr>
                <a:t>4</a:t>
              </a:r>
              <a:endParaRPr lang="en-US" sz="2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endParaRPr>
            </a:p>
          </p:txBody>
        </p:sp>
        <p:sp>
          <p:nvSpPr>
            <p:cNvPr id="16" name="TextBox 2"/>
            <p:cNvSpPr txBox="1">
              <a:spLocks noChangeArrowheads="1"/>
            </p:cNvSpPr>
            <p:nvPr/>
          </p:nvSpPr>
          <p:spPr bwMode="auto">
            <a:xfrm>
              <a:off x="727362" y="180597"/>
              <a:ext cx="8326584" cy="4616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391" tIns="45696" rIns="91391" bIns="45696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9pPr>
            </a:lstStyle>
            <a:p>
              <a:pPr algn="just" eaLnBrk="1" hangingPunct="1"/>
              <a:r>
                <a:rPr lang="vi-VN" sz="2400" b="1">
                  <a:latin typeface="Arial-Rounded" pitchFamily="34" charset="0"/>
                  <a:cs typeface="Arial-Rounded" pitchFamily="34" charset="0"/>
                </a:rPr>
                <a:t>Trả lời câu hỏi</a:t>
              </a:r>
              <a:endParaRPr lang="en-US" sz="2400" b="1">
                <a:latin typeface="Arial-Rounded" pitchFamily="34" charset="0"/>
                <a:cs typeface="Arial-Rounded" pitchFamily="34" charset="0"/>
              </a:endParaRPr>
            </a:p>
          </p:txBody>
        </p:sp>
      </p:grp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111129" y="4652965"/>
            <a:ext cx="8956675" cy="461665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/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Chúng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ta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nên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làm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gì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để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bảo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vệ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cây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và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hoa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nơi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công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cộng</a:t>
            </a:r>
            <a:r>
              <a:rPr lang="en-US" sz="2400" dirty="0">
                <a:solidFill>
                  <a:srgbClr val="00206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4587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80577" y="656119"/>
            <a:ext cx="4690258" cy="3970269"/>
          </a:xfrm>
          <a:prstGeom prst="rect">
            <a:avLst/>
          </a:prstGeom>
          <a:noFill/>
        </p:spPr>
        <p:txBody>
          <a:bodyPr wrap="square" lIns="91391" tIns="45696" rIns="91391" bIns="45696" rtlCol="0">
            <a:spAutoFit/>
          </a:bodyPr>
          <a:lstStyle/>
          <a:p>
            <a:pPr algn="just"/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Hôm</a:t>
            </a:r>
            <a:r>
              <a: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qua </a:t>
            </a:r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còn</a:t>
            </a:r>
            <a:r>
              <a: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lấm</a:t>
            </a:r>
            <a:r>
              <a: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tấm</a:t>
            </a:r>
            <a:endParaRPr lang="en-US" sz="2800" dirty="0"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  <a:p>
            <a:pPr algn="just"/>
            <a:r>
              <a: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Chen </a:t>
            </a:r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lẫn</a:t>
            </a:r>
            <a:r>
              <a: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màu</a:t>
            </a:r>
            <a:r>
              <a: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lá</a:t>
            </a:r>
            <a:r>
              <a: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xanh</a:t>
            </a:r>
            <a:endParaRPr lang="en-US" sz="2800" dirty="0"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  <a:p>
            <a:pPr algn="just"/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Sáng</a:t>
            </a:r>
            <a:r>
              <a: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nay </a:t>
            </a:r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bừng</a:t>
            </a:r>
            <a:r>
              <a: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lửa</a:t>
            </a:r>
            <a:r>
              <a: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thẫm</a:t>
            </a:r>
            <a:endParaRPr lang="en-US" sz="2800" dirty="0"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  <a:p>
            <a:pPr algn="just"/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Rừng</a:t>
            </a:r>
            <a:r>
              <a: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rực</a:t>
            </a:r>
            <a:r>
              <a: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cháy</a:t>
            </a:r>
            <a:r>
              <a: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trên</a:t>
            </a:r>
            <a:r>
              <a: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cành</a:t>
            </a:r>
            <a:r>
              <a: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.</a:t>
            </a:r>
          </a:p>
          <a:p>
            <a:pPr algn="just"/>
            <a:endParaRPr lang="en-US" sz="2800" dirty="0"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Bà</a:t>
            </a:r>
            <a:r>
              <a: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ơi</a:t>
            </a:r>
            <a:r>
              <a: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! Sao </a:t>
            </a:r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mà</a:t>
            </a:r>
            <a:r>
              <a: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nhanh</a:t>
            </a:r>
            <a:r>
              <a: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!</a:t>
            </a:r>
          </a:p>
          <a:p>
            <a:pPr algn="just"/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Phượng</a:t>
            </a:r>
            <a:r>
              <a: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nở</a:t>
            </a:r>
            <a:r>
              <a: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nghìn</a:t>
            </a:r>
            <a:r>
              <a: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mắt</a:t>
            </a:r>
            <a:r>
              <a: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lửa</a:t>
            </a:r>
            <a:r>
              <a: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,</a:t>
            </a:r>
          </a:p>
          <a:p>
            <a:pPr algn="just"/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Cả</a:t>
            </a:r>
            <a:r>
              <a: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dãy</a:t>
            </a:r>
            <a:r>
              <a: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phố</a:t>
            </a:r>
            <a:r>
              <a: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nhà</a:t>
            </a:r>
            <a:r>
              <a: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mình</a:t>
            </a:r>
            <a:r>
              <a: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,</a:t>
            </a:r>
          </a:p>
          <a:p>
            <a:pPr algn="just"/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Một</a:t>
            </a:r>
            <a:r>
              <a: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trời</a:t>
            </a:r>
            <a:r>
              <a: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hoa</a:t>
            </a:r>
            <a:r>
              <a: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phượng</a:t>
            </a:r>
            <a:r>
              <a: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đỏ</a:t>
            </a:r>
            <a:r>
              <a: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.</a:t>
            </a:r>
          </a:p>
        </p:txBody>
      </p: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106367" y="104775"/>
            <a:ext cx="8936037" cy="609600"/>
            <a:chOff x="117764" y="105122"/>
            <a:chExt cx="8936182" cy="609600"/>
          </a:xfrm>
        </p:grpSpPr>
        <p:sp>
          <p:nvSpPr>
            <p:cNvPr id="4" name="Oval 3"/>
            <p:cNvSpPr/>
            <p:nvPr/>
          </p:nvSpPr>
          <p:spPr>
            <a:xfrm>
              <a:off x="117764" y="105122"/>
              <a:ext cx="609610" cy="60960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03" tIns="45702" rIns="91403" bIns="45702" anchor="ctr"/>
            <a:lstStyle/>
            <a:p>
              <a:pPr algn="ctr" defTabSz="91391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vi-VN" sz="2400" b="1" dirty="0">
                  <a:solidFill>
                    <a:schemeClr val="bg1"/>
                  </a:solidFill>
                  <a:latin typeface="Arial Rounded MT Bold" pitchFamily="34" charset="0"/>
                  <a:cs typeface="Times New Roman" pitchFamily="18" charset="0"/>
                </a:rPr>
                <a:t>5</a:t>
              </a:r>
              <a:endParaRPr lang="en-US" sz="2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endParaRPr>
            </a:p>
          </p:txBody>
        </p:sp>
        <p:sp>
          <p:nvSpPr>
            <p:cNvPr id="5" name="TextBox 2"/>
            <p:cNvSpPr txBox="1">
              <a:spLocks noChangeArrowheads="1"/>
            </p:cNvSpPr>
            <p:nvPr/>
          </p:nvSpPr>
          <p:spPr bwMode="auto">
            <a:xfrm>
              <a:off x="727362" y="180597"/>
              <a:ext cx="8326584" cy="4616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391" tIns="45696" rIns="91391" bIns="45696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9pPr>
            </a:lstStyle>
            <a:p>
              <a:pPr algn="just"/>
              <a:r>
                <a:rPr lang="en-US" sz="2400" b="1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Học</a:t>
              </a:r>
              <a:r>
                <a:rPr lang="en-US" sz="2400" b="1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400" b="1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thuộc</a:t>
              </a:r>
              <a:r>
                <a:rPr lang="en-US" sz="2400" b="1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400" b="1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lòng</a:t>
              </a:r>
              <a:r>
                <a:rPr lang="en-US" sz="2400" b="1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vi-VN" sz="2400" b="1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hai </a:t>
              </a:r>
              <a:r>
                <a:rPr lang="en-US" sz="2400" b="1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khổ</a:t>
              </a:r>
              <a:r>
                <a:rPr lang="en-US" sz="2400" b="1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400" b="1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thơ</a:t>
              </a:r>
              <a:r>
                <a:rPr lang="en-US" sz="2400" b="1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400" b="1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đầu</a:t>
              </a:r>
              <a:endParaRPr lang="en-US" sz="2400" b="1" dirty="0">
                <a:latin typeface="Arial-Rounded" pitchFamily="34" charset="0"/>
                <a:ea typeface="Arial-Rounded" pitchFamily="34" charset="0"/>
                <a:cs typeface="Arial-Rounded" pitchFamily="34" charset="0"/>
              </a:endParaRPr>
            </a:p>
          </p:txBody>
        </p:sp>
      </p:grpSp>
      <p:sp>
        <p:nvSpPr>
          <p:cNvPr id="6" name="Rectangle 5"/>
          <p:cNvSpPr/>
          <p:nvPr/>
        </p:nvSpPr>
        <p:spPr>
          <a:xfrm>
            <a:off x="3268354" y="736456"/>
            <a:ext cx="2625206" cy="4416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270912" y="1174606"/>
            <a:ext cx="2625206" cy="4416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246746" y="1599109"/>
            <a:ext cx="2925454" cy="4416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274042" y="2023609"/>
            <a:ext cx="2898158" cy="4416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364748" y="2861809"/>
            <a:ext cx="2807452" cy="4416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653914" y="3299959"/>
            <a:ext cx="2746886" cy="4416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908390" y="3710815"/>
            <a:ext cx="2985170" cy="4416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135290" y="4148965"/>
            <a:ext cx="2960710" cy="4416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115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370"/>
          <a:stretch/>
        </p:blipFill>
        <p:spPr>
          <a:xfrm>
            <a:off x="3351983" y="659437"/>
            <a:ext cx="4632299" cy="448406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864"/>
          <a:stretch/>
        </p:blipFill>
        <p:spPr>
          <a:xfrm>
            <a:off x="1417662" y="551113"/>
            <a:ext cx="2244194" cy="216041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383"/>
          <a:stretch/>
        </p:blipFill>
        <p:spPr>
          <a:xfrm>
            <a:off x="1295400" y="2659284"/>
            <a:ext cx="2494022" cy="2440816"/>
          </a:xfrm>
          <a:prstGeom prst="rect">
            <a:avLst/>
          </a:prstGeom>
        </p:spPr>
      </p:pic>
      <p:grpSp>
        <p:nvGrpSpPr>
          <p:cNvPr id="7" name="Group 6"/>
          <p:cNvGrpSpPr>
            <a:grpSpLocks/>
          </p:cNvGrpSpPr>
          <p:nvPr/>
        </p:nvGrpSpPr>
        <p:grpSpPr bwMode="auto">
          <a:xfrm>
            <a:off x="106367" y="104775"/>
            <a:ext cx="8936037" cy="609600"/>
            <a:chOff x="117764" y="105122"/>
            <a:chExt cx="8936182" cy="609600"/>
          </a:xfrm>
        </p:grpSpPr>
        <p:sp>
          <p:nvSpPr>
            <p:cNvPr id="8" name="Oval 7"/>
            <p:cNvSpPr/>
            <p:nvPr/>
          </p:nvSpPr>
          <p:spPr>
            <a:xfrm>
              <a:off x="117764" y="105122"/>
              <a:ext cx="609610" cy="60960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03" tIns="45702" rIns="91403" bIns="45702" anchor="ctr"/>
            <a:lstStyle/>
            <a:p>
              <a:pPr algn="ctr" defTabSz="91391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vi-VN" sz="2400" b="1" dirty="0">
                  <a:solidFill>
                    <a:schemeClr val="bg1"/>
                  </a:solidFill>
                  <a:latin typeface="Arial Rounded MT Bold" pitchFamily="34" charset="0"/>
                  <a:cs typeface="Times New Roman" pitchFamily="18" charset="0"/>
                </a:rPr>
                <a:t>6</a:t>
              </a:r>
              <a:endParaRPr lang="en-US" sz="2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endParaRPr>
            </a:p>
          </p:txBody>
        </p:sp>
        <p:sp>
          <p:nvSpPr>
            <p:cNvPr id="9" name="TextBox 2"/>
            <p:cNvSpPr txBox="1">
              <a:spLocks noChangeArrowheads="1"/>
            </p:cNvSpPr>
            <p:nvPr/>
          </p:nvSpPr>
          <p:spPr bwMode="auto">
            <a:xfrm>
              <a:off x="727362" y="180597"/>
              <a:ext cx="8326584" cy="4616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391" tIns="45696" rIns="91391" bIns="45696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9pPr>
            </a:lstStyle>
            <a:p>
              <a:pPr algn="just"/>
              <a:r>
                <a:rPr lang="en-US" sz="2400" b="1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Vẽ</a:t>
              </a:r>
              <a:r>
                <a:rPr lang="en-US" sz="2400" b="1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400" b="1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một</a:t>
              </a:r>
              <a:r>
                <a:rPr lang="en-US" sz="2400" b="1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400" b="1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loài</a:t>
              </a:r>
              <a:r>
                <a:rPr lang="en-US" sz="2400" b="1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400" b="1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hoa</a:t>
              </a:r>
              <a:r>
                <a:rPr lang="en-US" sz="2400" b="1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400" b="1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và</a:t>
              </a:r>
              <a:r>
                <a:rPr lang="en-US" sz="2400" b="1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400" b="1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nói</a:t>
              </a:r>
              <a:r>
                <a:rPr lang="en-US" sz="2400" b="1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400" b="1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về</a:t>
              </a:r>
              <a:r>
                <a:rPr lang="en-US" sz="2400" b="1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400" b="1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bức</a:t>
              </a:r>
              <a:r>
                <a:rPr lang="en-US" sz="2400" b="1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400" b="1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tranh</a:t>
              </a:r>
              <a:r>
                <a:rPr lang="en-US" sz="2400" b="1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400" b="1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em</a:t>
              </a:r>
              <a:r>
                <a:rPr lang="en-US" sz="2400" b="1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400" b="1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vẽ</a:t>
              </a:r>
              <a:endParaRPr lang="en-US" sz="2400" b="1" dirty="0">
                <a:latin typeface="Arial-Rounded" pitchFamily="34" charset="0"/>
                <a:ea typeface="Arial-Rounded" pitchFamily="34" charset="0"/>
                <a:cs typeface="Arial-Rounded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535740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D:\2.PHƯƠNG NGÂN\A.NH 2021-2022\GIÁO ÁN ĐIỆN TỬ\PP THAM KHẢO\Hình Nền\40-hinh-nen-powerpoint-ve-moi-truong-cuc-chat-cho-bai-thuyet-trinh-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5088" y="-28573"/>
            <a:ext cx="9201151" cy="516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1176342" y="1981202"/>
            <a:ext cx="6588125" cy="1446213"/>
          </a:xfrm>
        </p:spPr>
        <p:txBody>
          <a:bodyPr/>
          <a:lstStyle/>
          <a:p>
            <a:pPr marL="0" indent="0" algn="ctr" defTabSz="681038">
              <a:lnSpc>
                <a:spcPct val="90000"/>
              </a:lnSpc>
              <a:buClr>
                <a:srgbClr val="45127E"/>
              </a:buClr>
              <a:buSzPts val="1400"/>
              <a:buFont typeface="Coming Soon"/>
              <a:buNone/>
            </a:pPr>
            <a:r>
              <a:rPr lang="en-US" altLang="en-US" sz="8600" b="1">
                <a:solidFill>
                  <a:srgbClr val="FF0000"/>
                </a:solidFill>
                <a:latin typeface="Arial-Rounded" pitchFamily="34" charset="0"/>
                <a:ea typeface="Karla"/>
                <a:cs typeface="Karla"/>
                <a:sym typeface="Karla"/>
              </a:rPr>
              <a:t>Dặn dò</a:t>
            </a:r>
          </a:p>
        </p:txBody>
      </p:sp>
    </p:spTree>
    <p:extLst>
      <p:ext uri="{BB962C8B-B14F-4D97-AF65-F5344CB8AC3E}">
        <p14:creationId xmlns:p14="http://schemas.microsoft.com/office/powerpoint/2010/main" val="2668179379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D:\2.PHƯƠNG NGÂN\A.NH 2021-2022\GIÁO ÁN ĐIỆN TỬ\PP THAM KHẢO\Hình Nền\40-hinh-nen-powerpoint-ve-moi-truong-cuc-chat-cho-bai-thuyet-trinh-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0" y="-34923"/>
            <a:ext cx="9224963" cy="517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1" name="Title 1"/>
          <p:cNvSpPr txBox="1">
            <a:spLocks/>
          </p:cNvSpPr>
          <p:nvPr/>
        </p:nvSpPr>
        <p:spPr bwMode="auto">
          <a:xfrm>
            <a:off x="957264" y="2654435"/>
            <a:ext cx="7424737" cy="9095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98" tIns="45698" rIns="91398" bIns="45698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buClr>
                <a:srgbClr val="000000"/>
              </a:buClr>
            </a:pPr>
            <a:r>
              <a:rPr lang="vi-VN" sz="2800" dirty="0">
                <a:solidFill>
                  <a:srgbClr val="002060"/>
                </a:solidFill>
                <a:latin typeface="Arial-Rounded" pitchFamily="34" charset="0"/>
                <a:cs typeface="Arial-Rounded" pitchFamily="34" charset="0"/>
                <a:sym typeface="Arial" pitchFamily="34" charset="0"/>
              </a:rPr>
              <a:t>- </a:t>
            </a:r>
            <a:r>
              <a:rPr lang="en-US" sz="2800" dirty="0" err="1">
                <a:solidFill>
                  <a:srgbClr val="002060"/>
                </a:solidFill>
                <a:latin typeface="Arial-Rounded" pitchFamily="34" charset="0"/>
                <a:cs typeface="Arial-Rounded" pitchFamily="34" charset="0"/>
                <a:sym typeface="Arial" pitchFamily="34" charset="0"/>
              </a:rPr>
              <a:t>Xem</a:t>
            </a:r>
            <a:r>
              <a:rPr lang="en-US" sz="2800" dirty="0">
                <a:solidFill>
                  <a:srgbClr val="002060"/>
                </a:solidFill>
                <a:latin typeface="Arial-Rounded" pitchFamily="34" charset="0"/>
                <a:cs typeface="Arial-Rounded" pitchFamily="34" charset="0"/>
                <a:sym typeface="Arial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-Rounded" pitchFamily="34" charset="0"/>
                <a:cs typeface="Arial-Rounded" pitchFamily="34" charset="0"/>
                <a:sym typeface="Arial" pitchFamily="34" charset="0"/>
              </a:rPr>
              <a:t>trước</a:t>
            </a:r>
            <a:r>
              <a:rPr lang="en-US" sz="2800" dirty="0">
                <a:solidFill>
                  <a:srgbClr val="002060"/>
                </a:solidFill>
                <a:latin typeface="Arial-Rounded" pitchFamily="34" charset="0"/>
                <a:cs typeface="Arial-Rounded" pitchFamily="34" charset="0"/>
                <a:sym typeface="Arial" pitchFamily="34" charset="0"/>
              </a:rPr>
              <a:t> </a:t>
            </a:r>
            <a:r>
              <a:rPr lang="vi-VN" sz="2800" dirty="0">
                <a:solidFill>
                  <a:srgbClr val="002060"/>
                </a:solidFill>
                <a:latin typeface="Arial-Rounded" pitchFamily="34" charset="0"/>
                <a:cs typeface="Arial-Rounded" pitchFamily="34" charset="0"/>
                <a:sym typeface="Arial" pitchFamily="34" charset="0"/>
              </a:rPr>
              <a:t>bài: </a:t>
            </a:r>
            <a:r>
              <a:rPr lang="en-US" sz="2800" b="1" dirty="0" err="1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Ôn</a:t>
            </a:r>
            <a:r>
              <a:rPr lang="en-US" sz="2800" b="1" dirty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tập</a:t>
            </a:r>
            <a:r>
              <a:rPr lang="en-US" sz="2800" b="1" dirty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endParaRPr lang="vi-VN" sz="2800" b="1" dirty="0">
              <a:solidFill>
                <a:srgbClr val="FF0000"/>
              </a:solidFill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  <a:p>
            <a:pPr lvl="8" indent="0" eaLnBrk="1" hangingPunct="1">
              <a:buClr>
                <a:srgbClr val="000000"/>
              </a:buClr>
            </a:pPr>
            <a:r>
              <a:rPr lang="vi-VN" sz="2800" dirty="0">
                <a:solidFill>
                  <a:srgbClr val="002060"/>
                </a:solidFill>
                <a:latin typeface="Arial-Rounded" pitchFamily="34" charset="0"/>
                <a:cs typeface="Arial-Rounded" pitchFamily="34" charset="0"/>
                <a:sym typeface="Arial" pitchFamily="34" charset="0"/>
              </a:rPr>
              <a:t>(Trang 142)</a:t>
            </a:r>
            <a:endParaRPr lang="en-US" sz="2800" dirty="0">
              <a:solidFill>
                <a:srgbClr val="FF0000"/>
              </a:solidFill>
              <a:latin typeface="Arial-Rounded" pitchFamily="34" charset="0"/>
              <a:cs typeface="Arial-Rounded" pitchFamily="34" charset="0"/>
              <a:sym typeface="Arial" pitchFamily="34" charset="0"/>
            </a:endParaRPr>
          </a:p>
        </p:txBody>
      </p:sp>
      <p:sp>
        <p:nvSpPr>
          <p:cNvPr id="27652" name="Title 1"/>
          <p:cNvSpPr txBox="1">
            <a:spLocks/>
          </p:cNvSpPr>
          <p:nvPr/>
        </p:nvSpPr>
        <p:spPr bwMode="auto">
          <a:xfrm>
            <a:off x="968379" y="1898652"/>
            <a:ext cx="6988175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98" tIns="45698" rIns="91398" bIns="45698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buClr>
                <a:srgbClr val="000000"/>
              </a:buClr>
              <a:buFont typeface="Arial" pitchFamily="34" charset="0"/>
              <a:buNone/>
            </a:pPr>
            <a:r>
              <a:rPr lang="en-US" sz="2800" dirty="0">
                <a:solidFill>
                  <a:srgbClr val="002060"/>
                </a:solidFill>
                <a:latin typeface="Arial-Rounded" pitchFamily="34" charset="0"/>
                <a:cs typeface="Arial-Rounded" pitchFamily="34" charset="0"/>
                <a:sym typeface="Arial" pitchFamily="34" charset="0"/>
              </a:rPr>
              <a:t>- </a:t>
            </a:r>
            <a:r>
              <a:rPr lang="vi-VN" sz="2800" dirty="0">
                <a:solidFill>
                  <a:srgbClr val="002060"/>
                </a:solidFill>
                <a:latin typeface="Arial-Rounded" pitchFamily="34" charset="0"/>
                <a:cs typeface="Arial-Rounded" pitchFamily="34" charset="0"/>
                <a:sym typeface="Arial" pitchFamily="34" charset="0"/>
              </a:rPr>
              <a:t>Đọc lại bài, trả lời các câu hỏi và học thuộc hai khổ thơ đầu bài thơ.</a:t>
            </a:r>
            <a:endParaRPr lang="en-US" sz="2800" dirty="0">
              <a:solidFill>
                <a:srgbClr val="002060"/>
              </a:solidFill>
              <a:latin typeface="Arial-Rounded" pitchFamily="34" charset="0"/>
              <a:cs typeface="Arial-Rounded" pitchFamily="34" charset="0"/>
              <a:sym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6006219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965</TotalTime>
  <Words>482</Words>
  <Application>Microsoft Office PowerPoint</Application>
  <PresentationFormat>On-screen Show (16:9)</PresentationFormat>
  <Paragraphs>88</Paragraphs>
  <Slides>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Microsoft YaHei</vt:lpstr>
      <vt:lpstr>Arial</vt:lpstr>
      <vt:lpstr>Arial Rounded MT Bold</vt:lpstr>
      <vt:lpstr>Arial-Rounded</vt:lpstr>
      <vt:lpstr>Calibri</vt:lpstr>
      <vt:lpstr>Coming Soon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PC</cp:lastModifiedBy>
  <cp:revision>175</cp:revision>
  <dcterms:created xsi:type="dcterms:W3CDTF">2020-12-08T15:48:47Z</dcterms:created>
  <dcterms:modified xsi:type="dcterms:W3CDTF">2025-04-21T12:51:20Z</dcterms:modified>
</cp:coreProperties>
</file>