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6" r:id="rId2"/>
    <p:sldMasterId id="2147483770" r:id="rId3"/>
    <p:sldMasterId id="2147483782" r:id="rId4"/>
    <p:sldMasterId id="2147483794" r:id="rId5"/>
  </p:sldMasterIdLst>
  <p:notesMasterIdLst>
    <p:notesMasterId r:id="rId11"/>
  </p:notesMasterIdLst>
  <p:sldIdLst>
    <p:sldId id="321" r:id="rId6"/>
    <p:sldId id="322" r:id="rId7"/>
    <p:sldId id="323" r:id="rId8"/>
    <p:sldId id="324" r:id="rId9"/>
    <p:sldId id="272" r:id="rId10"/>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043" autoAdjust="0"/>
  </p:normalViewPr>
  <p:slideViewPr>
    <p:cSldViewPr>
      <p:cViewPr varScale="1">
        <p:scale>
          <a:sx n="110" d="100"/>
          <a:sy n="110" d="100"/>
        </p:scale>
        <p:origin x="658"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4/21/2025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3462872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“quây quần”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chủ</a:t>
            </a:r>
            <a:r>
              <a:rPr lang="en-US" baseline="0"/>
              <a:t> động HD HS nắm quy tắc chính tả cơ bản.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61720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12164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8970197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8090415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460667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624192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9369877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cstate="print">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1214204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cstate="print">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extLst>
      <p:ext uri="{BB962C8B-B14F-4D97-AF65-F5344CB8AC3E}">
        <p14:creationId xmlns:p14="http://schemas.microsoft.com/office/powerpoint/2010/main" val="126677931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cstate="print">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extLst>
      <p:ext uri="{BB962C8B-B14F-4D97-AF65-F5344CB8AC3E}">
        <p14:creationId xmlns:p14="http://schemas.microsoft.com/office/powerpoint/2010/main" val="405156857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155175398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64365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2595385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8227154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8105605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745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935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497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622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07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13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3215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770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302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777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592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037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419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799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978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473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141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213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5967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4590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2098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5808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7508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7453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735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4/21/2025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5516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32455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544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4481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3270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8717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6358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282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1.jp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4/21/2025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62E82ED4-375F-4F08-A54B-E5C986F28C77}" type="datetimeFigureOut">
              <a:rPr lang="zh-CN" altLang="en-US" smtClean="0">
                <a:solidFill>
                  <a:prstClr val="black">
                    <a:tint val="75000"/>
                  </a:prstClr>
                </a:solidFill>
              </a:rPr>
              <a:pPr defTabSz="685800"/>
              <a:t>2025/4/21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60BA53EF-2EDB-4BAB-8ED2-F5C230947283}"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21190517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pPr defTabSz="914276"/>
            <a:fld id="{4CEF851F-4C9B-4ED8-A706-7687066F5A2C}" type="datetimeFigureOut">
              <a:rPr lang="en-US" smtClean="0">
                <a:solidFill>
                  <a:prstClr val="black">
                    <a:tint val="75000"/>
                  </a:prstClr>
                </a:solidFill>
              </a:rPr>
              <a:pPr defTabSz="914276"/>
              <a:t>4/21/2025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pPr defTabSz="914276"/>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pPr defTabSz="914276"/>
            <a:fld id="{46F2045C-80A1-433A-B3B9-3018D210B466}" type="slidenum">
              <a:rPr lang="en-US" smtClean="0">
                <a:solidFill>
                  <a:prstClr val="black">
                    <a:tint val="75000"/>
                  </a:prstClr>
                </a:solidFill>
              </a:rPr>
              <a:pPr defTabSz="914276"/>
              <a:t>‹#›</a:t>
            </a:fld>
            <a:endParaRPr lang="en-US">
              <a:solidFill>
                <a:prstClr val="black">
                  <a:tint val="75000"/>
                </a:prstClr>
              </a:solidFill>
            </a:endParaRPr>
          </a:p>
        </p:txBody>
      </p:sp>
    </p:spTree>
    <p:extLst>
      <p:ext uri="{BB962C8B-B14F-4D97-AF65-F5344CB8AC3E}">
        <p14:creationId xmlns:p14="http://schemas.microsoft.com/office/powerpoint/2010/main" val="41314361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solidFill>
                  <a:prstClr val="black">
                    <a:tint val="75000"/>
                  </a:prstClr>
                </a:solidFill>
              </a:rPr>
              <a:pPr/>
              <a:t>4/21/2025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87813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pPr defTabSz="914276"/>
            <a:fld id="{4CEF851F-4C9B-4ED8-A706-7687066F5A2C}" type="datetimeFigureOut">
              <a:rPr lang="en-US" smtClean="0">
                <a:solidFill>
                  <a:prstClr val="black">
                    <a:tint val="75000"/>
                  </a:prstClr>
                </a:solidFill>
              </a:rPr>
              <a:pPr defTabSz="914276"/>
              <a:t>4/21/2025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pPr defTabSz="914276"/>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pPr defTabSz="914276"/>
            <a:fld id="{46F2045C-80A1-433A-B3B9-3018D210B466}" type="slidenum">
              <a:rPr lang="en-US" smtClean="0">
                <a:solidFill>
                  <a:prstClr val="black">
                    <a:tint val="75000"/>
                  </a:prstClr>
                </a:solidFill>
              </a:rPr>
              <a:pPr defTabSz="914276"/>
              <a:t>‹#›</a:t>
            </a:fld>
            <a:endParaRPr lang="en-US">
              <a:solidFill>
                <a:prstClr val="black">
                  <a:tint val="75000"/>
                </a:prstClr>
              </a:solidFill>
            </a:endParaRPr>
          </a:p>
        </p:txBody>
      </p:sp>
    </p:spTree>
    <p:extLst>
      <p:ext uri="{BB962C8B-B14F-4D97-AF65-F5344CB8AC3E}">
        <p14:creationId xmlns:p14="http://schemas.microsoft.com/office/powerpoint/2010/main" val="36360655"/>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defTabSz="685800"/>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ngữ</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pPr defTabSz="685800"/>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5</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69434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2857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6"/>
            <a:r>
              <a:rPr lang="en-US" sz="2800" b="1">
                <a:solidFill>
                  <a:prstClr val="white"/>
                </a:solidFill>
                <a:latin typeface="Arial Rounded MT Bold" pitchFamily="34" charset="0"/>
                <a:cs typeface="Times New Roman" pitchFamily="18" charset="0"/>
              </a:rPr>
              <a:t>5</a:t>
            </a:r>
          </a:p>
        </p:txBody>
      </p:sp>
      <p:sp>
        <p:nvSpPr>
          <p:cNvPr id="17" name="TextBox 16"/>
          <p:cNvSpPr txBox="1"/>
          <p:nvPr/>
        </p:nvSpPr>
        <p:spPr>
          <a:xfrm>
            <a:off x="876300" y="375046"/>
            <a:ext cx="8496300" cy="477042"/>
          </a:xfrm>
          <a:prstGeom prst="rect">
            <a:avLst/>
          </a:prstGeom>
          <a:noFill/>
        </p:spPr>
        <p:txBody>
          <a:bodyPr wrap="square" lIns="91428" tIns="45714" rIns="91428" bIns="45714" rtlCol="0">
            <a:spAutoFit/>
          </a:bodyPr>
          <a:lstStyle/>
          <a:p>
            <a:pPr algn="just" defTabSz="914276"/>
            <a:r>
              <a:rPr lang="en-US" sz="2500" b="1">
                <a:solidFill>
                  <a:prstClr val="black"/>
                </a:solidFill>
                <a:latin typeface="Arial" pitchFamily="34" charset="0"/>
                <a:ea typeface="Arial-Rounded" pitchFamily="34" charset="0"/>
                <a:cs typeface="Arial" pitchFamily="34" charset="0"/>
              </a:rPr>
              <a:t>Chọn từ ngữ để hoàn thiện câu và viết câu vào vở</a:t>
            </a:r>
          </a:p>
        </p:txBody>
      </p:sp>
      <p:sp>
        <p:nvSpPr>
          <p:cNvPr id="19" name="Rectangle 18"/>
          <p:cNvSpPr/>
          <p:nvPr/>
        </p:nvSpPr>
        <p:spPr>
          <a:xfrm>
            <a:off x="228600" y="1109972"/>
            <a:ext cx="8305800" cy="147771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6"/>
            <a:endParaRPr lang="en-US">
              <a:solidFill>
                <a:prstClr val="white"/>
              </a:solidFill>
            </a:endParaRPr>
          </a:p>
        </p:txBody>
      </p:sp>
      <p:sp>
        <p:nvSpPr>
          <p:cNvPr id="20" name="TextBox 19"/>
          <p:cNvSpPr txBox="1"/>
          <p:nvPr/>
        </p:nvSpPr>
        <p:spPr>
          <a:xfrm>
            <a:off x="304800" y="2833002"/>
            <a:ext cx="8686800" cy="1077085"/>
          </a:xfrm>
          <a:prstGeom prst="rect">
            <a:avLst/>
          </a:prstGeom>
          <a:noFill/>
        </p:spPr>
        <p:txBody>
          <a:bodyPr wrap="square" lIns="91305" tIns="45654" rIns="91305" bIns="45654" rtlCol="0">
            <a:spAutoFit/>
          </a:bodyPr>
          <a:lstStyle/>
          <a:p>
            <a:pPr algn="just" defTabSz="914276"/>
            <a:r>
              <a:rPr lang="en-US" sz="3200" b="1">
                <a:solidFill>
                  <a:prstClr val="black"/>
                </a:solidFill>
                <a:latin typeface="Arial" pitchFamily="34" charset="0"/>
                <a:ea typeface="Arial-Rounded" pitchFamily="34" charset="0"/>
                <a:cs typeface="Arial" pitchFamily="34" charset="0"/>
              </a:rPr>
              <a:t>a. Những (…………) cười khi thấy anh đi học về.</a:t>
            </a:r>
          </a:p>
        </p:txBody>
      </p:sp>
      <p:sp>
        <p:nvSpPr>
          <p:cNvPr id="21" name="TextBox 20"/>
          <p:cNvSpPr txBox="1"/>
          <p:nvPr/>
        </p:nvSpPr>
        <p:spPr>
          <a:xfrm>
            <a:off x="293370" y="3856865"/>
            <a:ext cx="8686800" cy="1077085"/>
          </a:xfrm>
          <a:prstGeom prst="rect">
            <a:avLst/>
          </a:prstGeom>
          <a:noFill/>
        </p:spPr>
        <p:txBody>
          <a:bodyPr wrap="square" lIns="91305" tIns="45654" rIns="91305" bIns="45654" rtlCol="0">
            <a:spAutoFit/>
          </a:bodyPr>
          <a:lstStyle/>
          <a:p>
            <a:pPr algn="just" defTabSz="914276"/>
            <a:r>
              <a:rPr lang="en-US" sz="3200" b="1">
                <a:solidFill>
                  <a:prstClr val="black"/>
                </a:solidFill>
                <a:latin typeface="Arial" pitchFamily="34" charset="0"/>
                <a:ea typeface="Arial-Rounded" pitchFamily="34" charset="0"/>
                <a:cs typeface="Arial" pitchFamily="34" charset="0"/>
              </a:rPr>
              <a:t>b. Mấy chú chim chích choè đang (…..) vang trên cành cây.</a:t>
            </a:r>
          </a:p>
        </p:txBody>
      </p:sp>
      <p:sp>
        <p:nvSpPr>
          <p:cNvPr id="22" name="TextBox 21"/>
          <p:cNvSpPr txBox="1"/>
          <p:nvPr/>
        </p:nvSpPr>
        <p:spPr>
          <a:xfrm>
            <a:off x="377450" y="1168847"/>
            <a:ext cx="1837825" cy="584763"/>
          </a:xfrm>
          <a:prstGeom prst="rect">
            <a:avLst/>
          </a:prstGeom>
          <a:solidFill>
            <a:srgbClr val="FFC000"/>
          </a:solidFill>
        </p:spPr>
        <p:txBody>
          <a:bodyPr wrap="square" lIns="91428" tIns="45714" rIns="91428" bIns="45714" rtlCol="0">
            <a:spAutoFit/>
          </a:bodyPr>
          <a:lstStyle/>
          <a:p>
            <a:pPr algn="ctr" defTabSz="914276"/>
            <a:r>
              <a:rPr lang="en-US" sz="3200" b="1">
                <a:solidFill>
                  <a:prstClr val="black"/>
                </a:solidFill>
                <a:latin typeface="Arial" pitchFamily="34" charset="0"/>
                <a:ea typeface="Arial-Rounded" pitchFamily="34" charset="0"/>
                <a:cs typeface="Arial" pitchFamily="34" charset="0"/>
              </a:rPr>
              <a:t>mặt trời</a:t>
            </a:r>
          </a:p>
        </p:txBody>
      </p:sp>
      <p:sp>
        <p:nvSpPr>
          <p:cNvPr id="23" name="TextBox 22"/>
          <p:cNvSpPr txBox="1"/>
          <p:nvPr/>
        </p:nvSpPr>
        <p:spPr>
          <a:xfrm>
            <a:off x="1395173" y="1972827"/>
            <a:ext cx="1976223" cy="584763"/>
          </a:xfrm>
          <a:prstGeom prst="rect">
            <a:avLst/>
          </a:prstGeom>
          <a:solidFill>
            <a:srgbClr val="FFC000"/>
          </a:solidFill>
          <a:ln>
            <a:noFill/>
          </a:ln>
        </p:spPr>
        <p:txBody>
          <a:bodyPr wrap="square" lIns="91428" tIns="45714" rIns="91428" bIns="45714" rtlCol="0">
            <a:spAutoFit/>
          </a:bodyPr>
          <a:lstStyle/>
          <a:p>
            <a:pPr algn="ctr" defTabSz="914276"/>
            <a:r>
              <a:rPr lang="en-US" sz="3200" b="1">
                <a:solidFill>
                  <a:prstClr val="black"/>
                </a:solidFill>
                <a:latin typeface="Arial" pitchFamily="34" charset="0"/>
                <a:ea typeface="Arial-Rounded" pitchFamily="34" charset="0"/>
                <a:cs typeface="Arial" pitchFamily="34" charset="0"/>
              </a:rPr>
              <a:t>tia nắng</a:t>
            </a:r>
          </a:p>
        </p:txBody>
      </p:sp>
      <p:sp>
        <p:nvSpPr>
          <p:cNvPr id="24" name="TextBox 23"/>
          <p:cNvSpPr txBox="1"/>
          <p:nvPr/>
        </p:nvSpPr>
        <p:spPr>
          <a:xfrm>
            <a:off x="4267200" y="1940842"/>
            <a:ext cx="2057400" cy="584763"/>
          </a:xfrm>
          <a:prstGeom prst="rect">
            <a:avLst/>
          </a:prstGeom>
          <a:solidFill>
            <a:srgbClr val="FFC000"/>
          </a:solidFill>
        </p:spPr>
        <p:txBody>
          <a:bodyPr wrap="square" lIns="91428" tIns="45714" rIns="91428" bIns="45714" rtlCol="0">
            <a:spAutoFit/>
          </a:bodyPr>
          <a:lstStyle/>
          <a:p>
            <a:pPr algn="ctr" defTabSz="914276"/>
            <a:r>
              <a:rPr lang="en-US" sz="3200" b="1">
                <a:solidFill>
                  <a:prstClr val="black"/>
                </a:solidFill>
                <a:latin typeface="Arial" pitchFamily="34" charset="0"/>
                <a:ea typeface="Arial-Rounded" pitchFamily="34" charset="0"/>
                <a:cs typeface="Arial" pitchFamily="34" charset="0"/>
              </a:rPr>
              <a:t>lục tục</a:t>
            </a:r>
          </a:p>
        </p:txBody>
      </p:sp>
      <p:sp>
        <p:nvSpPr>
          <p:cNvPr id="25" name="TextBox 24"/>
          <p:cNvSpPr txBox="1"/>
          <p:nvPr/>
        </p:nvSpPr>
        <p:spPr>
          <a:xfrm>
            <a:off x="3653523" y="1204123"/>
            <a:ext cx="978203" cy="584763"/>
          </a:xfrm>
          <a:prstGeom prst="rect">
            <a:avLst/>
          </a:prstGeom>
          <a:solidFill>
            <a:srgbClr val="FFC000"/>
          </a:solidFill>
          <a:ln>
            <a:noFill/>
          </a:ln>
        </p:spPr>
        <p:txBody>
          <a:bodyPr wrap="square" lIns="91428" tIns="45714" rIns="91428" bIns="45714" rtlCol="0">
            <a:spAutoFit/>
          </a:bodyPr>
          <a:lstStyle/>
          <a:p>
            <a:pPr algn="ctr" defTabSz="914276"/>
            <a:r>
              <a:rPr lang="en-US" sz="3200" b="1">
                <a:solidFill>
                  <a:prstClr val="black"/>
                </a:solidFill>
                <a:latin typeface="Arial" pitchFamily="34" charset="0"/>
                <a:ea typeface="Arial-Rounded" pitchFamily="34" charset="0"/>
                <a:cs typeface="Arial" pitchFamily="34" charset="0"/>
              </a:rPr>
              <a:t>hót</a:t>
            </a:r>
          </a:p>
        </p:txBody>
      </p:sp>
      <p:sp>
        <p:nvSpPr>
          <p:cNvPr id="26" name="TextBox 25"/>
          <p:cNvSpPr txBox="1"/>
          <p:nvPr/>
        </p:nvSpPr>
        <p:spPr>
          <a:xfrm>
            <a:off x="6096000" y="1204124"/>
            <a:ext cx="2057400" cy="584763"/>
          </a:xfrm>
          <a:prstGeom prst="rect">
            <a:avLst/>
          </a:prstGeom>
          <a:solidFill>
            <a:srgbClr val="FFC000"/>
          </a:solidFill>
        </p:spPr>
        <p:txBody>
          <a:bodyPr wrap="square" lIns="91428" tIns="45714" rIns="91428" bIns="45714" rtlCol="0">
            <a:spAutoFit/>
          </a:bodyPr>
          <a:lstStyle/>
          <a:p>
            <a:pPr algn="ctr" defTabSz="914276"/>
            <a:r>
              <a:rPr lang="en-US" sz="3200" b="1">
                <a:solidFill>
                  <a:prstClr val="black"/>
                </a:solidFill>
                <a:latin typeface="Arial" pitchFamily="34" charset="0"/>
                <a:ea typeface="Arial-Rounded" pitchFamily="34" charset="0"/>
                <a:cs typeface="Arial" pitchFamily="34" charset="0"/>
              </a:rPr>
              <a:t>gáy</a:t>
            </a:r>
          </a:p>
        </p:txBody>
      </p:sp>
    </p:spTree>
    <p:extLst>
      <p:ext uri="{BB962C8B-B14F-4D97-AF65-F5344CB8AC3E}">
        <p14:creationId xmlns:p14="http://schemas.microsoft.com/office/powerpoint/2010/main" val="33449452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38889E-6 6.17284E-7 L 0.47205 0.52006 " pathEditMode="relative" rAng="0" ptsTypes="AA">
                                      <p:cBhvr>
                                        <p:cTn id="6" dur="2000" fill="hold"/>
                                        <p:tgtEl>
                                          <p:spTgt spid="25"/>
                                        </p:tgtEl>
                                        <p:attrNameLst>
                                          <p:attrName>ppt_x</p:attrName>
                                          <p:attrName>ppt_y</p:attrName>
                                        </p:attrNameLst>
                                      </p:cBhvr>
                                      <p:rCtr x="23594" y="25988"/>
                                    </p:animMotion>
                                  </p:childTnLst>
                                  <p:subTnLst>
                                    <p:audio>
                                      <p:cMediaNode vol="100000">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22"/>
                                        </p:tgtEl>
                                        <p:attrNameLst>
                                          <p:attrName>r</p:attrName>
                                        </p:attrNameLst>
                                      </p:cBhvr>
                                    </p:animRot>
                                    <p:animRot by="-240000">
                                      <p:cBhvr>
                                        <p:cTn id="12" dur="200" fill="hold">
                                          <p:stCondLst>
                                            <p:cond delay="200"/>
                                          </p:stCondLst>
                                        </p:cTn>
                                        <p:tgtEl>
                                          <p:spTgt spid="22"/>
                                        </p:tgtEl>
                                        <p:attrNameLst>
                                          <p:attrName>r</p:attrName>
                                        </p:attrNameLst>
                                      </p:cBhvr>
                                    </p:animRot>
                                    <p:animRot by="240000">
                                      <p:cBhvr>
                                        <p:cTn id="13" dur="200" fill="hold">
                                          <p:stCondLst>
                                            <p:cond delay="400"/>
                                          </p:stCondLst>
                                        </p:cTn>
                                        <p:tgtEl>
                                          <p:spTgt spid="22"/>
                                        </p:tgtEl>
                                        <p:attrNameLst>
                                          <p:attrName>r</p:attrName>
                                        </p:attrNameLst>
                                      </p:cBhvr>
                                    </p:animRot>
                                    <p:animRot by="-240000">
                                      <p:cBhvr>
                                        <p:cTn id="14" dur="200" fill="hold">
                                          <p:stCondLst>
                                            <p:cond delay="600"/>
                                          </p:stCondLst>
                                        </p:cTn>
                                        <p:tgtEl>
                                          <p:spTgt spid="22"/>
                                        </p:tgtEl>
                                        <p:attrNameLst>
                                          <p:attrName>r</p:attrName>
                                        </p:attrNameLst>
                                      </p:cBhvr>
                                    </p:animRot>
                                    <p:animRot by="120000">
                                      <p:cBhvr>
                                        <p:cTn id="15" dur="200" fill="hold">
                                          <p:stCondLst>
                                            <p:cond delay="800"/>
                                          </p:stCondLst>
                                        </p:cTn>
                                        <p:tgtEl>
                                          <p:spTgt spid="22"/>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2"/>
                  </p:tgtEl>
                </p:cond>
              </p:nextCondLst>
            </p:seq>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2.77778E-7 -2.84214E-7 L 0.11441 0.16342 " pathEditMode="relative" rAng="0" ptsTypes="AA">
                                      <p:cBhvr>
                                        <p:cTn id="20" dur="2000" fill="hold"/>
                                        <p:tgtEl>
                                          <p:spTgt spid="23"/>
                                        </p:tgtEl>
                                        <p:attrNameLst>
                                          <p:attrName>ppt_x</p:attrName>
                                          <p:attrName>ppt_y</p:attrName>
                                        </p:attrNameLst>
                                      </p:cBhvr>
                                      <p:rCtr x="5712" y="8156"/>
                                    </p:animMotion>
                                  </p:childTnLst>
                                  <p:subTnLst>
                                    <p:audio>
                                      <p:cMediaNode vol="100000">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seq concurrent="1" nextAc="seek">
              <p:cTn id="21" restart="whenNotActive" fill="hold" evtFilter="cancelBubble" nodeType="interactiveSeq">
                <p:stCondLst>
                  <p:cond evt="onClick" delay="0">
                    <p:tgtEl>
                      <p:spTgt spid="24"/>
                    </p:tgtEl>
                  </p:cond>
                </p:stCondLst>
                <p:endSync evt="end" delay="0">
                  <p:rtn val="all"/>
                </p:endSync>
                <p:childTnLst>
                  <p:par>
                    <p:cTn id="22" fill="hold">
                      <p:stCondLst>
                        <p:cond delay="0"/>
                      </p:stCondLst>
                      <p:childTnLst>
                        <p:par>
                          <p:cTn id="23" fill="hold">
                            <p:stCondLst>
                              <p:cond delay="0"/>
                            </p:stCondLst>
                            <p:childTnLst>
                              <p:par>
                                <p:cTn id="24" presetID="32" presetClass="emph" presetSubtype="0" fill="hold" grpId="0" nodeType="clickEffect">
                                  <p:stCondLst>
                                    <p:cond delay="0"/>
                                  </p:stCondLst>
                                  <p:childTnLst>
                                    <p:animRot by="120000">
                                      <p:cBhvr>
                                        <p:cTn id="25" dur="100" fill="hold">
                                          <p:stCondLst>
                                            <p:cond delay="0"/>
                                          </p:stCondLst>
                                        </p:cTn>
                                        <p:tgtEl>
                                          <p:spTgt spid="24"/>
                                        </p:tgtEl>
                                        <p:attrNameLst>
                                          <p:attrName>r</p:attrName>
                                        </p:attrNameLst>
                                      </p:cBhvr>
                                    </p:animRot>
                                    <p:animRot by="-240000">
                                      <p:cBhvr>
                                        <p:cTn id="26" dur="200" fill="hold">
                                          <p:stCondLst>
                                            <p:cond delay="200"/>
                                          </p:stCondLst>
                                        </p:cTn>
                                        <p:tgtEl>
                                          <p:spTgt spid="24"/>
                                        </p:tgtEl>
                                        <p:attrNameLst>
                                          <p:attrName>r</p:attrName>
                                        </p:attrNameLst>
                                      </p:cBhvr>
                                    </p:animRot>
                                    <p:animRot by="240000">
                                      <p:cBhvr>
                                        <p:cTn id="27" dur="200" fill="hold">
                                          <p:stCondLst>
                                            <p:cond delay="400"/>
                                          </p:stCondLst>
                                        </p:cTn>
                                        <p:tgtEl>
                                          <p:spTgt spid="24"/>
                                        </p:tgtEl>
                                        <p:attrNameLst>
                                          <p:attrName>r</p:attrName>
                                        </p:attrNameLst>
                                      </p:cBhvr>
                                    </p:animRot>
                                    <p:animRot by="-240000">
                                      <p:cBhvr>
                                        <p:cTn id="28" dur="200" fill="hold">
                                          <p:stCondLst>
                                            <p:cond delay="600"/>
                                          </p:stCondLst>
                                        </p:cTn>
                                        <p:tgtEl>
                                          <p:spTgt spid="24"/>
                                        </p:tgtEl>
                                        <p:attrNameLst>
                                          <p:attrName>r</p:attrName>
                                        </p:attrNameLst>
                                      </p:cBhvr>
                                    </p:animRot>
                                    <p:animRot by="120000">
                                      <p:cBhvr>
                                        <p:cTn id="29" dur="200" fill="hold">
                                          <p:stCondLst>
                                            <p:cond delay="800"/>
                                          </p:stCondLst>
                                        </p:cTn>
                                        <p:tgtEl>
                                          <p:spTgt spid="24"/>
                                        </p:tgtEl>
                                        <p:attrNameLst>
                                          <p:attrName>r</p:attrName>
                                        </p:attrNameLst>
                                      </p:cBhvr>
                                    </p:animRot>
                                  </p:childTnLst>
                                  <p:subTnLst>
                                    <p:audio>
                                      <p:cMediaNode>
                                        <p:cTn display="0" masterRel="sameClick">
                                          <p:stCondLst>
                                            <p:cond evt="begin" delay="0">
                                              <p:tn val="24"/>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4"/>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32" presetClass="emph" presetSubtype="0" fill="hold" grpId="0" nodeType="clickEffect">
                                  <p:stCondLst>
                                    <p:cond delay="0"/>
                                  </p:stCondLst>
                                  <p:childTnLst>
                                    <p:animRot by="120000">
                                      <p:cBhvr>
                                        <p:cTn id="34" dur="100" fill="hold">
                                          <p:stCondLst>
                                            <p:cond delay="0"/>
                                          </p:stCondLst>
                                        </p:cTn>
                                        <p:tgtEl>
                                          <p:spTgt spid="26"/>
                                        </p:tgtEl>
                                        <p:attrNameLst>
                                          <p:attrName>r</p:attrName>
                                        </p:attrNameLst>
                                      </p:cBhvr>
                                    </p:animRot>
                                    <p:animRot by="-240000">
                                      <p:cBhvr>
                                        <p:cTn id="35" dur="200" fill="hold">
                                          <p:stCondLst>
                                            <p:cond delay="200"/>
                                          </p:stCondLst>
                                        </p:cTn>
                                        <p:tgtEl>
                                          <p:spTgt spid="26"/>
                                        </p:tgtEl>
                                        <p:attrNameLst>
                                          <p:attrName>r</p:attrName>
                                        </p:attrNameLst>
                                      </p:cBhvr>
                                    </p:animRot>
                                    <p:animRot by="240000">
                                      <p:cBhvr>
                                        <p:cTn id="36" dur="200" fill="hold">
                                          <p:stCondLst>
                                            <p:cond delay="400"/>
                                          </p:stCondLst>
                                        </p:cTn>
                                        <p:tgtEl>
                                          <p:spTgt spid="26"/>
                                        </p:tgtEl>
                                        <p:attrNameLst>
                                          <p:attrName>r</p:attrName>
                                        </p:attrNameLst>
                                      </p:cBhvr>
                                    </p:animRot>
                                    <p:animRot by="-240000">
                                      <p:cBhvr>
                                        <p:cTn id="37" dur="200" fill="hold">
                                          <p:stCondLst>
                                            <p:cond delay="600"/>
                                          </p:stCondLst>
                                        </p:cTn>
                                        <p:tgtEl>
                                          <p:spTgt spid="26"/>
                                        </p:tgtEl>
                                        <p:attrNameLst>
                                          <p:attrName>r</p:attrName>
                                        </p:attrNameLst>
                                      </p:cBhvr>
                                    </p:animRot>
                                    <p:animRot by="120000">
                                      <p:cBhvr>
                                        <p:cTn id="38" dur="200" fill="hold">
                                          <p:stCondLst>
                                            <p:cond delay="800"/>
                                          </p:stCondLst>
                                        </p:cTn>
                                        <p:tgtEl>
                                          <p:spTgt spid="26"/>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6"/>
                  </p:tgtEl>
                </p:cond>
              </p:nextCondLst>
            </p:seq>
          </p:childTnLst>
        </p:cTn>
      </p:par>
    </p:tnLst>
    <p:bldLst>
      <p:bldP spid="22" grpId="0" animBg="1"/>
      <p:bldP spid="23" grpId="0" animBg="1"/>
      <p:bldP spid="24"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84727" y="353540"/>
            <a:ext cx="8724900" cy="4351810"/>
            <a:chOff x="190500" y="133350"/>
            <a:chExt cx="8724900" cy="435181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171102" y="843280"/>
            <a:ext cx="9067800" cy="630942"/>
          </a:xfrm>
          <a:prstGeom prst="rect">
            <a:avLst/>
          </a:prstGeom>
        </p:spPr>
        <p:txBody>
          <a:bodyPr wrap="square">
            <a:spAutoFit/>
          </a:bodyPr>
          <a:lstStyle/>
          <a:p>
            <a:pPr algn="just"/>
            <a:r>
              <a:rPr lang="en-US" sz="3500" b="1" dirty="0">
                <a:solidFill>
                  <a:srgbClr val="7030A0"/>
                </a:solidFill>
                <a:latin typeface="HP001 4 hàng" pitchFamily="34" charset="0"/>
              </a:rPr>
              <a:t>a. </a:t>
            </a:r>
            <a:r>
              <a:rPr lang="en-US" sz="3500" b="1" dirty="0" err="1">
                <a:solidFill>
                  <a:srgbClr val="7030A0"/>
                </a:solidFill>
                <a:latin typeface="HP001 4 hàng" pitchFamily="34" charset="0"/>
              </a:rPr>
              <a:t>Những</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tia</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nắng</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cười</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khi</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thấy</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anh</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đi</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học</a:t>
            </a:r>
            <a:r>
              <a:rPr lang="en-US" sz="3500" b="1" dirty="0">
                <a:solidFill>
                  <a:srgbClr val="7030A0"/>
                </a:solidFill>
                <a:latin typeface="HP001 4 hàng" pitchFamily="34" charset="0"/>
              </a:rPr>
              <a:t> </a:t>
            </a:r>
          </a:p>
        </p:txBody>
      </p:sp>
      <p:sp>
        <p:nvSpPr>
          <p:cNvPr id="9" name="Rectangle 8"/>
          <p:cNvSpPr/>
          <p:nvPr/>
        </p:nvSpPr>
        <p:spPr>
          <a:xfrm>
            <a:off x="184727" y="2239242"/>
            <a:ext cx="9067800" cy="630942"/>
          </a:xfrm>
          <a:prstGeom prst="rect">
            <a:avLst/>
          </a:prstGeom>
        </p:spPr>
        <p:txBody>
          <a:bodyPr wrap="square">
            <a:spAutoFit/>
          </a:bodyPr>
          <a:lstStyle/>
          <a:p>
            <a:pPr algn="just"/>
            <a:r>
              <a:rPr lang="en-US" sz="3500" b="1" dirty="0">
                <a:solidFill>
                  <a:srgbClr val="7030A0"/>
                </a:solidFill>
                <a:latin typeface="HP001 4 hàng" pitchFamily="34" charset="0"/>
              </a:rPr>
              <a:t>b. </a:t>
            </a:r>
            <a:r>
              <a:rPr lang="en-US" sz="3500" b="1" dirty="0" err="1">
                <a:solidFill>
                  <a:srgbClr val="7030A0"/>
                </a:solidFill>
                <a:latin typeface="HP001 4 hàng" pitchFamily="34" charset="0"/>
              </a:rPr>
              <a:t>Mấy</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chú</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chim</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chích</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chòe</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đang</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hót</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vang</a:t>
            </a:r>
            <a:r>
              <a:rPr lang="en-US" sz="3500" b="1" dirty="0">
                <a:solidFill>
                  <a:srgbClr val="7030A0"/>
                </a:solidFill>
                <a:latin typeface="HP001 4 hàng" pitchFamily="34" charset="0"/>
              </a:rPr>
              <a:t>  </a:t>
            </a:r>
          </a:p>
        </p:txBody>
      </p:sp>
      <p:sp>
        <p:nvSpPr>
          <p:cNvPr id="10" name="Rectangle 9"/>
          <p:cNvSpPr/>
          <p:nvPr/>
        </p:nvSpPr>
        <p:spPr>
          <a:xfrm>
            <a:off x="207819" y="2922139"/>
            <a:ext cx="9067800" cy="630942"/>
          </a:xfrm>
          <a:prstGeom prst="rect">
            <a:avLst/>
          </a:prstGeom>
        </p:spPr>
        <p:txBody>
          <a:bodyPr wrap="square">
            <a:spAutoFit/>
          </a:bodyPr>
          <a:lstStyle/>
          <a:p>
            <a:pPr algn="just"/>
            <a:r>
              <a:rPr lang="en-US" sz="3500" b="1" dirty="0" err="1">
                <a:solidFill>
                  <a:srgbClr val="7030A0"/>
                </a:solidFill>
                <a:latin typeface="HP001 4 hàng" pitchFamily="34" charset="0"/>
              </a:rPr>
              <a:t>trên</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cành</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cây</a:t>
            </a:r>
            <a:r>
              <a:rPr lang="en-US" sz="3500" b="1" dirty="0">
                <a:solidFill>
                  <a:srgbClr val="7030A0"/>
                </a:solidFill>
                <a:latin typeface="HP001 4 hàng" pitchFamily="34" charset="0"/>
              </a:rPr>
              <a:t>.</a:t>
            </a:r>
          </a:p>
        </p:txBody>
      </p:sp>
      <p:sp>
        <p:nvSpPr>
          <p:cNvPr id="8" name="Rectangle 7"/>
          <p:cNvSpPr/>
          <p:nvPr/>
        </p:nvSpPr>
        <p:spPr>
          <a:xfrm>
            <a:off x="157247" y="1555784"/>
            <a:ext cx="9067800" cy="630942"/>
          </a:xfrm>
          <a:prstGeom prst="rect">
            <a:avLst/>
          </a:prstGeom>
        </p:spPr>
        <p:txBody>
          <a:bodyPr wrap="square">
            <a:spAutoFit/>
          </a:bodyPr>
          <a:lstStyle/>
          <a:p>
            <a:pPr algn="just"/>
            <a:r>
              <a:rPr lang="en-US" sz="3500" b="1" dirty="0" err="1">
                <a:solidFill>
                  <a:srgbClr val="7030A0"/>
                </a:solidFill>
                <a:latin typeface="HP001 4 hàng" pitchFamily="34" charset="0"/>
              </a:rPr>
              <a:t>về</a:t>
            </a:r>
            <a:endParaRPr lang="en-US" sz="3500" b="1" dirty="0">
              <a:solidFill>
                <a:srgbClr val="7030A0"/>
              </a:solidFill>
              <a:latin typeface="HP001 4 hàng" pitchFamily="34" charset="0"/>
            </a:endParaRPr>
          </a:p>
        </p:txBody>
      </p:sp>
    </p:spTree>
    <p:extLst>
      <p:ext uri="{BB962C8B-B14F-4D97-AF65-F5344CB8AC3E}">
        <p14:creationId xmlns:p14="http://schemas.microsoft.com/office/powerpoint/2010/main" val="129132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571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6"/>
            <a:r>
              <a:rPr lang="en-US" sz="2800" b="1">
                <a:solidFill>
                  <a:prstClr val="white"/>
                </a:solidFill>
                <a:latin typeface="Arial Rounded MT Bold" pitchFamily="34" charset="0"/>
                <a:cs typeface="Times New Roman" pitchFamily="18" charset="0"/>
              </a:rPr>
              <a:t>6</a:t>
            </a:r>
          </a:p>
        </p:txBody>
      </p:sp>
      <p:sp>
        <p:nvSpPr>
          <p:cNvPr id="3" name="TextBox 2"/>
          <p:cNvSpPr txBox="1"/>
          <p:nvPr/>
        </p:nvSpPr>
        <p:spPr>
          <a:xfrm>
            <a:off x="744682" y="144348"/>
            <a:ext cx="8094518" cy="954095"/>
          </a:xfrm>
          <a:prstGeom prst="rect">
            <a:avLst/>
          </a:prstGeom>
          <a:noFill/>
        </p:spPr>
        <p:txBody>
          <a:bodyPr wrap="square" lIns="91428" tIns="45714" rIns="91428" bIns="45714" rtlCol="0">
            <a:spAutoFit/>
          </a:bodyPr>
          <a:lstStyle/>
          <a:p>
            <a:pPr algn="just" defTabSz="914276"/>
            <a:r>
              <a:rPr lang="en-US" sz="2800" b="1">
                <a:solidFill>
                  <a:prstClr val="black"/>
                </a:solidFill>
                <a:latin typeface="Arial" pitchFamily="34" charset="0"/>
                <a:ea typeface="Arial-Rounded" pitchFamily="34" charset="0"/>
                <a:cs typeface="Arial" pitchFamily="34" charset="0"/>
              </a:rPr>
              <a:t>Quan sát tranh và dùng từ ngữ trong khung để nói theo tranh</a:t>
            </a:r>
          </a:p>
        </p:txBody>
      </p:sp>
      <p:sp>
        <p:nvSpPr>
          <p:cNvPr id="20" name="TextBox 19"/>
          <p:cNvSpPr txBox="1"/>
          <p:nvPr/>
        </p:nvSpPr>
        <p:spPr>
          <a:xfrm>
            <a:off x="914400" y="1043297"/>
            <a:ext cx="7924800" cy="523208"/>
          </a:xfrm>
          <a:prstGeom prst="rect">
            <a:avLst/>
          </a:prstGeom>
          <a:noFill/>
          <a:ln>
            <a:solidFill>
              <a:schemeClr val="accent6"/>
            </a:solidFill>
          </a:ln>
        </p:spPr>
        <p:txBody>
          <a:bodyPr wrap="square" lIns="91428" tIns="45714" rIns="91428" bIns="45714" rtlCol="0">
            <a:spAutoFit/>
          </a:bodyPr>
          <a:lstStyle/>
          <a:p>
            <a:pPr algn="ctr" defTabSz="914276"/>
            <a:r>
              <a:rPr lang="en-US" sz="2800" b="1">
                <a:solidFill>
                  <a:srgbClr val="0070C0"/>
                </a:solidFill>
                <a:latin typeface="Arial-Rounded" pitchFamily="34" charset="0"/>
                <a:ea typeface="Arial-Rounded" pitchFamily="34" charset="0"/>
                <a:cs typeface="Arial-Rounded" pitchFamily="34" charset="0"/>
              </a:rPr>
              <a:t>buổi sáng		bố		mẹ 		em</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940" t="23183" r="27672" b="18750"/>
          <a:stretch/>
        </p:blipFill>
        <p:spPr bwMode="auto">
          <a:xfrm>
            <a:off x="117764" y="1581150"/>
            <a:ext cx="8873836"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174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Xem lại bài đã học (trang 128, 129).</a:t>
            </a:r>
          </a:p>
          <a:p>
            <a:pPr marL="457138" indent="-457138" algn="just">
              <a:buFontTx/>
              <a:buChar char="-"/>
            </a:pPr>
            <a:r>
              <a:rPr lang="en-US" sz="3200">
                <a:solidFill>
                  <a:schemeClr val="tx1"/>
                </a:solidFill>
                <a:latin typeface="Arial" pitchFamily="34" charset="0"/>
                <a:cs typeface="Arial" pitchFamily="34" charset="0"/>
              </a:rPr>
              <a:t>Chuẩn bị bài mới (trang 130, 131).</a:t>
            </a:r>
          </a:p>
        </p:txBody>
      </p:sp>
    </p:spTree>
    <p:extLst>
      <p:ext uri="{BB962C8B-B14F-4D97-AF65-F5344CB8AC3E}">
        <p14:creationId xmlns:p14="http://schemas.microsoft.com/office/powerpoint/2010/main" val="3388511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1879</TotalTime>
  <Words>194</Words>
  <Application>Microsoft Office PowerPoint</Application>
  <PresentationFormat>On-screen Show (16:9)</PresentationFormat>
  <Paragraphs>28</Paragraphs>
  <Slides>5</Slides>
  <Notes>4</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5</vt:i4>
      </vt:variant>
    </vt:vector>
  </HeadingPairs>
  <TitlesOfParts>
    <vt:vector size="16" baseType="lpstr">
      <vt:lpstr>Arial</vt:lpstr>
      <vt:lpstr>Arial Rounded MT Bold</vt:lpstr>
      <vt:lpstr>Arial-Rounded</vt:lpstr>
      <vt:lpstr>Calibri</vt:lpstr>
      <vt:lpstr>DFPOP1-W9</vt:lpstr>
      <vt:lpstr>HP001 4 hàng</vt:lpstr>
      <vt:lpstr>Office Theme</vt:lpstr>
      <vt:lpstr>6_Office 主题</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342</cp:revision>
  <dcterms:created xsi:type="dcterms:W3CDTF">2020-12-08T15:48:47Z</dcterms:created>
  <dcterms:modified xsi:type="dcterms:W3CDTF">2025-04-21T12:34:32Z</dcterms:modified>
</cp:coreProperties>
</file>