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71" r:id="rId7"/>
    <p:sldId id="26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ABE1FE"/>
    <a:srgbClr val="40BFB6"/>
    <a:srgbClr val="81C240"/>
    <a:srgbClr val="D4EFFC"/>
    <a:srgbClr val="EAF6E5"/>
    <a:srgbClr val="F79B8E"/>
    <a:srgbClr val="FFE4A9"/>
    <a:srgbClr val="F58D56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2.jpe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1610" y="1211580"/>
            <a:ext cx="4213860" cy="1322070"/>
            <a:chOff x="649448" y="1233713"/>
            <a:chExt cx="2916139" cy="1277366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27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vi-VN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2916139" cy="127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3700" y="4256405"/>
            <a:ext cx="11875135" cy="2006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</a:t>
            </a:r>
            <a:endParaRPr lang="en-US" sz="60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BÀI TIẾT NƯỚC TIỂU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>
            <a:fillRect/>
          </a:stretch>
        </p:blipFill>
        <p:spPr bwMode="auto">
          <a:xfrm>
            <a:off x="7808595" y="428625"/>
            <a:ext cx="3514090" cy="26682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remium Vector | Sad sick young woman with urine problem character. flat  cartoon illustration . isolated on white background. bladder problem,ache  concep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5555"/>
          <a:stretch>
            <a:fillRect/>
          </a:stretch>
        </p:blipFill>
        <p:spPr bwMode="auto">
          <a:xfrm>
            <a:off x="1410788" y="2600325"/>
            <a:ext cx="4800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mium Vector | Sad sick young man with urine problem character. flat  cartoon illustration icon . isolated on white . bladder problem,ac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8301"/>
          <a:stretch>
            <a:fillRect/>
          </a:stretch>
        </p:blipFill>
        <p:spPr bwMode="auto">
          <a:xfrm>
            <a:off x="5695950" y="2647950"/>
            <a:ext cx="4819650" cy="4019550"/>
          </a:xfrm>
          <a:prstGeom prst="roundRect">
            <a:avLst>
              <a:gd name="adj" fmla="val 408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96" y="112487"/>
            <a:ext cx="7543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" t="32095" r="7399" b="13000"/>
          <a:stretch>
            <a:fillRect/>
          </a:stretch>
        </p:blipFill>
        <p:spPr bwMode="auto">
          <a:xfrm>
            <a:off x="2475083" y="1427116"/>
            <a:ext cx="6264795" cy="5430884"/>
          </a:xfrm>
          <a:prstGeom prst="roundRect">
            <a:avLst>
              <a:gd name="adj" fmla="val 10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7679" y="2349500"/>
            <a:ext cx="5232400" cy="850900"/>
            <a:chOff x="800100" y="558800"/>
            <a:chExt cx="5232400" cy="850900"/>
          </a:xfrm>
        </p:grpSpPr>
        <p:sp>
          <p:nvSpPr>
            <p:cNvPr id="33" name="Rounded Rectangle 3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679" y="4667250"/>
            <a:ext cx="5232400" cy="850900"/>
            <a:chOff x="800100" y="558800"/>
            <a:chExt cx="5232400" cy="850900"/>
          </a:xfrm>
        </p:grpSpPr>
        <p:sp>
          <p:nvSpPr>
            <p:cNvPr id="36" name="Rounded Rectangle 35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Uống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50396" y="2349500"/>
            <a:ext cx="5232400" cy="850900"/>
            <a:chOff x="1902812" y="558800"/>
            <a:chExt cx="5232400" cy="850900"/>
          </a:xfrm>
        </p:grpSpPr>
        <p:sp>
          <p:nvSpPr>
            <p:cNvPr id="39" name="Rounded Rectangle 38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mặn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50396" y="4667250"/>
            <a:ext cx="5232400" cy="850900"/>
            <a:chOff x="1902812" y="558800"/>
            <a:chExt cx="5232400" cy="850900"/>
          </a:xfrm>
        </p:grpSpPr>
        <p:sp>
          <p:nvSpPr>
            <p:cNvPr id="42" name="Rounded Rectangle 41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nhịn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ĐIỀU TRA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A7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0" b="42750"/>
          <a:stretch>
            <a:fillRect/>
          </a:stretch>
        </p:blipFill>
        <p:spPr bwMode="auto">
          <a:xfrm>
            <a:off x="11840753" y="836729"/>
            <a:ext cx="8382000" cy="54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09894" y="2438401"/>
          <a:ext cx="10656387" cy="340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4043"/>
                <a:gridCol w="1184043"/>
                <a:gridCol w="1184043"/>
                <a:gridCol w="1184043"/>
                <a:gridCol w="1184043"/>
                <a:gridCol w="1184043"/>
                <a:gridCol w="1184043"/>
                <a:gridCol w="1184043"/>
                <a:gridCol w="1184043"/>
              </a:tblGrid>
              <a:tr h="1088571"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đủ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mặn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Nhịn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tiểu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lót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hằng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cPr/>
                </a:tc>
              </a:tr>
              <a:tr h="771783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endParaRPr lang="en-U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894" y="1843315"/>
            <a:ext cx="586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017" y="2438401"/>
            <a:ext cx="1505134" cy="1857828"/>
            <a:chOff x="627017" y="2438401"/>
            <a:chExt cx="1505134" cy="18578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09894" y="2438401"/>
              <a:ext cx="1178563" cy="185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60996" y="2483194"/>
              <a:ext cx="1071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Thói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017" y="3238226"/>
              <a:ext cx="10711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195" t="23" r="7745" b="185"/>
          <a:stretch>
            <a:fillRect/>
          </a:stretch>
        </p:blipFill>
        <p:spPr>
          <a:xfrm>
            <a:off x="0" y="6660"/>
            <a:ext cx="7312143" cy="6843722"/>
          </a:xfrm>
          <a:custGeom>
            <a:avLst/>
            <a:gdLst>
              <a:gd name="connsiteX0" fmla="*/ 3588432 w 7312143"/>
              <a:gd name="connsiteY0" fmla="*/ 2 h 6843722"/>
              <a:gd name="connsiteX1" fmla="*/ 6620064 w 7312143"/>
              <a:gd name="connsiteY1" fmla="*/ 6843722 h 6843722"/>
              <a:gd name="connsiteX2" fmla="*/ 1437758 w 7312143"/>
              <a:gd name="connsiteY2" fmla="*/ 6843721 h 6843722"/>
              <a:gd name="connsiteX3" fmla="*/ 0 w 7312143"/>
              <a:gd name="connsiteY3" fmla="*/ 3598075 h 6843722"/>
              <a:gd name="connsiteX4" fmla="*/ 1 w 7312143"/>
              <a:gd name="connsiteY4" fmla="*/ 2 h 6843722"/>
              <a:gd name="connsiteX5" fmla="*/ 3663715 w 7312143"/>
              <a:gd name="connsiteY5" fmla="*/ 0 h 6843722"/>
              <a:gd name="connsiteX6" fmla="*/ 4276593 w 7312143"/>
              <a:gd name="connsiteY6" fmla="*/ 1 h 6843722"/>
              <a:gd name="connsiteX7" fmla="*/ 7312143 w 7312143"/>
              <a:gd name="connsiteY7" fmla="*/ 6843721 h 6843722"/>
              <a:gd name="connsiteX8" fmla="*/ 6699265 w 7312143"/>
              <a:gd name="connsiteY8" fmla="*/ 6843721 h 684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2143" h="6843722">
                <a:moveTo>
                  <a:pt x="3588432" y="2"/>
                </a:moveTo>
                <a:lnTo>
                  <a:pt x="6620064" y="6843722"/>
                </a:lnTo>
                <a:lnTo>
                  <a:pt x="1437758" y="6843721"/>
                </a:lnTo>
                <a:lnTo>
                  <a:pt x="0" y="3598075"/>
                </a:lnTo>
                <a:lnTo>
                  <a:pt x="1" y="2"/>
                </a:lnTo>
                <a:close/>
                <a:moveTo>
                  <a:pt x="3663715" y="0"/>
                </a:moveTo>
                <a:lnTo>
                  <a:pt x="4276593" y="1"/>
                </a:lnTo>
                <a:lnTo>
                  <a:pt x="7312143" y="6843721"/>
                </a:lnTo>
                <a:lnTo>
                  <a:pt x="6699265" y="6843721"/>
                </a:lnTo>
                <a:close/>
              </a:path>
            </a:pathLst>
          </a:custGeom>
          <a:ln>
            <a:solidFill>
              <a:schemeClr val="accent1">
                <a:alpha val="20000"/>
              </a:schemeClr>
            </a:solidFill>
          </a:ln>
        </p:spPr>
      </p:pic>
      <p:sp>
        <p:nvSpPr>
          <p:cNvPr id="6" name="任意多边形: 形状 5"/>
          <p:cNvSpPr/>
          <p:nvPr>
            <p:custDataLst>
              <p:tags r:id="rId3"/>
            </p:custDataLst>
          </p:nvPr>
        </p:nvSpPr>
        <p:spPr>
          <a:xfrm flipH="1">
            <a:off x="4340080" y="1"/>
            <a:ext cx="1235034" cy="1998133"/>
          </a:xfrm>
          <a:custGeom>
            <a:avLst/>
            <a:gdLst>
              <a:gd name="connsiteX0" fmla="*/ 1235034 w 1235034"/>
              <a:gd name="connsiteY0" fmla="*/ 0 h 1998133"/>
              <a:gd name="connsiteX1" fmla="*/ 880359 w 1235034"/>
              <a:gd name="connsiteY1" fmla="*/ 0 h 1998133"/>
              <a:gd name="connsiteX2" fmla="*/ 0 w 1235034"/>
              <a:gd name="connsiteY2" fmla="*/ 1998133 h 1998133"/>
              <a:gd name="connsiteX3" fmla="*/ 354675 w 1235034"/>
              <a:gd name="connsiteY3" fmla="*/ 1998133 h 19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034" h="1998133">
                <a:moveTo>
                  <a:pt x="1235034" y="0"/>
                </a:moveTo>
                <a:lnTo>
                  <a:pt x="880359" y="0"/>
                </a:lnTo>
                <a:lnTo>
                  <a:pt x="0" y="1998133"/>
                </a:lnTo>
                <a:lnTo>
                  <a:pt x="354675" y="1998133"/>
                </a:lnTo>
                <a:close/>
              </a:path>
            </a:pathLst>
          </a:custGeom>
          <a:solidFill>
            <a:schemeClr val="accent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>
            <p:custDataLst>
              <p:tags r:id="rId4"/>
            </p:custDataLst>
          </p:nvPr>
        </p:nvSpPr>
        <p:spPr>
          <a:xfrm>
            <a:off x="7263214" y="983343"/>
            <a:ext cx="4268984" cy="1643279"/>
          </a:xfrm>
          <a:prstGeom prst="rect">
            <a:avLst/>
          </a:prstGeom>
        </p:spPr>
        <p:txBody>
          <a:bodyPr vert="horz" wrap="square" lIns="90170" tIns="46990" rIns="90170" bIns="4699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3600" spc="0" dirty="0">
                <a:latin typeface="+mj-lt"/>
              </a:rPr>
              <a:t>PHIẾU ĐIỀU TRA</a:t>
            </a:r>
            <a:endParaRPr lang="en-US" sz="3600" spc="0" dirty="0"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en-US" sz="3600" spc="0" dirty="0">
                <a:latin typeface="+mj-lt"/>
              </a:rPr>
              <a:t>Nhóm: …</a:t>
            </a:r>
            <a:endParaRPr lang="en-US" sz="3600" spc="0" dirty="0">
              <a:latin typeface="+mj-lt"/>
            </a:endParaRPr>
          </a:p>
        </p:txBody>
      </p:sp>
      <p:sp>
        <p:nvSpPr>
          <p:cNvPr id="9" name="任意多边形: 形状 8"/>
          <p:cNvSpPr/>
          <p:nvPr>
            <p:custDataLst>
              <p:tags r:id="rId5"/>
            </p:custDataLst>
          </p:nvPr>
        </p:nvSpPr>
        <p:spPr>
          <a:xfrm flipH="1">
            <a:off x="11451348" y="1"/>
            <a:ext cx="740653" cy="1681045"/>
          </a:xfrm>
          <a:custGeom>
            <a:avLst/>
            <a:gdLst>
              <a:gd name="connsiteX0" fmla="*/ 740653 w 740653"/>
              <a:gd name="connsiteY0" fmla="*/ 0 h 1681045"/>
              <a:gd name="connsiteX1" fmla="*/ 0 w 740653"/>
              <a:gd name="connsiteY1" fmla="*/ 0 h 1681045"/>
              <a:gd name="connsiteX2" fmla="*/ 0 w 740653"/>
              <a:gd name="connsiteY2" fmla="*/ 1681045 h 1681045"/>
              <a:gd name="connsiteX3" fmla="*/ 740653 w 740653"/>
              <a:gd name="connsiteY3" fmla="*/ 0 h 168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653" h="1681045">
                <a:moveTo>
                  <a:pt x="740653" y="0"/>
                </a:moveTo>
                <a:lnTo>
                  <a:pt x="0" y="0"/>
                </a:lnTo>
                <a:lnTo>
                  <a:pt x="0" y="1681045"/>
                </a:lnTo>
                <a:lnTo>
                  <a:pt x="740653" y="0"/>
                </a:lnTo>
                <a:close/>
              </a:path>
            </a:pathLst>
          </a:custGeom>
          <a:solidFill>
            <a:schemeClr val="accent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-4807" y="4883728"/>
            <a:ext cx="2031608" cy="1974273"/>
          </a:xfrm>
          <a:custGeom>
            <a:avLst/>
            <a:gdLst>
              <a:gd name="connsiteX0" fmla="*/ 0 w 2031608"/>
              <a:gd name="connsiteY0" fmla="*/ 0 h 1974273"/>
              <a:gd name="connsiteX1" fmla="*/ 1133294 w 2031608"/>
              <a:gd name="connsiteY1" fmla="*/ 0 h 1974273"/>
              <a:gd name="connsiteX2" fmla="*/ 2031608 w 2031608"/>
              <a:gd name="connsiteY2" fmla="*/ 1974273 h 1974273"/>
              <a:gd name="connsiteX3" fmla="*/ 407821 w 2031608"/>
              <a:gd name="connsiteY3" fmla="*/ 1974273 h 1974273"/>
              <a:gd name="connsiteX4" fmla="*/ 0 w 2031608"/>
              <a:gd name="connsiteY4" fmla="*/ 1077983 h 1974273"/>
              <a:gd name="connsiteX5" fmla="*/ 0 w 2031608"/>
              <a:gd name="connsiteY5" fmla="*/ 0 h 197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1608" h="1974273">
                <a:moveTo>
                  <a:pt x="0" y="0"/>
                </a:moveTo>
                <a:lnTo>
                  <a:pt x="1133294" y="0"/>
                </a:lnTo>
                <a:lnTo>
                  <a:pt x="2031608" y="1974273"/>
                </a:lnTo>
                <a:lnTo>
                  <a:pt x="407821" y="1974273"/>
                </a:lnTo>
                <a:lnTo>
                  <a:pt x="0" y="1077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7355905" y="2861354"/>
            <a:ext cx="3844030" cy="2630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en-US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Đánh dấu x vào cột phù hợp</a:t>
            </a:r>
            <a:endParaRPr 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7" b="9392"/>
          <a:stretch>
            <a:fillRect/>
          </a:stretch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37" y="420915"/>
            <a:ext cx="1030804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1143" y="1727200"/>
            <a:ext cx="683622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TEXT_FILL_FORE_SCHEMECOLOR_INDEX_BRIGHTNESS" val="0.25"/>
  <p:tag name="KSO_WM_DIAGRAM_MAX_ITEMCNT" val="1"/>
  <p:tag name="KSO_WM_DIAGRAM_MIN_ITEMCNT" val="1"/>
  <p:tag name="KSO_WM_DIAGRAM_VIRTUALLY_FRAME" val="{&quot;height&quot;:207.13685607910156,&quot;width&quot;:302.6897583007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74_1*l_h_f*1_1_1"/>
  <p:tag name="KSO_WM_TEMPLATE_CATEGORY" val="diagram"/>
  <p:tag name="KSO_WM_TEMPLATE_INDEX" val="20237974"/>
  <p:tag name="KSO_WM_UNIT_LAYERLEVEL" val="1_1_1"/>
  <p:tag name="KSO_WM_TAG_VERSION" val="3.0"/>
  <p:tag name="KSO_WM_BEAUTIFY_FLAG" val="#wm#"/>
  <p:tag name="KSO_WM_UNIT_PRESET_TEXT" val="Presentations are communication tools that can be used as demonstrations, lectures, speeches, reports, and more."/>
  <p:tag name="KSO_WM_UNIT_TEXT_FILL_FORE_SCHEMECOLOR_INDEX" val="1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SLIDE_ID" val="custom20238409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409"/>
  <p:tag name="KSO_WM_SLIDE_TYPE" val="text"/>
  <p:tag name="KSO_WM_SLIDE_SUBTYPE" val="picTxt"/>
  <p:tag name="KSO_WM_SLIDE_SIZE" val="302.69*207.137"/>
  <p:tag name="KSO_WM_SLIDE_POSITION" val="579.205*225.28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VALUE" val="1900*20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409_1*d*1"/>
  <p:tag name="KSO_WM_TEMPLATE_CATEGORY" val="custom"/>
  <p:tag name="KSO_WM_TEMPLATE_INDEX" val="20238409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409_1*i*1"/>
  <p:tag name="KSO_WM_TEMPLATE_CATEGORY" val="custom"/>
  <p:tag name="KSO_WM_TEMPLATE_INDEX" val="2023840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409_1*a*1"/>
  <p:tag name="KSO_WM_TEMPLATE_CATEGORY" val="custom"/>
  <p:tag name="KSO_WM_TEMPLATE_INDEX" val="2023840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409_1*i*2"/>
  <p:tag name="KSO_WM_TEMPLATE_CATEGORY" val="custom"/>
  <p:tag name="KSO_WM_TEMPLATE_INDEX" val="2023840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8409_1*i*3"/>
  <p:tag name="KSO_WM_TEMPLATE_CATEGORY" val="custom"/>
  <p:tag name="KSO_WM_TEMPLATE_INDEX" val="2023840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WPS Slides</Application>
  <PresentationFormat>Widescreen</PresentationFormat>
  <Paragraphs>72</Paragraphs>
  <Slides>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</vt:lpstr>
      <vt:lpstr>UTM Avo</vt:lpstr>
      <vt:lpstr>Segoe Print</vt:lpstr>
      <vt:lpstr>Microsoft YaHei</vt:lpstr>
      <vt:lpstr>Arial Unicode MS</vt:lpstr>
      <vt:lpstr>UTM Cookies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34</cp:revision>
  <dcterms:created xsi:type="dcterms:W3CDTF">2021-06-02T02:35:00Z</dcterms:created>
  <dcterms:modified xsi:type="dcterms:W3CDTF">2025-04-07T10:01:16Z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4E8EC9DA9B9D4097BD7A45318F034425_12</vt:lpwstr>
  </property>
  <property fmtid="{D5CDD505-2E9C-101B-9397-08002B2CF9AE}" pid="3" name="KSOProductBuildVer">
    <vt:lpwstr>1033-12.2.0.20782</vt:lpwstr>
  </property>
</Properties>
</file>