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482" r:id="rId3"/>
    <p:sldId id="543" r:id="rId4"/>
    <p:sldId id="563" r:id="rId5"/>
    <p:sldId id="542" r:id="rId6"/>
    <p:sldId id="496" r:id="rId7"/>
    <p:sldId id="546" r:id="rId8"/>
    <p:sldId id="564" r:id="rId9"/>
    <p:sldId id="545" r:id="rId10"/>
    <p:sldId id="547" r:id="rId11"/>
    <p:sldId id="548" r:id="rId12"/>
    <p:sldId id="549" r:id="rId13"/>
    <p:sldId id="550" r:id="rId14"/>
    <p:sldId id="551" r:id="rId15"/>
    <p:sldId id="552" r:id="rId16"/>
    <p:sldId id="553" r:id="rId17"/>
    <p:sldId id="554" r:id="rId18"/>
    <p:sldId id="544" r:id="rId19"/>
    <p:sldId id="555" r:id="rId20"/>
    <p:sldId id="556" r:id="rId21"/>
    <p:sldId id="557" r:id="rId22"/>
    <p:sldId id="558" r:id="rId23"/>
    <p:sldId id="560" r:id="rId24"/>
    <p:sldId id="561" r:id="rId25"/>
    <p:sldId id="565" r:id="rId26"/>
    <p:sldId id="574" r:id="rId27"/>
    <p:sldId id="566" r:id="rId28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 showGuides="1">
      <p:cViewPr>
        <p:scale>
          <a:sx n="76" d="100"/>
          <a:sy n="76" d="100"/>
        </p:scale>
        <p:origin x="-288" y="30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  <a:endParaRPr lang="en-US" noProof="0"/>
          </a:p>
          <a:p>
            <a:pPr lvl="1"/>
            <a:r>
              <a:rPr lang="en-US" noProof="0"/>
              <a:t>Second level</a:t>
            </a:r>
            <a:endParaRPr lang="en-US" noProof="0"/>
          </a:p>
          <a:p>
            <a:pPr lvl="2"/>
            <a:r>
              <a:rPr lang="en-US" noProof="0"/>
              <a:t>Third level</a:t>
            </a:r>
            <a:endParaRPr lang="en-US" noProof="0"/>
          </a:p>
          <a:p>
            <a:pPr lvl="3"/>
            <a:r>
              <a:rPr lang="en-US" noProof="0"/>
              <a:t>Fourth level</a:t>
            </a:r>
            <a:endParaRPr lang="en-US" noProof="0"/>
          </a:p>
          <a:p>
            <a:pPr lvl="4"/>
            <a:r>
              <a:rPr lang="en-US" noProof="0"/>
              <a:t>Fifth level</a:t>
            </a:r>
            <a:endParaRPr lang="en-US" noProof="0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70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3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5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90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998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3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6" Type="http://schemas.openxmlformats.org/officeDocument/2006/relationships/image" Target="../media/image23.png"/><Relationship Id="rId5" Type="http://schemas.microsoft.com/office/2007/relationships/hdphoto" Target="../media/image32.wdp"/><Relationship Id="rId4" Type="http://schemas.openxmlformats.org/officeDocument/2006/relationships/image" Target="../media/image31.png"/><Relationship Id="rId3" Type="http://schemas.openxmlformats.org/officeDocument/2006/relationships/image" Target="../media/image24.png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6" Type="http://schemas.openxmlformats.org/officeDocument/2006/relationships/image" Target="../media/image23.png"/><Relationship Id="rId5" Type="http://schemas.microsoft.com/office/2007/relationships/hdphoto" Target="../media/image34.wdp"/><Relationship Id="rId4" Type="http://schemas.openxmlformats.org/officeDocument/2006/relationships/image" Target="../media/image33.png"/><Relationship Id="rId3" Type="http://schemas.openxmlformats.org/officeDocument/2006/relationships/image" Target="../media/image24.png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5" Type="http://schemas.microsoft.com/office/2007/relationships/hdphoto" Target="../media/image36.wdp"/><Relationship Id="rId4" Type="http://schemas.openxmlformats.org/officeDocument/2006/relationships/image" Target="../media/image35.png"/><Relationship Id="rId3" Type="http://schemas.openxmlformats.org/officeDocument/2006/relationships/image" Target="../media/image24.png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5" Type="http://schemas.microsoft.com/office/2007/relationships/hdphoto" Target="../media/image38.wdp"/><Relationship Id="rId4" Type="http://schemas.openxmlformats.org/officeDocument/2006/relationships/image" Target="../media/image37.png"/><Relationship Id="rId3" Type="http://schemas.openxmlformats.org/officeDocument/2006/relationships/image" Target="../media/image24.png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image" Target="../media/image23.png"/><Relationship Id="rId4" Type="http://schemas.openxmlformats.org/officeDocument/2006/relationships/image" Target="../media/image39.png"/><Relationship Id="rId3" Type="http://schemas.openxmlformats.org/officeDocument/2006/relationships/image" Target="../media/image24.png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9.wav"/><Relationship Id="rId5" Type="http://schemas.microsoft.com/office/2007/relationships/hdphoto" Target="../media/image41.wdp"/><Relationship Id="rId4" Type="http://schemas.openxmlformats.org/officeDocument/2006/relationships/image" Target="../media/image40.png"/><Relationship Id="rId3" Type="http://schemas.openxmlformats.org/officeDocument/2006/relationships/image" Target="../media/image24.png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5" Type="http://schemas.openxmlformats.org/officeDocument/2006/relationships/image" Target="../media/image23.png"/><Relationship Id="rId4" Type="http://schemas.openxmlformats.org/officeDocument/2006/relationships/image" Target="../media/image42.png"/><Relationship Id="rId3" Type="http://schemas.openxmlformats.org/officeDocument/2006/relationships/image" Target="../media/image24.png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microsoft.com/office/2007/relationships/hdphoto" Target="../media/image28.wdp"/><Relationship Id="rId3" Type="http://schemas.openxmlformats.org/officeDocument/2006/relationships/image" Target="../media/image27.png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3" Type="http://schemas.openxmlformats.org/officeDocument/2006/relationships/image" Target="../media/image7.jpeg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image" Target="../media/image43.png"/><Relationship Id="rId7" Type="http://schemas.openxmlformats.org/officeDocument/2006/relationships/oleObject" Target="../embeddings/oleObject1.bin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microsoft.com/office/2007/relationships/hdphoto" Target="../media/image28.wdp"/><Relationship Id="rId3" Type="http://schemas.openxmlformats.org/officeDocument/2006/relationships/image" Target="../media/image27.png"/><Relationship Id="rId2" Type="http://schemas.microsoft.com/office/2007/relationships/hdphoto" Target="../media/image19.wdp"/><Relationship Id="rId11" Type="http://schemas.openxmlformats.org/officeDocument/2006/relationships/vmlDrawing" Target="../drawings/vmlDrawing1.v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jpeg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jpeg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3.png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microsoft.com/office/2007/relationships/hdphoto" Target="../media/image28.wdp"/><Relationship Id="rId4" Type="http://schemas.openxmlformats.org/officeDocument/2006/relationships/image" Target="../media/image27.png"/><Relationship Id="rId3" Type="http://schemas.openxmlformats.org/officeDocument/2006/relationships/image" Target="../media/image44.png"/><Relationship Id="rId2" Type="http://schemas.microsoft.com/office/2007/relationships/hdphoto" Target="../media/image19.wdp"/><Relationship Id="rId11" Type="http://schemas.openxmlformats.org/officeDocument/2006/relationships/slideLayout" Target="../slideLayouts/slideLayout7.xml"/><Relationship Id="rId10" Type="http://schemas.openxmlformats.org/officeDocument/2006/relationships/audio" Target="../media/audio3.wav"/><Relationship Id="rId1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microsoft.com/office/2007/relationships/hdphoto" Target="../media/image48.wdp"/><Relationship Id="rId5" Type="http://schemas.openxmlformats.org/officeDocument/2006/relationships/image" Target="../media/image47.png"/><Relationship Id="rId4" Type="http://schemas.openxmlformats.org/officeDocument/2006/relationships/image" Target="../media/image9.png"/><Relationship Id="rId3" Type="http://schemas.openxmlformats.org/officeDocument/2006/relationships/image" Target="../media/image20.png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9.png"/><Relationship Id="rId3" Type="http://schemas.openxmlformats.org/officeDocument/2006/relationships/image" Target="../media/image7.jpeg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3.wav"/><Relationship Id="rId7" Type="http://schemas.microsoft.com/office/2007/relationships/hdphoto" Target="../media/image51.wdp"/><Relationship Id="rId6" Type="http://schemas.openxmlformats.org/officeDocument/2006/relationships/image" Target="../media/image50.png"/><Relationship Id="rId5" Type="http://schemas.openxmlformats.org/officeDocument/2006/relationships/image" Target="../media/image25.png"/><Relationship Id="rId4" Type="http://schemas.microsoft.com/office/2007/relationships/hdphoto" Target="../media/image28.wdp"/><Relationship Id="rId3" Type="http://schemas.openxmlformats.org/officeDocument/2006/relationships/image" Target="../media/image27.png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openxmlformats.org/officeDocument/2006/relationships/image" Target="../media/image26.png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image53.wdp"/><Relationship Id="rId3" Type="http://schemas.openxmlformats.org/officeDocument/2006/relationships/image" Target="../media/image52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microsoft.com/office/2007/relationships/hdphoto" Target="../media/image13.wdp"/><Relationship Id="rId7" Type="http://schemas.openxmlformats.org/officeDocument/2006/relationships/image" Target="../media/image12.png"/><Relationship Id="rId6" Type="http://schemas.microsoft.com/office/2007/relationships/hdphoto" Target="../media/image1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microsoft.com/office/2007/relationships/hdphoto" Target="../media/image6.wdp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microsoft.com/office/2007/relationships/hdphoto" Target="../media/image17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jpeg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3" Type="http://schemas.openxmlformats.org/officeDocument/2006/relationships/image" Target="../media/image9.png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6" Type="http://schemas.openxmlformats.org/officeDocument/2006/relationships/audio" Target="../media/audio2.wav"/><Relationship Id="rId5" Type="http://schemas.openxmlformats.org/officeDocument/2006/relationships/image" Target="../media/image25.png"/><Relationship Id="rId4" Type="http://schemas.openxmlformats.org/officeDocument/2006/relationships/image" Target="../media/image23.png"/><Relationship Id="rId3" Type="http://schemas.openxmlformats.org/officeDocument/2006/relationships/image" Target="../media/image24.png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hdphoto" Target="../media/image28.wdp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0.png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 – CHỦ ĐỀ 2</a:t>
            </a:r>
            <a:endParaRPr lang="en-US" sz="36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20000"/>
                    </a14:imgEffect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80" y="0"/>
            <a:ext cx="7172320" cy="2069086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240016" y="5875174"/>
            <a:ext cx="487184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674556" y="2945773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9"/>
    </mc:Choice>
    <mc:Fallback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>
            <a:fillRect/>
          </a:stretch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400" y="1628800"/>
            <a:ext cx="10579816" cy="29868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8288" y="3357436"/>
            <a:ext cx="3122400" cy="2886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>
            <a:fillRect/>
          </a:stretch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416" y="1846356"/>
            <a:ext cx="10513168" cy="25320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7808" y="3356992"/>
            <a:ext cx="3122880" cy="2886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>
            <a:fillRect/>
          </a:stretch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1+2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9436" y="1752721"/>
            <a:ext cx="10153128" cy="4179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>
            <a:fillRect/>
          </a:stretch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790" y="1752720"/>
            <a:ext cx="10258208" cy="3980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Â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>
            <a:fillRect/>
          </a:stretch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4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635" y="1916832"/>
            <a:ext cx="10424729" cy="26642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7808" y="3356992"/>
            <a:ext cx="3122880" cy="2886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Â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>
            <a:fillRect/>
          </a:stretch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3+4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1464" y="1628800"/>
            <a:ext cx="9649072" cy="4570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>
            <a:fillRect/>
          </a:stretch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5+6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32" y="1763005"/>
            <a:ext cx="10225136" cy="2896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7808" y="3356992"/>
            <a:ext cx="3122880" cy="2886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ÂU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>
            <a:fillRect/>
          </a:stretch>
        </p:blipFill>
        <p:spPr bwMode="auto">
          <a:xfrm>
            <a:off x="62339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3941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80" y="1707175"/>
            <a:ext cx="4883948" cy="45150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0934" y="259539"/>
            <a:ext cx="5581650" cy="5962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Quoc ca (E-8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>
              <a:fillRect/>
            </a:stretch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10740696" y="-1223459"/>
              <a:ext cx="3672047" cy="150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HÁT KẾT HỢP</a:t>
              </a:r>
              <a:endParaRPr lang="en-US" sz="4800" b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ctr" eaLnBrk="1" hangingPunct="1"/>
              <a:r>
                <a:rPr lang="en-US" sz="4800" b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GÕ ĐỆM</a:t>
              </a:r>
              <a:endParaRPr lang="en-US" sz="4800" b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>
            <a:fillRect/>
          </a:stretch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>
            <a:fillRect/>
          </a:stretch>
        </p:blipFill>
        <p:spPr bwMode="auto">
          <a:xfrm>
            <a:off x="623392" y="229797"/>
            <a:ext cx="2793157" cy="13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50049" y="836712"/>
            <a:ext cx="2292756" cy="383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6958" y="259539"/>
            <a:ext cx="5581650" cy="5962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189" y="3907763"/>
            <a:ext cx="3209244" cy="2331490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vi-VN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02681" y="1755273"/>
          <a:ext cx="5280248" cy="2152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Bitmap Image" r:id="rId7" imgW="6546850" imgH="2324100" progId="Paint.Picture">
                  <p:embed/>
                </p:oleObj>
              </mc:Choice>
              <mc:Fallback>
                <p:oleObj name="Bitmap Image" r:id="rId7" imgW="6546850" imgH="232410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681" y="1755273"/>
                        <a:ext cx="5280248" cy="21524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Quoc ca (E-8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>
              <a:fillRect/>
            </a:stretch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KHỞI ĐỘNG</a:t>
              </a:r>
              <a:endParaRPr lang="en-US" sz="6000" b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>
              <a:fillRect/>
            </a:stretch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10539132" y="-1227717"/>
              <a:ext cx="4075177" cy="1268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HÁT KẾT HỢP</a:t>
              </a:r>
              <a:endParaRPr lang="en-US" sz="4000" b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ctr" eaLnBrk="1" hangingPunct="1"/>
              <a:r>
                <a:rPr lang="en-US" sz="4000" b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VẬN ĐỘNG CƠ THỂ</a:t>
              </a:r>
              <a:endParaRPr lang="en-US" sz="4000" b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79" y="1510313"/>
            <a:ext cx="5325789" cy="2350735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>
            <a:fillRect/>
          </a:stretch>
        </p:blipFill>
        <p:spPr bwMode="auto">
          <a:xfrm>
            <a:off x="623392" y="229796"/>
            <a:ext cx="2813560" cy="127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39416" y="73280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846" y="2342414"/>
            <a:ext cx="470474" cy="443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220" y="2360214"/>
            <a:ext cx="500331" cy="443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5" y="2350984"/>
            <a:ext cx="500331" cy="4438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180" y="3410293"/>
            <a:ext cx="500331" cy="4438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01" y="3429000"/>
            <a:ext cx="500331" cy="4438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467" y="3417508"/>
            <a:ext cx="500331" cy="4438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21" y="3424274"/>
            <a:ext cx="500331" cy="4438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74" y="2333790"/>
            <a:ext cx="470474" cy="44384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42" y="2333184"/>
            <a:ext cx="470474" cy="4438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744" y="3403383"/>
            <a:ext cx="470474" cy="4438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36" y="3410294"/>
            <a:ext cx="470474" cy="44384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528" y="3399394"/>
            <a:ext cx="470474" cy="4438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593" y="3570081"/>
            <a:ext cx="2880320" cy="26627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6958" y="259539"/>
            <a:ext cx="5581650" cy="59626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57" y="3428999"/>
            <a:ext cx="500331" cy="44384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141" y="2369444"/>
            <a:ext cx="500331" cy="44384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546" y="3399394"/>
            <a:ext cx="500331" cy="443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Quoc ca (E-8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>
            <a:fillRect/>
          </a:stretch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3472" y="3869196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anose="02040503050406030204" pitchFamily="18" charset="0"/>
              </a:rPr>
              <a:t>Bài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hát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Quốc</a:t>
            </a:r>
            <a:r>
              <a:rPr lang="en-US" sz="3200" dirty="0">
                <a:latin typeface="Cambria" panose="02040503050406030204" pitchFamily="18" charset="0"/>
              </a:rPr>
              <a:t> ca </a:t>
            </a:r>
            <a:r>
              <a:rPr lang="en-US" sz="3200" dirty="0" err="1">
                <a:latin typeface="Cambria" panose="02040503050406030204" pitchFamily="18" charset="0"/>
              </a:rPr>
              <a:t>Việt</a:t>
            </a:r>
            <a:r>
              <a:rPr lang="en-US" sz="3200" dirty="0">
                <a:latin typeface="Cambria" panose="02040503050406030204" pitchFamily="18" charset="0"/>
              </a:rPr>
              <a:t> Nam </a:t>
            </a:r>
            <a:r>
              <a:rPr lang="en-US" sz="3200" dirty="0" err="1">
                <a:latin typeface="Cambria" panose="02040503050406030204" pitchFamily="18" charset="0"/>
              </a:rPr>
              <a:t>thường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hát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khi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nào</a:t>
            </a:r>
            <a:r>
              <a:rPr lang="en-US" sz="3200" dirty="0">
                <a:latin typeface="Cambria" panose="02040503050406030204" pitchFamily="18" charset="0"/>
              </a:rPr>
              <a:t>?</a:t>
            </a:r>
            <a:endParaRPr lang="vi-VN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>
            <a:fillRect/>
          </a:stretch>
        </p:blipFill>
        <p:spPr>
          <a:xfrm>
            <a:off x="782206" y="3822464"/>
            <a:ext cx="561266" cy="743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>
            <a:fillRect/>
          </a:stretch>
        </p:blipFill>
        <p:spPr>
          <a:xfrm>
            <a:off x="782206" y="4864861"/>
            <a:ext cx="561266" cy="74322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43472" y="4936131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anose="02040503050406030204" pitchFamily="18" charset="0"/>
              </a:rPr>
              <a:t>Tư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thế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khi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đứng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hát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Quốc</a:t>
            </a:r>
            <a:r>
              <a:rPr lang="en-US" sz="3200" dirty="0">
                <a:latin typeface="Cambria" panose="02040503050406030204" pitchFamily="18" charset="0"/>
              </a:rPr>
              <a:t> ca </a:t>
            </a:r>
            <a:r>
              <a:rPr lang="en-US" sz="3200" dirty="0" err="1">
                <a:latin typeface="Cambria" panose="02040503050406030204" pitchFamily="18" charset="0"/>
              </a:rPr>
              <a:t>Việt</a:t>
            </a:r>
            <a:r>
              <a:rPr lang="en-US" sz="3200" dirty="0">
                <a:latin typeface="Cambria" panose="02040503050406030204" pitchFamily="18" charset="0"/>
              </a:rPr>
              <a:t> Nam?</a:t>
            </a:r>
            <a:endParaRPr lang="vi-VN" sz="3200" dirty="0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anose="02040503050406030204" pitchFamily="18" charset="0"/>
                <a:cs typeface="Times New Roman" panose="02020603050405020304" pitchFamily="18" charset="0"/>
              </a:rPr>
              <a:t>CÂU HỎI</a:t>
            </a:r>
            <a:endParaRPr lang="en-US" sz="48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>
              <a:fillRect/>
            </a:stretch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10545086" y="-1070169"/>
              <a:ext cx="4063266" cy="1544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HÁT VỚI TƯ THẾ</a:t>
              </a:r>
              <a:endParaRPr lang="en-US" sz="4400" b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ctr" eaLnBrk="1" hangingPunct="1"/>
              <a:r>
                <a:rPr lang="en-US" sz="4400" b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TRANG NGHIÊM</a:t>
              </a:r>
              <a:endParaRPr lang="en-US" sz="4400" b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41357"/>
          <a:stretch>
            <a:fillRect/>
          </a:stretch>
        </p:blipFill>
        <p:spPr>
          <a:xfrm>
            <a:off x="911423" y="297210"/>
            <a:ext cx="2898989" cy="9715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>
            <a:fillRect/>
          </a:stretch>
        </p:blipFill>
        <p:spPr bwMode="auto">
          <a:xfrm>
            <a:off x="623392" y="229796"/>
            <a:ext cx="2813560" cy="154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39416" y="902353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6958" y="259539"/>
            <a:ext cx="5581650" cy="5962650"/>
          </a:xfrm>
          <a:prstGeom prst="rect">
            <a:avLst/>
          </a:prstGeom>
        </p:spPr>
      </p:pic>
      <p:pic>
        <p:nvPicPr>
          <p:cNvPr id="31" name="Picture 148" descr="D:\GIÁO ÁN 1 2020-2021\HÌNH SOẠN GIÁO ÁN\Nghe nhạc\Nghe nhạc Quốc ca - Copy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32"/>
          <a:stretch>
            <a:fillRect/>
          </a:stretch>
        </p:blipFill>
        <p:spPr bwMode="auto">
          <a:xfrm>
            <a:off x="443750" y="2381194"/>
            <a:ext cx="5543208" cy="3775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Quoc ca (E-8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0"/>
          <a:stretch>
            <a:fillRect/>
          </a:stretch>
        </p:blipFill>
        <p:spPr>
          <a:xfrm>
            <a:off x="383724" y="229000"/>
            <a:ext cx="11184884" cy="269594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341900" y="2213449"/>
            <a:ext cx="9351325" cy="3030416"/>
            <a:chOff x="1341900" y="2213449"/>
            <a:chExt cx="9351325" cy="3030416"/>
          </a:xfrm>
        </p:grpSpPr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6413748" y="2213449"/>
              <a:ext cx="4279477" cy="527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eaLnBrk="1" hangingPunct="1"/>
              <a:r>
                <a:rPr lang="en-US" sz="2800" b="1" dirty="0">
                  <a:solidFill>
                    <a:srgbClr val="1713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1 – CHỦ ĐỀ 2</a:t>
              </a:r>
              <a:endPara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1341900" y="3503967"/>
              <a:ext cx="2808312" cy="588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 b="1" dirty="0">
                  <a:latin typeface="Cambria" panose="02040503050406030204" pitchFamily="18" charset="0"/>
                </a:rPr>
                <a:t>HÁT: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3143672" y="4409029"/>
              <a:ext cx="6842332" cy="834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8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QUỐC CA VIỆT NAM</a:t>
              </a:r>
              <a:endParaRPr lang="en-US" sz="48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 – CHỦ ĐỀ 2</a:t>
            </a:r>
            <a:endParaRPr lang="en-US" sz="36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20000"/>
                    </a14:imgEffect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80" y="0"/>
            <a:ext cx="7172320" cy="2069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9"/>
    </mc:Choice>
    <mc:Fallback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>
            <a:fillRect/>
          </a:stretch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1470" b="6422"/>
          <a:stretch>
            <a:fillRect/>
          </a:stretch>
        </p:blipFill>
        <p:spPr>
          <a:xfrm>
            <a:off x="1248604" y="3371850"/>
            <a:ext cx="9611354" cy="2376264"/>
          </a:xfrm>
          <a:prstGeom prst="rect">
            <a:avLst/>
          </a:prstGeom>
        </p:spPr>
      </p:pic>
      <p:pic>
        <p:nvPicPr>
          <p:cNvPr id="6" name="Picture 6" descr="Wooden hanging board. Wood empty signboard on rope, vintage blank bill By  WinWin_artlab | TheHungryJPEG.co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>
            <a:fillRect/>
          </a:stretch>
        </p:blipFill>
        <p:spPr bwMode="auto">
          <a:xfrm>
            <a:off x="9192344" y="298366"/>
            <a:ext cx="1944216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324631" y="614321"/>
            <a:ext cx="1595905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hởi động cd2 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>
            <a:fillRect/>
          </a:stretch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88" y="3108546"/>
            <a:ext cx="1296144" cy="1512168"/>
          </a:xfrm>
          <a:prstGeom prst="rect">
            <a:avLst/>
          </a:prstGeom>
        </p:spPr>
      </p:pic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7066004" y="4984280"/>
            <a:ext cx="4320480" cy="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Nhạc</a:t>
            </a:r>
            <a:r>
              <a:rPr lang="en-US" sz="3000" b="1" i="1" dirty="0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i="1" dirty="0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i="1" dirty="0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i="1" dirty="0" err="1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3000" b="1" i="1" dirty="0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Cao</a:t>
            </a:r>
            <a:endParaRPr lang="en-US" sz="3000" b="1" i="1" dirty="0">
              <a:solidFill>
                <a:srgbClr val="1713CB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2135560" y="3930088"/>
            <a:ext cx="7602410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</a:rPr>
              <a:t>QUỐC CA VIỆT NAM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>
            <a:fillRect/>
          </a:stretch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404664"/>
            <a:ext cx="7866148" cy="59235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7408" y="2806859"/>
            <a:ext cx="712879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Nhạc sĩ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lang="vi-VN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 ngày </a:t>
            </a:r>
            <a:r>
              <a:rPr lang="en-US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15/11/1923, </a:t>
            </a:r>
            <a:r>
              <a:rPr lang="vi-VN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 ngày </a:t>
            </a:r>
            <a:r>
              <a:rPr lang="en-US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10/7/1995 </a:t>
            </a:r>
            <a:r>
              <a:rPr lang="en-US" sz="3200" strike="noStrike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à một 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vi-VN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Ông là tác giả của ca khúc </a:t>
            </a:r>
            <a:r>
              <a:rPr lang="en-US" sz="3200" b="0" i="1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b="0" i="1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b="0" i="1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ca</a:t>
            </a:r>
            <a:r>
              <a:rPr lang="vi-VN" sz="3200" b="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b="0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200" b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vi-VN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chính thức của nước </a:t>
            </a:r>
            <a:r>
              <a:rPr lang="en-US" sz="3200" b="0" i="0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US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>
            <a:fillRect/>
          </a:stretch>
        </p:blipFill>
        <p:spPr>
          <a:xfrm>
            <a:off x="7968208" y="-4524"/>
            <a:ext cx="3600400" cy="19442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33556" y="791302"/>
            <a:ext cx="2345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TÁC GIẢ</a:t>
            </a:r>
            <a:endParaRPr lang="vi-VN" sz="3600" b="1" dirty="0"/>
          </a:p>
        </p:txBody>
      </p:sp>
      <p:pic>
        <p:nvPicPr>
          <p:cNvPr id="1026" name="Picture 2" descr="Văn Cao – Wikipedia tiếng Việ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3516" y="1968745"/>
            <a:ext cx="3287365" cy="41253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149" y="249218"/>
            <a:ext cx="5627443" cy="59880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53" y="1283883"/>
            <a:ext cx="5358187" cy="495342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10689"/>
          <a:stretch>
            <a:fillRect/>
          </a:stretch>
        </p:blipFill>
        <p:spPr>
          <a:xfrm>
            <a:off x="407368" y="200070"/>
            <a:ext cx="2880320" cy="258085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39416" y="620688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HÁT MẪU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9416" y="146039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2161510"/>
            <a:ext cx="4392488" cy="40606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0934" y="259539"/>
            <a:ext cx="5581650" cy="5962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ÁT MẪU QUỐC 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Quoc ca (E-8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1744896"/>
            <a:ext cx="11233248" cy="4457298"/>
          </a:xfrm>
          <a:prstGeom prst="rect">
            <a:avLst/>
          </a:prstGeom>
        </p:spPr>
      </p:pic>
      <p:pic>
        <p:nvPicPr>
          <p:cNvPr id="6150" name="Picture 6" descr="Wooden hanging board. Wood empty signboard on rope, vintage blank bill By  WinWin_artlab | TheHungryJPEG.co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>
            <a:fillRect/>
          </a:stretch>
        </p:blipFill>
        <p:spPr bwMode="auto">
          <a:xfrm>
            <a:off x="4227241" y="226535"/>
            <a:ext cx="3384376" cy="125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227241" y="655806"/>
            <a:ext cx="3312368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latin typeface="Cambria" panose="02040503050406030204" pitchFamily="18" charset="0"/>
              </a:rPr>
              <a:t>ĐỌC LỜI CA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338809" y="1981144"/>
            <a:ext cx="11161240" cy="398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anose="02040503050406030204" pitchFamily="18" charset="0"/>
              </a:rPr>
              <a:t>Đoàn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quân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Việt</a:t>
            </a:r>
            <a:r>
              <a:rPr lang="en-US" sz="2800" dirty="0">
                <a:latin typeface="Cambria" panose="02040503050406030204" pitchFamily="18" charset="0"/>
              </a:rPr>
              <a:t> Nam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chung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lòng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cứu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quốc</a:t>
            </a:r>
            <a:r>
              <a:rPr lang="en-US" sz="2800" dirty="0">
                <a:latin typeface="Cambria" panose="02040503050406030204" pitchFamily="18" charset="0"/>
              </a:rPr>
              <a:t>,</a:t>
            </a:r>
            <a:endParaRPr lang="en-US" sz="2800" dirty="0">
              <a:latin typeface="Cambria" panose="02040503050406030204" pitchFamily="18" charset="0"/>
            </a:endParaRP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anose="02040503050406030204" pitchFamily="18" charset="0"/>
              </a:rPr>
              <a:t>bước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chân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dồn</a:t>
            </a:r>
            <a:r>
              <a:rPr lang="en-US" sz="2800" dirty="0">
                <a:latin typeface="Cambria" panose="02040503050406030204" pitchFamily="18" charset="0"/>
              </a:rPr>
              <a:t> vang </a:t>
            </a:r>
            <a:r>
              <a:rPr lang="en-US" sz="2800" dirty="0" err="1">
                <a:latin typeface="Cambria" panose="02040503050406030204" pitchFamily="18" charset="0"/>
              </a:rPr>
              <a:t>trên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đường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gập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ghềnh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xa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</a:endParaRP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anose="02040503050406030204" pitchFamily="18" charset="0"/>
              </a:rPr>
              <a:t>Cờ</a:t>
            </a:r>
            <a:r>
              <a:rPr lang="en-US" sz="2800" dirty="0">
                <a:latin typeface="Cambria" panose="02040503050406030204" pitchFamily="18" charset="0"/>
              </a:rPr>
              <a:t> in </a:t>
            </a:r>
            <a:r>
              <a:rPr lang="en-US" sz="2800" dirty="0" err="1">
                <a:latin typeface="Cambria" panose="02040503050406030204" pitchFamily="18" charset="0"/>
              </a:rPr>
              <a:t>máu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chiến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mang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hồn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nước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</a:endParaRP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anose="02040503050406030204" pitchFamily="18" charset="0"/>
              </a:rPr>
              <a:t>Súng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ngoài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xa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chen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khúc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quân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hành</a:t>
            </a:r>
            <a:r>
              <a:rPr lang="en-US" sz="2800" dirty="0">
                <a:latin typeface="Cambria" panose="02040503050406030204" pitchFamily="18" charset="0"/>
              </a:rPr>
              <a:t> ca.</a:t>
            </a:r>
            <a:endParaRPr lang="en-US" sz="2800" dirty="0">
              <a:latin typeface="Cambria" panose="02040503050406030204" pitchFamily="18" charset="0"/>
            </a:endParaRP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anose="02040503050406030204" pitchFamily="18" charset="0"/>
              </a:rPr>
              <a:t>Đường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vinh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quang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xây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xác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quân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thù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</a:endParaRP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anose="02040503050406030204" pitchFamily="18" charset="0"/>
              </a:rPr>
              <a:t>Thắng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gian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lao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cùng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nhau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lập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chiến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khu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</a:endParaRP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anose="02040503050406030204" pitchFamily="18" charset="0"/>
              </a:rPr>
              <a:t>Vì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nhân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dân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chiến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đấu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không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ngừng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</a:rPr>
              <a:t>Tiến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mau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sa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</a:endParaRP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anose="02040503050406030204" pitchFamily="18" charset="0"/>
              </a:rPr>
              <a:t>Tiến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lên</a:t>
            </a:r>
            <a:r>
              <a:rPr lang="en-US" sz="2800" dirty="0">
                <a:latin typeface="Cambria" panose="02040503050406030204" pitchFamily="18" charset="0"/>
              </a:rPr>
              <a:t>! </a:t>
            </a:r>
            <a:r>
              <a:rPr lang="en-US" sz="2800" dirty="0" err="1">
                <a:latin typeface="Cambria" panose="02040503050406030204" pitchFamily="18" charset="0"/>
              </a:rPr>
              <a:t>Cùng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tiến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lên</a:t>
            </a:r>
            <a:r>
              <a:rPr lang="en-US" sz="2800" dirty="0">
                <a:latin typeface="Cambria" panose="02040503050406030204" pitchFamily="18" charset="0"/>
              </a:rPr>
              <a:t>! </a:t>
            </a:r>
            <a:r>
              <a:rPr lang="en-US" sz="2800" dirty="0" err="1">
                <a:latin typeface="Cambria" panose="02040503050406030204" pitchFamily="18" charset="0"/>
              </a:rPr>
              <a:t>Nước</a:t>
            </a:r>
            <a:r>
              <a:rPr lang="en-US" sz="2800" dirty="0">
                <a:latin typeface="Cambria" panose="02040503050406030204" pitchFamily="18" charset="0"/>
              </a:rPr>
              <a:t> non </a:t>
            </a:r>
            <a:r>
              <a:rPr lang="en-US" sz="2800" dirty="0" err="1">
                <a:latin typeface="Cambria" panose="02040503050406030204" pitchFamily="18" charset="0"/>
              </a:rPr>
              <a:t>Việt</a:t>
            </a:r>
            <a:r>
              <a:rPr lang="en-US" sz="2800" dirty="0">
                <a:latin typeface="Cambria" panose="02040503050406030204" pitchFamily="18" charset="0"/>
              </a:rPr>
              <a:t> Nam ta </a:t>
            </a:r>
            <a:r>
              <a:rPr lang="en-US" sz="2800" dirty="0" err="1">
                <a:latin typeface="Cambria" panose="02040503050406030204" pitchFamily="18" charset="0"/>
              </a:rPr>
              <a:t>vững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bền</a:t>
            </a:r>
            <a:endParaRPr lang="en-US" sz="280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>
            <a:fillRect/>
          </a:stretch>
        </p:blipFill>
        <p:spPr>
          <a:xfrm>
            <a:off x="3575720" y="-33577"/>
            <a:ext cx="4536504" cy="22985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35760" y="1015328"/>
            <a:ext cx="3960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</a:rPr>
              <a:t>LUYỆN THANH</a:t>
            </a:r>
            <a:endParaRPr lang="vi-VN" sz="32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887" b="31902"/>
          <a:stretch>
            <a:fillRect/>
          </a:stretch>
        </p:blipFill>
        <p:spPr>
          <a:xfrm>
            <a:off x="1778212" y="4145632"/>
            <a:ext cx="8635575" cy="12778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132856"/>
            <a:ext cx="10369152" cy="4195318"/>
          </a:xfrm>
          <a:prstGeom prst="rect">
            <a:avLst/>
          </a:prstGeom>
        </p:spPr>
      </p:pic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972</Words>
  <Application>WPS Slides</Application>
  <PresentationFormat>Custom</PresentationFormat>
  <Paragraphs>76</Paragraphs>
  <Slides>26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9" baseType="lpstr">
      <vt:lpstr>Arial</vt:lpstr>
      <vt:lpstr>SimSun</vt:lpstr>
      <vt:lpstr>Wingdings</vt:lpstr>
      <vt:lpstr>Times New Roman</vt:lpstr>
      <vt:lpstr>Cambria</vt:lpstr>
      <vt:lpstr>ZapfChancery-Medium</vt:lpstr>
      <vt:lpstr>Segoe Print</vt:lpstr>
      <vt:lpstr>Microsoft YaHei</vt:lpstr>
      <vt:lpstr>Arial Unicode MS</vt:lpstr>
      <vt:lpstr>Calibri Light</vt:lpstr>
      <vt:lpstr>Calibri</vt:lpstr>
      <vt:lpstr>Default Design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ngoctinhthcsvr@gmail.com</dc:creator>
  <cp:lastModifiedBy>Kiều Trang Nguyễn</cp:lastModifiedBy>
  <cp:revision>621</cp:revision>
  <dcterms:created xsi:type="dcterms:W3CDTF">2010-04-30T18:19:00Z</dcterms:created>
  <dcterms:modified xsi:type="dcterms:W3CDTF">2025-04-07T10:24:59Z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C1A529BAA85D41FF80D2771183904045_12</vt:lpwstr>
  </property>
  <property fmtid="{D5CDD505-2E9C-101B-9397-08002B2CF9AE}" pid="3" name="KSOProductBuildVer">
    <vt:lpwstr>1033-12.2.0.20782</vt:lpwstr>
  </property>
</Properties>
</file>